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4" r:id="rId9"/>
    <p:sldId id="267" r:id="rId10"/>
    <p:sldId id="300" r:id="rId11"/>
    <p:sldId id="275" r:id="rId12"/>
    <p:sldId id="296" r:id="rId13"/>
    <p:sldId id="272" r:id="rId14"/>
    <p:sldId id="274" r:id="rId15"/>
    <p:sldId id="276" r:id="rId16"/>
    <p:sldId id="277" r:id="rId17"/>
    <p:sldId id="278" r:id="rId18"/>
    <p:sldId id="279" r:id="rId19"/>
    <p:sldId id="280" r:id="rId20"/>
    <p:sldId id="284" r:id="rId21"/>
    <p:sldId id="285" r:id="rId22"/>
    <p:sldId id="281" r:id="rId23"/>
    <p:sldId id="282" r:id="rId24"/>
    <p:sldId id="286" r:id="rId25"/>
    <p:sldId id="287" r:id="rId26"/>
    <p:sldId id="288" r:id="rId27"/>
    <p:sldId id="290" r:id="rId28"/>
    <p:sldId id="291" r:id="rId29"/>
    <p:sldId id="293" r:id="rId30"/>
    <p:sldId id="294" r:id="rId31"/>
    <p:sldId id="289" r:id="rId32"/>
    <p:sldId id="295" r:id="rId33"/>
    <p:sldId id="297" r:id="rId34"/>
    <p:sldId id="298" r:id="rId35"/>
    <p:sldId id="299" r:id="rId36"/>
    <p:sldId id="302" r:id="rId37"/>
    <p:sldId id="301" r:id="rId38"/>
    <p:sldId id="303" r:id="rId39"/>
    <p:sldId id="304" r:id="rId40"/>
    <p:sldId id="308" r:id="rId41"/>
    <p:sldId id="305" r:id="rId42"/>
    <p:sldId id="306" r:id="rId43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ina" initials="t" lastIdx="3" clrIdx="0">
    <p:extLst>
      <p:ext uri="{19B8F6BF-5375-455C-9EA6-DF929625EA0E}">
        <p15:presenceInfo xmlns:p15="http://schemas.microsoft.com/office/powerpoint/2012/main" userId="thomas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2T14:08:28.355" idx="1">
    <p:pos x="4203" y="1180"/>
    <p:text/>
    <p:extLst>
      <p:ext uri="{C676402C-5697-4E1C-873F-D02D1690AC5C}">
        <p15:threadingInfo xmlns:p15="http://schemas.microsoft.com/office/powerpoint/2012/main" timeZoneBias="300"/>
      </p:ext>
    </p:extLst>
  </p:cm>
  <p:cm authorId="1" dt="2020-02-22T14:09:11.413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88BBA-C398-453B-AABC-8208FDECD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1210DC-5479-4508-B4E7-B901FD098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8C980-82AB-4B81-A8DD-9E7BA7D5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596E2B-40EA-4532-B759-85C6A3B6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B808B-15F0-4620-B346-45D10009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9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C0733-92DD-4903-A982-6977849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0B354E-053F-4DAD-A368-C5F9BF92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C0B5FB-712A-4836-B31D-EA1974F5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B99A76-ABDB-4F73-9171-1FE711E6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9AE616-A614-4158-8A8A-082F6CE7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16618E-C1F4-43EC-8930-B5CC3EA65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328790-7ED6-4DC6-8FEF-0E8B893F0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779D39-D61E-4FFD-9FC3-4A49869B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6F6E84-33FA-4A7F-AFB4-66F937C6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79788C-8610-4A29-AB48-9AE77EEE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C28FB4-C83A-4FC6-900F-DFC7496A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4EC522-1950-4E0D-A6FA-6D17D800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AC7A46-8DE4-4AA1-A6CC-B0B1781F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C5A439-D59E-4970-BA67-44B63D87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741ABB-FD69-446A-9BC6-EAF91C04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FCA1C-34AF-4918-BEE2-BA3C74D2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5BCB21-EB20-4C37-B515-66870A57D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D1348A-40DE-4F28-AE83-3977E5D3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A0C13A-C6D2-4DA2-AA99-35336E1E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E8B1E5-7384-4B8A-82C0-1AA1C1C4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720094-9413-473B-882C-76E97584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2313E1-ACFF-4E8E-B96E-9712C3339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5A995C-B8F2-4F44-BE2E-98F1B4A1A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37BDD3-A522-4D90-880F-9BD5C145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AC44B1-7207-4093-9913-BE623626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B31B5B-83EB-4301-A8C1-C5434595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C1525-5C08-4460-BDA6-E52B00D6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811FDC-B3E6-4385-B1E9-CB2D2225E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C91705-B870-410B-97CA-CE4D78572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F1DF72-B117-4DC5-A822-19C2638E2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B79DBB1-4316-4CA9-A2DF-EDDD212B1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3002B3A-CA05-426B-8B59-37F1F92F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154ECC-B513-4E38-976C-08C2A0AC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A9DAE82-51A3-4DC3-9741-7B6384C5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C6216-000A-4A22-ABBF-CD8E8465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38AD40-CF71-4735-B099-2ABA3DCE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CEA1A3-2D05-4132-A46D-7B49941B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57BEF7-1D53-42C5-9816-3CE6368F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0FB937-753D-47E8-B580-0CD081BE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1D3B5A-5329-4B80-B33B-233A628F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E6E16D-0CF0-4D37-B35E-6DE74574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E1F07-01DB-46E7-AB07-5C575434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AFED96-9DBD-4E49-9057-9C3603762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24506E-5009-412A-8A1C-7D42BD96C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F2FBB6-9C68-4B56-9A0C-E7AF9A4B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C32B8-65FE-4C61-911A-68CD0574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5E0B33-30D0-4880-BDDA-350F49FC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AB4E5-E3FA-4F5D-9B95-389DFBC9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7108C8D-FB56-4B6C-8FAC-09A0C4A16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093458-D20A-408A-AE0A-3479EB807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D8D276-9BEE-449E-A922-1574C7AC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01EDFB-C2FB-4FCC-91E3-4574B3B6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423B6E-BCBA-4E77-AD5A-51CCE498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84AC98-306D-4378-9D51-B2F8968C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1A5E5C-BCCB-4DB5-B140-9B4A38A8B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FF9EB9-0BF3-4FEE-9A07-CA3020371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789F-19D3-4E44-A1A5-63DCD6B182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D9A71F-4D38-45A3-98E8-5038EBCBE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5F1B18-290A-4B06-9398-CE7FD3315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DCCB-32D4-4A4C-83C3-CBC6597F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00127-019-01739-1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A0682-E5A6-4581-AF6B-E7412B18C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mental health consumer/survivors forgetting their rich historical heritage of self-help &amp; mutual aid?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923F28-4641-402A-9F15-EE233B54E0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peer support services face and how to tackle them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29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14E764-85DA-4F8B-9D7C-C9BA311D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Self-Help /Mutual Aid vs Professional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B4EF3A-C21C-4747-8D27-B49563AF1F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Self-Help/Mutual Aid Model</a:t>
            </a:r>
          </a:p>
          <a:p>
            <a:pPr lvl="1"/>
            <a:r>
              <a:rPr lang="en-US" dirty="0"/>
              <a:t>Assumes peers are social equals</a:t>
            </a:r>
          </a:p>
          <a:p>
            <a:pPr lvl="1"/>
            <a:r>
              <a:rPr lang="en-US" dirty="0"/>
              <a:t>No eligibility criteria; all welcome</a:t>
            </a:r>
          </a:p>
          <a:p>
            <a:pPr lvl="1"/>
            <a:r>
              <a:rPr lang="en-US" dirty="0"/>
              <a:t>Help giving is “gift relationship” w/no expectation of payment</a:t>
            </a:r>
          </a:p>
          <a:p>
            <a:pPr lvl="1"/>
            <a:r>
              <a:rPr lang="en-US" dirty="0"/>
              <a:t>All welcome to contribute/give</a:t>
            </a:r>
          </a:p>
          <a:p>
            <a:pPr lvl="1"/>
            <a:r>
              <a:rPr lang="en-US" dirty="0"/>
              <a:t>Veteran helps the rookie but relationship among near-equals</a:t>
            </a:r>
          </a:p>
          <a:p>
            <a:pPr lvl="1"/>
            <a:r>
              <a:rPr lang="en-US" dirty="0"/>
              <a:t>Receiver of help not obligated to take/use advice</a:t>
            </a:r>
          </a:p>
          <a:p>
            <a:pPr lvl="1"/>
            <a:r>
              <a:rPr lang="en-US" dirty="0"/>
              <a:t>Reciprocity: all give and receive help;  all help each other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53431F-0315-4479-BB21-028DDD9E2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n-US" sz="2800" b="1" dirty="0"/>
              <a:t>Professional Help Model</a:t>
            </a:r>
          </a:p>
          <a:p>
            <a:pPr lvl="1"/>
            <a:r>
              <a:rPr lang="en-US" dirty="0"/>
              <a:t>Profession is seen as job</a:t>
            </a:r>
          </a:p>
          <a:p>
            <a:pPr lvl="1"/>
            <a:r>
              <a:rPr lang="en-US" dirty="0"/>
              <a:t>Expertise/university training &amp; credentials</a:t>
            </a:r>
          </a:p>
          <a:p>
            <a:pPr lvl="1"/>
            <a:r>
              <a:rPr lang="en-US" dirty="0"/>
              <a:t>Client in subordinate relationship with professional</a:t>
            </a:r>
          </a:p>
          <a:p>
            <a:pPr lvl="1"/>
            <a:r>
              <a:rPr lang="en-US" dirty="0"/>
              <a:t>Client assumed to  have problem which shows inability to cope</a:t>
            </a:r>
          </a:p>
          <a:p>
            <a:pPr lvl="1"/>
            <a:r>
              <a:rPr lang="en-US" dirty="0"/>
              <a:t>Client must meet eligibility criteria to receive services</a:t>
            </a:r>
          </a:p>
          <a:p>
            <a:pPr lvl="1"/>
            <a:r>
              <a:rPr lang="en-US" dirty="0"/>
              <a:t>Help sold as a commodify w/client paying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1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4EEED-A0FC-442C-868B-9FE96667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Context of 1960s-1970s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CAD77C-48F2-47EC-AF74-CA9FCFE0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Physicians &amp; psychiatrists held supreme authority: Nurses &amp; patients followed their orders</a:t>
            </a:r>
          </a:p>
          <a:p>
            <a:r>
              <a:rPr lang="en-US" dirty="0"/>
              <a:t>Increasing chronic diseases required patients do more self-care at home</a:t>
            </a:r>
          </a:p>
          <a:p>
            <a:r>
              <a:rPr lang="en-US" dirty="0"/>
              <a:t>Alcoholics &amp; drug addicts dealt w/as deviants by criminal justice </a:t>
            </a:r>
          </a:p>
          <a:p>
            <a:r>
              <a:rPr lang="en-US" dirty="0"/>
              <a:t>Long term mental hospitals that warehoused seriously mentally ill being closed</a:t>
            </a:r>
          </a:p>
          <a:p>
            <a:r>
              <a:rPr lang="en-US" dirty="0"/>
              <a:t>Ex-mental patients dumped into community without resources to care for them</a:t>
            </a:r>
          </a:p>
          <a:p>
            <a:r>
              <a:rPr lang="en-US" dirty="0"/>
              <a:t>Civil rights &amp; cultural movements protesting for social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5F5831-A5F4-47D6-9B9C-CCF45329CB3F}"/>
              </a:ext>
            </a:extLst>
          </p:cNvPr>
          <p:cNvSpPr/>
          <p:nvPr/>
        </p:nvSpPr>
        <p:spPr>
          <a:xfrm>
            <a:off x="2754489" y="2293134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622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EB45F-9D4C-494E-A854-5BE18500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of </a:t>
            </a:r>
            <a:r>
              <a:rPr lang="en-US" b="1" dirty="0"/>
              <a:t>three</a:t>
            </a:r>
            <a:r>
              <a:rPr lang="en-US" dirty="0"/>
              <a:t> social movements </a:t>
            </a:r>
            <a:br>
              <a:rPr lang="en-US" dirty="0"/>
            </a:br>
            <a:r>
              <a:rPr lang="en-US" dirty="0"/>
              <a:t>of self-help groups from 1960s -1970s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2BAF48-FAD0-4738-A668-C0AC42D5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1960s-1970s turbulent times in US with civil rights movement for black justice, anti-Vietnam war protests,  women’s rights, disability movement, &amp; others advocating for humane services &amp; civil rights  </a:t>
            </a:r>
          </a:p>
          <a:p>
            <a:pPr marL="457200" lvl="1" indent="0">
              <a:buNone/>
            </a:pPr>
            <a:r>
              <a:rPr lang="en-US" dirty="0"/>
              <a:t>1. Alcoholics Anonymous founded in 1935 was growing and being copied by many addiction anonymous groups</a:t>
            </a:r>
          </a:p>
          <a:p>
            <a:pPr marL="457200" lvl="1" indent="0">
              <a:buNone/>
            </a:pPr>
            <a:r>
              <a:rPr lang="en-US" dirty="0"/>
              <a:t>2. Hundreds of face-to-face self-help groups for various diseases, social problems and stigmatized statuses were forming around the country</a:t>
            </a:r>
          </a:p>
          <a:p>
            <a:pPr marL="457200" lvl="1" indent="0">
              <a:buNone/>
            </a:pPr>
            <a:r>
              <a:rPr lang="en-US" dirty="0"/>
              <a:t>3. Deinstitutionalization (closing of long term mental hospitals) without community alternatives allowed ex-mental patients &amp; others with severe &amp; persistent mental health problems to form self-help groups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9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1D32F-FE00-4285-879C-7BC9BB52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Self-Help Groups (SHGs) of peers common to all three social movements in the 1960s-1970s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B92CF3-F339-44E4-966D-1D138C8C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defines PEER as “one that is equal standing with another”</a:t>
            </a:r>
          </a:p>
          <a:p>
            <a:r>
              <a:rPr lang="en-US" dirty="0"/>
              <a:t>Small face-to-face circle of peers met to share their “experience, strength and hope” in a safe setting; a SHARING CIRCLE</a:t>
            </a:r>
          </a:p>
          <a:p>
            <a:pPr lvl="1"/>
            <a:r>
              <a:rPr lang="en-US" dirty="0"/>
              <a:t>Peer = instant identity w/other</a:t>
            </a:r>
          </a:p>
          <a:p>
            <a:pPr lvl="1"/>
            <a:r>
              <a:rPr lang="en-US" dirty="0"/>
              <a:t>Share lived experience</a:t>
            </a:r>
          </a:p>
          <a:p>
            <a:pPr lvl="1"/>
            <a:r>
              <a:rPr lang="en-US" dirty="0"/>
              <a:t>Equal relations, no hierarchy</a:t>
            </a:r>
          </a:p>
          <a:p>
            <a:pPr lvl="1"/>
            <a:r>
              <a:rPr lang="en-US" dirty="0"/>
              <a:t>Members make the rules</a:t>
            </a:r>
          </a:p>
          <a:p>
            <a:pPr lvl="1"/>
            <a:r>
              <a:rPr lang="en-US" dirty="0"/>
              <a:t>Mutual helping</a:t>
            </a:r>
          </a:p>
          <a:p>
            <a:pPr lvl="1"/>
            <a:r>
              <a:rPr lang="en-US" dirty="0"/>
              <a:t>Voluntary participation—how much, when  &amp; how long         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C670513-1EEF-4312-9ECA-EDC7B4DAA97D}"/>
              </a:ext>
            </a:extLst>
          </p:cNvPr>
          <p:cNvSpPr/>
          <p:nvPr/>
        </p:nvSpPr>
        <p:spPr>
          <a:xfrm>
            <a:off x="5407378" y="3397956"/>
            <a:ext cx="970844" cy="945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C7E81-52AF-4F98-ADE2-6A2F130B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 viewed as separate social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C4AD7-3BE2-4D09-BA56-2E77022F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Spirituality component distinctive</a:t>
            </a:r>
          </a:p>
          <a:p>
            <a:r>
              <a:rPr lang="en-US" dirty="0"/>
              <a:t>12-steps spiritual-based program of personal change</a:t>
            </a:r>
          </a:p>
          <a:p>
            <a:r>
              <a:rPr lang="en-US" dirty="0"/>
              <a:t>12-traditions distinctive form of organization</a:t>
            </a:r>
          </a:p>
          <a:p>
            <a:r>
              <a:rPr lang="en-US" dirty="0"/>
              <a:t>No advocacy or affiliation w/outside organizations</a:t>
            </a:r>
          </a:p>
          <a:p>
            <a:r>
              <a:rPr lang="en-US" dirty="0"/>
              <a:t>Anonymity</a:t>
            </a:r>
          </a:p>
          <a:p>
            <a:r>
              <a:rPr lang="en-US" dirty="0"/>
              <a:t>Imitated by 80-100 other SHGs: OA, NA, GA, Al-Anon, etc.</a:t>
            </a:r>
          </a:p>
          <a:p>
            <a:r>
              <a:rPr lang="en-US" dirty="0"/>
              <a:t>Inspired offshoots such as Oxford Houses, Sober Living Houses</a:t>
            </a:r>
          </a:p>
          <a:p>
            <a:r>
              <a:rPr lang="en-US" dirty="0"/>
              <a:t>Inspired spinoffs such as Minnesota Model of treatment</a:t>
            </a:r>
          </a:p>
          <a:p>
            <a:r>
              <a:rPr lang="en-US" dirty="0"/>
              <a:t>Became very large in substance abuse addictions mutual help</a:t>
            </a:r>
          </a:p>
        </p:txBody>
      </p:sp>
    </p:spTree>
    <p:extLst>
      <p:ext uri="{BB962C8B-B14F-4D97-AF65-F5344CB8AC3E}">
        <p14:creationId xmlns:p14="http://schemas.microsoft.com/office/powerpoint/2010/main" val="81870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3242D0-C5F2-405E-BAF4-31D4C213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Brief History of Two Social Movements: </a:t>
            </a:r>
            <a:br>
              <a:rPr lang="en-US" sz="3600" dirty="0"/>
            </a:br>
            <a:r>
              <a:rPr lang="en-US" sz="3600" dirty="0"/>
              <a:t>General SHGs &amp; Mental Health Consumer/Survivors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D5F67D-E47E-4712-A59A-CBEEB7D5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organized collective attempt to further common interests outside the sphere of established institutions</a:t>
            </a:r>
          </a:p>
          <a:p>
            <a:r>
              <a:rPr lang="en-US" dirty="0"/>
              <a:t>Became separate but overlapping movements</a:t>
            </a:r>
          </a:p>
          <a:p>
            <a:r>
              <a:rPr lang="en-US" dirty="0"/>
              <a:t>Similar values &amp; principles: peer support, mutual helping, egalitarian peer relations, empowerment</a:t>
            </a:r>
          </a:p>
          <a:p>
            <a:r>
              <a:rPr lang="en-US" dirty="0"/>
              <a:t>Differ in definition of peer, goals and approaches</a:t>
            </a:r>
          </a:p>
          <a:p>
            <a:r>
              <a:rPr lang="en-US" dirty="0"/>
              <a:t>Mental health movement more advocacy oriented </a:t>
            </a:r>
          </a:p>
          <a:p>
            <a:r>
              <a:rPr lang="en-US" dirty="0"/>
              <a:t>Mental health movement successes lead to government-funded consumer/survivor-run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1582116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8BE09-E877-466A-96D0-7FDEC994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SHG’s characteristics &amp; 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4D6B4-E14F-4983-B263-F9591F30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Hundreds/thousands of groups created for chronic illnesses, disabilities, social conditions &amp; stigmatized statuses</a:t>
            </a:r>
          </a:p>
          <a:p>
            <a:r>
              <a:rPr lang="en-US" dirty="0"/>
              <a:t>Address lack of specialized help, disparities &amp; gaps in service</a:t>
            </a:r>
          </a:p>
          <a:p>
            <a:r>
              <a:rPr lang="en-US" dirty="0"/>
              <a:t>Challenged dominating authority of medical profession</a:t>
            </a:r>
          </a:p>
          <a:p>
            <a:r>
              <a:rPr lang="en-US" dirty="0"/>
              <a:t>Single issue groups developed independently of each other</a:t>
            </a:r>
          </a:p>
          <a:p>
            <a:r>
              <a:rPr lang="en-US" dirty="0"/>
              <a:t>Many groups autonomous &amp; self-funded but great variety of organizational types &amp; affiliations with professionals</a:t>
            </a:r>
          </a:p>
          <a:p>
            <a:r>
              <a:rPr lang="en-US" dirty="0"/>
              <a:t>Some SHGs have dual goals of coping with issue &amp; advocacy to change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2148258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ACFA3-4BEE-4715-B755-823B69CFB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Mental health consumer/survivor movement began as ex-mental patient’s liberation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6D590E-82BD-4330-AF3F-8B892A769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Ex-mental patients let out of long-term hospitals without housing, treatment, support, or jobs &amp; faced stigma, prejudice, indifference</a:t>
            </a:r>
          </a:p>
          <a:p>
            <a:r>
              <a:rPr lang="en-US" dirty="0"/>
              <a:t>Angry ex-patients banned together in local SHGs and protested against mental health system</a:t>
            </a:r>
          </a:p>
          <a:p>
            <a:pPr lvl="1"/>
            <a:r>
              <a:rPr lang="en-US" dirty="0"/>
              <a:t>Insane Liberation Front first radical group formed in 1970 in Portland, Oregon</a:t>
            </a:r>
          </a:p>
          <a:p>
            <a:pPr lvl="1"/>
            <a:r>
              <a:rPr lang="en-US" dirty="0"/>
              <a:t>Mental Patient’s Liberation Project (1971) in New York City</a:t>
            </a:r>
          </a:p>
          <a:p>
            <a:pPr lvl="1"/>
            <a:r>
              <a:rPr lang="en-US" dirty="0"/>
              <a:t>Network Against Psychiatric Assault (1972) in San Francisco </a:t>
            </a:r>
          </a:p>
          <a:p>
            <a:r>
              <a:rPr lang="en-US" dirty="0"/>
              <a:t>National communication developed through newsletters &amp; conferences (no internet; telephones expensive) –i.e., Madness Network News began in San Francisco (1972-1986) &amp; became nationwide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4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5C385-73E9-4FCD-9193-657F6ADC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Mad Liberation Grievances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9CF361-9A77-4B4F-9DEB-453E5FC2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involuntary treatment such as insulin shock therapy &amp; seclusion</a:t>
            </a:r>
          </a:p>
          <a:p>
            <a:r>
              <a:rPr lang="en-US" dirty="0"/>
              <a:t>Suspicious of mental health terminology &amp; diagnoses which are used to control us</a:t>
            </a:r>
          </a:p>
          <a:p>
            <a:r>
              <a:rPr lang="en-US" dirty="0"/>
              <a:t>Change laws &amp; practices that discriminate against people labeled as “mentally ill”– we should have the same civil rights as person with diabetes or heart disease</a:t>
            </a:r>
          </a:p>
          <a:p>
            <a:r>
              <a:rPr lang="en-US" dirty="0"/>
              <a:t>Our feelings, especially anger against the mental health system, are real and legitimate, not “symptoms of illness.”</a:t>
            </a:r>
          </a:p>
        </p:txBody>
      </p:sp>
    </p:spTree>
    <p:extLst>
      <p:ext uri="{BB962C8B-B14F-4D97-AF65-F5344CB8AC3E}">
        <p14:creationId xmlns:p14="http://schemas.microsoft.com/office/powerpoint/2010/main" val="2018852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35863E-5C85-4485-A60E-4C7982BE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Judi Chamberlin’s book </a:t>
            </a:r>
            <a:r>
              <a:rPr lang="en-US" sz="3600" i="1" dirty="0"/>
              <a:t>On Our Own: Patient Controlled Alternatives to the Mental Health System </a:t>
            </a:r>
            <a:r>
              <a:rPr lang="en-US" sz="3600" dirty="0"/>
              <a:t>(1978)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B684C-1670-40D4-875F-4AE392996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Our Own became  the ‘Bible”  of the movement</a:t>
            </a:r>
          </a:p>
          <a:p>
            <a:r>
              <a:rPr lang="en-US" dirty="0"/>
              <a:t> Judi Chamberlin regarded as MOTHER of the movement</a:t>
            </a:r>
          </a:p>
          <a:p>
            <a:r>
              <a:rPr lang="en-US" dirty="0"/>
              <a:t>Self-Help (SHGs) &amp; Advocacy are twin goals of the movement</a:t>
            </a:r>
          </a:p>
          <a:p>
            <a:r>
              <a:rPr lang="en-US" dirty="0"/>
              <a:t>Self-definition &amp; Self-Determination among major organizing principles</a:t>
            </a:r>
          </a:p>
          <a:p>
            <a:r>
              <a:rPr lang="en-US" dirty="0"/>
              <a:t>Mental patients perceptions about mental illness are diametrically opposed to those of the public &amp; even more so to those of mental health professionals.</a:t>
            </a:r>
          </a:p>
          <a:p>
            <a:r>
              <a:rPr lang="en-US" dirty="0"/>
              <a:t>Exclude non-patients from ex-patient organizations &amp; don’t let them  dictate an organizations’ goals. </a:t>
            </a:r>
            <a:r>
              <a:rPr lang="en-US" sz="2000" dirty="0"/>
              <a:t>(Chamberlin, 1990, p. 325)</a:t>
            </a:r>
          </a:p>
        </p:txBody>
      </p:sp>
    </p:spTree>
    <p:extLst>
      <p:ext uri="{BB962C8B-B14F-4D97-AF65-F5344CB8AC3E}">
        <p14:creationId xmlns:p14="http://schemas.microsoft.com/office/powerpoint/2010/main" val="147824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EFFA4-D3CE-445D-BEAC-618B1243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Thomasina </a:t>
            </a:r>
            <a:r>
              <a:rPr lang="en-US" dirty="0" err="1"/>
              <a:t>Borkman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ACF7ED-DBBB-46C9-AA9E-9D8CC7F4D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Presented at the conference on </a:t>
            </a:r>
          </a:p>
          <a:p>
            <a:pPr marL="0" indent="0" algn="ctr">
              <a:buNone/>
            </a:pPr>
            <a:r>
              <a:rPr lang="en-US" sz="3600" dirty="0"/>
              <a:t>Supervision of Peer Workforce  </a:t>
            </a:r>
          </a:p>
          <a:p>
            <a:pPr marL="0" indent="0" algn="ctr">
              <a:buNone/>
            </a:pPr>
            <a:r>
              <a:rPr lang="en-US" dirty="0"/>
              <a:t> March 25, 2020</a:t>
            </a:r>
          </a:p>
          <a:p>
            <a:pPr marL="0" indent="0" algn="ctr">
              <a:buNone/>
            </a:pPr>
            <a:r>
              <a:rPr lang="en-US" dirty="0"/>
              <a:t>    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SHARE! the Self-Help And Recovery Exchange</a:t>
            </a:r>
          </a:p>
          <a:p>
            <a:pPr marL="0" indent="0" algn="ctr">
              <a:buNone/>
            </a:pPr>
            <a:r>
              <a:rPr lang="en-US" dirty="0"/>
              <a:t>  Culver City, CA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04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FBBCA2-EE56-4BB2-9C69-71DB262F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“Mentalism”= Untrue Assumptions &amp; Stereotypes held by Public &amp; Ex-patients*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74DB12-A3C9-4EAE-8A0D-2B1A84E3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Mental patients are:</a:t>
            </a:r>
          </a:p>
          <a:p>
            <a:pPr lvl="1"/>
            <a:r>
              <a:rPr lang="en-US" dirty="0"/>
              <a:t>Unable to do anything for themselves</a:t>
            </a:r>
          </a:p>
          <a:p>
            <a:pPr lvl="1"/>
            <a:r>
              <a:rPr lang="en-US" dirty="0"/>
              <a:t>Need constant supervision &amp; assistance</a:t>
            </a:r>
          </a:p>
          <a:p>
            <a:pPr lvl="1"/>
            <a:r>
              <a:rPr lang="en-US" dirty="0"/>
              <a:t>Unpredictable</a:t>
            </a:r>
          </a:p>
          <a:p>
            <a:pPr lvl="1"/>
            <a:r>
              <a:rPr lang="en-US" dirty="0"/>
              <a:t>Likely to be violent</a:t>
            </a:r>
          </a:p>
          <a:p>
            <a:pPr lvl="1"/>
            <a:r>
              <a:rPr lang="en-US" dirty="0"/>
              <a:t>Likely to be irrational</a:t>
            </a:r>
          </a:p>
          <a:p>
            <a:r>
              <a:rPr lang="en-US" dirty="0"/>
              <a:t>Mental patients internalize these untruths which oppress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* </a:t>
            </a:r>
            <a:r>
              <a:rPr lang="en-US" sz="1800" dirty="0"/>
              <a:t>Judi Chamberlin, 1990, The Ex-Patient’s Movement: Where we’ve been and where we’re going, </a:t>
            </a:r>
            <a:r>
              <a:rPr lang="en-US" sz="1800" i="1" dirty="0"/>
              <a:t>Journal of Mind and Behavior</a:t>
            </a:r>
            <a:r>
              <a:rPr lang="en-US" sz="1800" dirty="0"/>
              <a:t>, 11, ¾, p. 325.</a:t>
            </a:r>
          </a:p>
        </p:txBody>
      </p:sp>
    </p:spTree>
    <p:extLst>
      <p:ext uri="{BB962C8B-B14F-4D97-AF65-F5344CB8AC3E}">
        <p14:creationId xmlns:p14="http://schemas.microsoft.com/office/powerpoint/2010/main" val="670126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8483E-E0C0-4660-AA5B-C23E17BA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to</a:t>
            </a:r>
            <a:br>
              <a:rPr lang="en-US" dirty="0"/>
            </a:br>
            <a:r>
              <a:rPr lang="en-US" dirty="0"/>
              <a:t> “Mentalism” &amp; Internalized Oppression*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CE57A4-3441-463C-A471-2B5067A7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SHGs of “ex-patients” engaging in consciousness-raising</a:t>
            </a:r>
          </a:p>
          <a:p>
            <a:pPr lvl="1"/>
            <a:r>
              <a:rPr lang="en-US" dirty="0"/>
              <a:t>All participants have mental health issues; exclude others</a:t>
            </a:r>
          </a:p>
          <a:p>
            <a:pPr lvl="1"/>
            <a:r>
              <a:rPr lang="en-US" dirty="0"/>
              <a:t>Meet in safe space</a:t>
            </a:r>
          </a:p>
          <a:p>
            <a:pPr lvl="1"/>
            <a:r>
              <a:rPr lang="en-US" dirty="0"/>
              <a:t>Share life stories with all who want to share</a:t>
            </a:r>
          </a:p>
          <a:p>
            <a:pPr lvl="1"/>
            <a:r>
              <a:rPr lang="en-US" dirty="0"/>
              <a:t>Listen to each person’s story</a:t>
            </a:r>
          </a:p>
          <a:p>
            <a:pPr lvl="1"/>
            <a:r>
              <a:rPr lang="en-US" dirty="0"/>
              <a:t>Recognize that obstacles come from societal attitudes, practices, &amp; laws</a:t>
            </a:r>
          </a:p>
          <a:p>
            <a:pPr lvl="1"/>
            <a:r>
              <a:rPr lang="en-US" dirty="0"/>
              <a:t>Become aware that roadblocks are not just individuals’ weaknesses</a:t>
            </a:r>
          </a:p>
          <a:p>
            <a:pPr lvl="1"/>
            <a:r>
              <a:rPr lang="en-US" dirty="0"/>
              <a:t>Acknowledge societal discrimination &amp; stigma 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sz="1900" dirty="0"/>
              <a:t>Judi Chamberlin, 1990, The Ex-Patient’s Movement: Where we’ve Been and where we’re going, </a:t>
            </a:r>
            <a:r>
              <a:rPr lang="en-US" sz="1900" i="1" dirty="0"/>
              <a:t>Journal of Mind and Behavior</a:t>
            </a:r>
            <a:r>
              <a:rPr lang="en-US" sz="1900" dirty="0"/>
              <a:t>, 11, ¾, p. 325.</a:t>
            </a:r>
          </a:p>
        </p:txBody>
      </p:sp>
    </p:spTree>
    <p:extLst>
      <p:ext uri="{BB962C8B-B14F-4D97-AF65-F5344CB8AC3E}">
        <p14:creationId xmlns:p14="http://schemas.microsoft.com/office/powerpoint/2010/main" val="1738547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2A8E1-445C-4713-B2F3-8F9FF9EF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Radicals &amp; Moderates of Movement Soon Clashed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1266C-6803-4A21-BCB3-F6BD5E4A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Radicals rejected psychiatric &amp; medical definitions of mental illness &amp; treatment &amp; wanted to develop new alternative system</a:t>
            </a:r>
          </a:p>
          <a:p>
            <a:pPr lvl="1"/>
            <a:r>
              <a:rPr lang="en-US" dirty="0"/>
              <a:t>Radicals engaged in militant political activism</a:t>
            </a:r>
          </a:p>
          <a:p>
            <a:pPr lvl="1"/>
            <a:r>
              <a:rPr lang="en-US" dirty="0"/>
              <a:t>Radicals disrupted professional meetings</a:t>
            </a:r>
          </a:p>
          <a:p>
            <a:r>
              <a:rPr lang="en-US" dirty="0"/>
              <a:t>Moderates willing to work within mainstream mental health system &amp; believed they could change it from within</a:t>
            </a:r>
          </a:p>
          <a:p>
            <a:r>
              <a:rPr lang="en-US" dirty="0"/>
              <a:t>Two nationwide networks formed to advocate for change</a:t>
            </a:r>
          </a:p>
          <a:p>
            <a:pPr lvl="1"/>
            <a:r>
              <a:rPr lang="en-US" dirty="0"/>
              <a:t>National Mental Health Consumers Association (NMHCA)</a:t>
            </a:r>
          </a:p>
          <a:p>
            <a:pPr lvl="1"/>
            <a:r>
              <a:rPr lang="en-US" dirty="0"/>
              <a:t>National Association of Psychiatric Survivors  (NAPS) “Psychiatric survivor” meant someone who survived psychiatric treatment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32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D12D4-7974-4D97-9F3D-5A1776EE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Survey of Mental Health SHGs </a:t>
            </a:r>
            <a:br>
              <a:rPr lang="en-US" dirty="0"/>
            </a:br>
            <a:r>
              <a:rPr lang="en-US" dirty="0"/>
              <a:t>in 1988*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845C31-D9D6-41D9-9688-7A1FDB688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Estimated 1000+ SHGs for persons with mental health issues </a:t>
            </a:r>
          </a:p>
          <a:p>
            <a:r>
              <a:rPr lang="en-US" dirty="0"/>
              <a:t>Nationwide survey by sociologist Robert Emerick studied N=104 groups</a:t>
            </a:r>
          </a:p>
          <a:p>
            <a:r>
              <a:rPr lang="en-US" dirty="0"/>
              <a:t>Groups clustered in large cities on East Coast, West Coast, &amp; upper Midwest</a:t>
            </a:r>
          </a:p>
          <a:p>
            <a:r>
              <a:rPr lang="en-US" dirty="0"/>
              <a:t>Typical group looks like:</a:t>
            </a:r>
          </a:p>
          <a:p>
            <a:pPr lvl="1"/>
            <a:r>
              <a:rPr lang="en-US" dirty="0"/>
              <a:t>About 3-4 leaders</a:t>
            </a:r>
          </a:p>
          <a:p>
            <a:pPr lvl="1"/>
            <a:r>
              <a:rPr lang="en-US" dirty="0"/>
              <a:t>About 33 members</a:t>
            </a:r>
          </a:p>
          <a:p>
            <a:pPr lvl="1"/>
            <a:r>
              <a:rPr lang="en-US" dirty="0"/>
              <a:t>Group is 2-3 years old</a:t>
            </a:r>
          </a:p>
          <a:p>
            <a:pPr lvl="1"/>
            <a:r>
              <a:rPr lang="en-US" dirty="0"/>
              <a:t>Budget about $30,000 a year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sz="1900" dirty="0"/>
              <a:t>Robert Emerick, 1996, p. 155</a:t>
            </a:r>
          </a:p>
        </p:txBody>
      </p:sp>
    </p:spTree>
    <p:extLst>
      <p:ext uri="{BB962C8B-B14F-4D97-AF65-F5344CB8AC3E}">
        <p14:creationId xmlns:p14="http://schemas.microsoft.com/office/powerpoint/2010/main" val="3112303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1AC524-00DA-4EE3-9531-7CDC6DA4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Ex-Mental Patient Movement had Become More MODERATE by 1988 survey*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810BB6-4CEA-44A9-A8AA-CB13DA2DA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affiliation:</a:t>
            </a:r>
          </a:p>
          <a:p>
            <a:pPr lvl="1"/>
            <a:r>
              <a:rPr lang="en-US" dirty="0"/>
              <a:t>Radical groups (</a:t>
            </a:r>
            <a:r>
              <a:rPr lang="en-US" sz="2000" dirty="0"/>
              <a:t>affiliated with NMHCA &amp; NAPS</a:t>
            </a:r>
            <a:r>
              <a:rPr lang="en-US" dirty="0"/>
              <a:t>)= 26%</a:t>
            </a:r>
          </a:p>
          <a:p>
            <a:pPr lvl="1"/>
            <a:r>
              <a:rPr lang="en-US" dirty="0"/>
              <a:t>Moderate groups (local and non-affiliated groups) = 62.5%</a:t>
            </a:r>
          </a:p>
          <a:p>
            <a:pPr lvl="1"/>
            <a:r>
              <a:rPr lang="en-US" dirty="0"/>
              <a:t>Conservative groups (Recovery, Inc., Emotions Anonymous) = 11.5%</a:t>
            </a:r>
          </a:p>
          <a:p>
            <a:r>
              <a:rPr lang="en-US" dirty="0"/>
              <a:t>Type of goals</a:t>
            </a:r>
          </a:p>
          <a:p>
            <a:pPr marL="457200" lvl="1" indent="0">
              <a:buNone/>
            </a:pPr>
            <a:r>
              <a:rPr lang="en-US" dirty="0"/>
              <a:t>Social movement—Change system:  62.5%</a:t>
            </a:r>
          </a:p>
          <a:p>
            <a:pPr marL="457200" lvl="1" indent="0">
              <a:buNone/>
            </a:pPr>
            <a:r>
              <a:rPr lang="en-US" dirty="0"/>
              <a:t>	Activities—advocacy, public education</a:t>
            </a:r>
          </a:p>
          <a:p>
            <a:pPr marL="457200" lvl="1" indent="0">
              <a:buNone/>
            </a:pPr>
            <a:r>
              <a:rPr lang="en-US" dirty="0"/>
              <a:t>Clinical/individual “therapy”: 37%</a:t>
            </a:r>
          </a:p>
          <a:p>
            <a:pPr marL="457200" lvl="1" indent="0">
              <a:buNone/>
            </a:pPr>
            <a:r>
              <a:rPr lang="en-US" dirty="0"/>
              <a:t>       Activities—sharing circle meetings, drop-in centers</a:t>
            </a:r>
          </a:p>
          <a:p>
            <a:pPr marL="457200" lvl="1" indent="0">
              <a:buNone/>
            </a:pPr>
            <a:r>
              <a:rPr lang="en-US" dirty="0"/>
              <a:t>*Emerick, 1989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75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12CBB7-2142-452E-A3E8-52FC4E65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Community Support Program assisted movement with conferences &amp;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CE1556-3627-4553-93F6-1505306BC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Support Program of </a:t>
            </a:r>
            <a:r>
              <a:rPr lang="en-US" sz="2000" dirty="0"/>
              <a:t>National Institute of Mental Health </a:t>
            </a:r>
            <a:r>
              <a:rPr lang="en-US" dirty="0"/>
              <a:t>funded national Alternative Conferences beginning in 1985 that allowed movement to develop advocacy activities</a:t>
            </a:r>
          </a:p>
          <a:p>
            <a:r>
              <a:rPr lang="en-US" dirty="0"/>
              <a:t>Between 1989-2002 federal SAMHSA agency funded 14 demonstration projects of peer-run projects:</a:t>
            </a:r>
          </a:p>
          <a:p>
            <a:pPr lvl="1"/>
            <a:r>
              <a:rPr lang="en-US" dirty="0"/>
              <a:t>Three clusters of programs:</a:t>
            </a:r>
          </a:p>
          <a:p>
            <a:pPr lvl="2"/>
            <a:r>
              <a:rPr lang="en-US" dirty="0"/>
              <a:t>Drop-in centers (Calif. -1992; Maine -1981; Missouri -1996; Florida-1992)</a:t>
            </a:r>
          </a:p>
          <a:p>
            <a:pPr lvl="2"/>
            <a:r>
              <a:rPr lang="en-US" dirty="0"/>
              <a:t>Peer support &amp; mentoring (GROW in Ill-1978; Penn.-1989)</a:t>
            </a:r>
          </a:p>
          <a:p>
            <a:pPr lvl="2"/>
            <a:r>
              <a:rPr lang="en-US" dirty="0"/>
              <a:t>Education &amp; Advocacy (Conn.-1994;Tenn-1995)</a:t>
            </a:r>
          </a:p>
          <a:p>
            <a:pPr lvl="1"/>
            <a:r>
              <a:rPr lang="en-US" i="1" dirty="0"/>
              <a:t>On Our Own, Together: Peer programs for people with mental illness</a:t>
            </a:r>
            <a:r>
              <a:rPr lang="en-US" dirty="0"/>
              <a:t>, edited by Sally Clay, 2005. Book describes the above 8 programs.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6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4DEE2-D758-4358-9280-3790CA81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Mental Health Consumer/Survivor </a:t>
            </a:r>
            <a:br>
              <a:rPr lang="en-US" dirty="0"/>
            </a:br>
            <a:r>
              <a:rPr lang="en-US" dirty="0"/>
              <a:t>Movement Successes!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6BEB8-1278-4B00-9199-B01AD205A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1986 Federal legislation required mental health consumers &amp; family members to be on advisory &amp; planning committees</a:t>
            </a:r>
          </a:p>
          <a:p>
            <a:r>
              <a:rPr lang="en-US" dirty="0"/>
              <a:t>1989: National Association of State Mental Health Program Directors endorsed use of mental health consumers in their services</a:t>
            </a:r>
          </a:p>
          <a:p>
            <a:r>
              <a:rPr lang="en-US" dirty="0"/>
              <a:t>Increasingly, mental health consumers &amp; family members gained access to mental health policy-making and advisory committees (</a:t>
            </a:r>
            <a:r>
              <a:rPr lang="en-US" sz="2000" dirty="0"/>
              <a:t>could be token</a:t>
            </a:r>
            <a:r>
              <a:rPr lang="en-US" dirty="0"/>
              <a:t>)</a:t>
            </a:r>
          </a:p>
          <a:p>
            <a:r>
              <a:rPr lang="en-US" dirty="0"/>
              <a:t>Movement terminology changed:</a:t>
            </a:r>
          </a:p>
          <a:p>
            <a:pPr lvl="1"/>
            <a:r>
              <a:rPr lang="en-US" dirty="0"/>
              <a:t>From ex-mental patient movement to mental health consumer/survivor movement</a:t>
            </a:r>
          </a:p>
          <a:p>
            <a:pPr lvl="1"/>
            <a:r>
              <a:rPr lang="en-US" dirty="0"/>
              <a:t>From self-help groups to peer support</a:t>
            </a:r>
          </a:p>
          <a:p>
            <a:r>
              <a:rPr lang="en-US" dirty="0"/>
              <a:t>46 state governments funded 567 SHGs &amp; peer-run initiatives by 1993.*</a:t>
            </a:r>
          </a:p>
          <a:p>
            <a:pPr marL="0" indent="0">
              <a:buNone/>
            </a:pPr>
            <a:r>
              <a:rPr lang="en-US" sz="1900" dirty="0"/>
              <a:t>*Segal et al., 1993</a:t>
            </a:r>
          </a:p>
          <a:p>
            <a:pPr lvl="1"/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45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C54CA-8116-4510-AB72-E800681C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Survey of Mental Health </a:t>
            </a:r>
            <a:br>
              <a:rPr lang="en-US" dirty="0"/>
            </a:br>
            <a:r>
              <a:rPr lang="en-US" dirty="0"/>
              <a:t>SHGs &amp; CROs in 2002*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0CE3CA-76DE-4FFE-8F94-748EC0175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Premier survey agency, Center for Mental Health Services of SAMHSA, conducted survey </a:t>
            </a:r>
          </a:p>
          <a:p>
            <a:r>
              <a:rPr lang="en-US" dirty="0"/>
              <a:t>30 consumers, family members &amp; researchers consulted on design</a:t>
            </a:r>
          </a:p>
          <a:p>
            <a:r>
              <a:rPr lang="en-US" dirty="0"/>
              <a:t>Sophisticated statistical sampling design resulted in national estimates of number of SHGs &amp; CROs.</a:t>
            </a:r>
          </a:p>
          <a:p>
            <a:r>
              <a:rPr lang="en-US" dirty="0"/>
              <a:t>Criteria for inclusion in survey</a:t>
            </a:r>
          </a:p>
          <a:p>
            <a:pPr lvl="1"/>
            <a:r>
              <a:rPr lang="en-US" dirty="0"/>
              <a:t>No professionally-run services such as clubhouses or lodges </a:t>
            </a:r>
          </a:p>
          <a:p>
            <a:pPr lvl="1"/>
            <a:r>
              <a:rPr lang="en-US" dirty="0"/>
              <a:t>Serious mental health problems only; no substance abuse services</a:t>
            </a:r>
          </a:p>
          <a:p>
            <a:pPr lvl="1"/>
            <a:r>
              <a:rPr lang="en-US" dirty="0"/>
              <a:t>Groups for transitions excluded such as grieving, divorce </a:t>
            </a:r>
          </a:p>
          <a:p>
            <a:pPr lvl="1"/>
            <a:r>
              <a:rPr lang="en-US" dirty="0"/>
              <a:t>Internet only groups excluded</a:t>
            </a:r>
          </a:p>
          <a:p>
            <a:pPr lvl="1"/>
            <a:r>
              <a:rPr lang="en-US" dirty="0"/>
              <a:t>Family groups included such as National Alliance for Mentally Ill</a:t>
            </a:r>
          </a:p>
          <a:p>
            <a:pPr marL="457200" lvl="1" indent="0">
              <a:buNone/>
            </a:pPr>
            <a:r>
              <a:rPr lang="en-US" sz="1900" dirty="0"/>
              <a:t>*</a:t>
            </a:r>
            <a:r>
              <a:rPr lang="en-US" sz="1900" dirty="0" err="1"/>
              <a:t>Goldstrom</a:t>
            </a:r>
            <a:r>
              <a:rPr lang="en-US" sz="1900" dirty="0"/>
              <a:t>, et al.,2007</a:t>
            </a:r>
          </a:p>
        </p:txBody>
      </p:sp>
    </p:spTree>
    <p:extLst>
      <p:ext uri="{BB962C8B-B14F-4D97-AF65-F5344CB8AC3E}">
        <p14:creationId xmlns:p14="http://schemas.microsoft.com/office/powerpoint/2010/main" val="370157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09E65-1545-4CC0-853E-892A3DE3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National Survey of Mental Health </a:t>
            </a:r>
            <a:br>
              <a:rPr lang="en-US" dirty="0"/>
            </a:br>
            <a:r>
              <a:rPr lang="en-US" dirty="0"/>
              <a:t>SHGs &amp; CROs -2002*</a:t>
            </a:r>
            <a:br>
              <a:rPr lang="en-US" dirty="0"/>
            </a:br>
            <a:r>
              <a:rPr lang="en-US" dirty="0"/>
              <a:t>*</a:t>
            </a:r>
            <a:r>
              <a:rPr lang="en-US" sz="2000" dirty="0" err="1"/>
              <a:t>Goldstrom</a:t>
            </a:r>
            <a:r>
              <a:rPr lang="en-US" sz="2000" dirty="0"/>
              <a:t>, et al. (2007)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34C280A-91C8-4EC0-9FB4-B54D615F8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27571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5216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998902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Total Organizations  ( Nationwide # estimates)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367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SHG (Self-Help Group)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44%      (N=3315)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1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Advocacy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40         (N=3019)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160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CRO (Consumer-Run Organization)  or peer-run direct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15         (N=1133)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58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99%      (N=7467)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632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828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9B787-3EA4-4113-B1D2-E77B051F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National Survey of Mental Health</a:t>
            </a:r>
            <a:br>
              <a:rPr lang="en-US" sz="4000" dirty="0"/>
            </a:br>
            <a:r>
              <a:rPr lang="en-US" sz="4000" dirty="0"/>
              <a:t>Consumer-Run Initiatives in 2012* </a:t>
            </a:r>
            <a:br>
              <a:rPr lang="en-US" sz="4000" dirty="0"/>
            </a:br>
            <a:r>
              <a:rPr lang="en-US" dirty="0"/>
              <a:t>*</a:t>
            </a:r>
            <a:r>
              <a:rPr lang="en-US" sz="1800" dirty="0"/>
              <a:t>Lived experience research group of Johns Hopkins University (2014</a:t>
            </a:r>
            <a:r>
              <a:rPr lang="en-US" sz="2000" dirty="0"/>
              <a:t>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7A1CB3D-83E9-4AF3-A14F-9D003185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983509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89937761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526245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 formal organizations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431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SHG (Self-Help Group)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Excluded from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5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Advocacy (non-direct support services)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923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Consumer-run initiatives or peer-run direct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87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31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A7178-5FA2-488A-9648-A32AE471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Thomasina </a:t>
            </a:r>
            <a:r>
              <a:rPr lang="en-US" dirty="0" err="1"/>
              <a:t>Borkman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My Background &amp;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9431CE-B813-4652-AA10-625200CC0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Lived Experience</a:t>
            </a:r>
          </a:p>
          <a:p>
            <a:pPr lvl="1"/>
            <a:r>
              <a:rPr lang="en-US" dirty="0"/>
              <a:t>Member 12</a:t>
            </a:r>
            <a:r>
              <a:rPr lang="en-US" baseline="30000" dirty="0"/>
              <a:t>th</a:t>
            </a:r>
            <a:r>
              <a:rPr lang="en-US" dirty="0"/>
              <a:t> step anonymous group for 42 years</a:t>
            </a:r>
          </a:p>
          <a:p>
            <a:pPr lvl="1"/>
            <a:r>
              <a:rPr lang="en-US" dirty="0"/>
              <a:t>Attended breast cancer support group run by professionals- 2012</a:t>
            </a:r>
          </a:p>
          <a:p>
            <a:pPr lvl="1"/>
            <a:r>
              <a:rPr lang="en-US" dirty="0"/>
              <a:t>Bereavement support group in 2005 after mother died </a:t>
            </a:r>
          </a:p>
          <a:p>
            <a:pPr lvl="1"/>
            <a:r>
              <a:rPr lang="en-US" dirty="0"/>
              <a:t>Member of feminist consciousness-raising group- 1972 </a:t>
            </a:r>
          </a:p>
          <a:p>
            <a:pPr lvl="1"/>
            <a:r>
              <a:rPr lang="en-US" dirty="0"/>
              <a:t>Taught small group dynamics</a:t>
            </a:r>
          </a:p>
          <a:p>
            <a:pPr lvl="1"/>
            <a:r>
              <a:rPr lang="en-US" dirty="0"/>
              <a:t>Ally of SHARE!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DC53C-F469-46FA-A7DC-ADCF823ED7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Professional Experience</a:t>
            </a:r>
          </a:p>
          <a:p>
            <a:pPr lvl="1"/>
            <a:r>
              <a:rPr lang="en-US" dirty="0"/>
              <a:t>Sociology Ph.D. from Columbia University</a:t>
            </a:r>
          </a:p>
          <a:p>
            <a:pPr lvl="1"/>
            <a:r>
              <a:rPr lang="en-US" dirty="0"/>
              <a:t>Professor of Sociology at George Mason University 32 years</a:t>
            </a:r>
          </a:p>
          <a:p>
            <a:pPr lvl="1"/>
            <a:r>
              <a:rPr lang="en-US" dirty="0"/>
              <a:t>Research on AA, ostomates,  people who stutter, &amp; family survivors of suicide, &amp; others</a:t>
            </a:r>
          </a:p>
          <a:p>
            <a:pPr lvl="1"/>
            <a:r>
              <a:rPr lang="en-US" dirty="0"/>
              <a:t>International research on mental health consumer/survivor organizations</a:t>
            </a:r>
          </a:p>
          <a:p>
            <a:pPr lvl="1"/>
            <a:r>
              <a:rPr lang="en-US" dirty="0"/>
              <a:t>Participatory research at SHARE! since 2008 </a:t>
            </a:r>
          </a:p>
        </p:txBody>
      </p:sp>
    </p:spTree>
    <p:extLst>
      <p:ext uri="{BB962C8B-B14F-4D97-AF65-F5344CB8AC3E}">
        <p14:creationId xmlns:p14="http://schemas.microsoft.com/office/powerpoint/2010/main" val="4029657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3D87D-9A11-432D-A918-44C87F0A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By 2012 Mental Health Consumer-Run Organizations Viewed as Mainstream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042988-F0C6-4896-92D4-B21E2486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mental health CROs &amp; SHGs than professionally-based psychiatric units or mental health agencies 2002 BUT RARELY RECOGNIZED</a:t>
            </a:r>
          </a:p>
          <a:p>
            <a:r>
              <a:rPr lang="en-US" dirty="0"/>
              <a:t>National Coalition of Mental Health Consumer/Survivor Organizations established (2006) (</a:t>
            </a:r>
            <a:r>
              <a:rPr lang="en-US" sz="2000" dirty="0"/>
              <a:t>Fisher &amp; Lauren, 2010</a:t>
            </a:r>
            <a:r>
              <a:rPr lang="en-US" dirty="0"/>
              <a:t>)</a:t>
            </a:r>
          </a:p>
          <a:p>
            <a:r>
              <a:rPr lang="en-US" dirty="0"/>
              <a:t>Federal agency (SAMHSA) calls CROs  evidence-based practice-2009</a:t>
            </a:r>
          </a:p>
          <a:p>
            <a:r>
              <a:rPr lang="en-US" dirty="0"/>
              <a:t>36 states with peer support specialist jobs bill Medicaid </a:t>
            </a:r>
            <a:r>
              <a:rPr lang="en-US" dirty="0" err="1"/>
              <a:t>insurvance</a:t>
            </a:r>
            <a:r>
              <a:rPr lang="en-US" dirty="0"/>
              <a:t> for payment by 2014 </a:t>
            </a:r>
            <a:r>
              <a:rPr lang="en-US" sz="1600" dirty="0"/>
              <a:t>(Myrick &amp; del Vecchio, 2016)</a:t>
            </a:r>
          </a:p>
        </p:txBody>
      </p:sp>
    </p:spTree>
    <p:extLst>
      <p:ext uri="{BB962C8B-B14F-4D97-AF65-F5344CB8AC3E}">
        <p14:creationId xmlns:p14="http://schemas.microsoft.com/office/powerpoint/2010/main" val="378452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C6D87-7560-4BC4-A423-8F0C9C48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faced by CROs &amp; 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6B21F9-03B1-488E-B2A1-E6ECB806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Consumer-Run Organizations: mostly government funded &amp; captive to government requirements</a:t>
            </a:r>
          </a:p>
          <a:p>
            <a:pPr lvl="1"/>
            <a:r>
              <a:rPr lang="en-US" dirty="0"/>
              <a:t>Nonprofit 501C 3 form of organization has hierarchy of board, officers &amp; members; egalitarian relations needed for mutual help missing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Peer support became individuated &amp; separated from mutual help</a:t>
            </a:r>
          </a:p>
          <a:p>
            <a:pPr lvl="1"/>
            <a:r>
              <a:rPr lang="en-US" dirty="0"/>
              <a:t>Peer defined as being in recovery; no knowledge of SHGs or mutual help needed</a:t>
            </a:r>
          </a:p>
          <a:p>
            <a:pPr lvl="1"/>
            <a:r>
              <a:rPr lang="en-US" dirty="0"/>
              <a:t>Peer support specialists: trained &amp; credentialed job positions controlled by mental health professionals &amp; governments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7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9E2EF-B161-4A92-9AD7-477C0219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faced by 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32714C-7B62-4CFE-9212-062CA40BE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Government funders require nonprofit form of organization:</a:t>
            </a:r>
          </a:p>
          <a:p>
            <a:pPr lvl="1"/>
            <a:r>
              <a:rPr lang="en-US" dirty="0"/>
              <a:t>Hierarchical organization antithetical to mutual help which needs egalitarian relationships </a:t>
            </a:r>
          </a:p>
          <a:p>
            <a:pPr lvl="1"/>
            <a:r>
              <a:rPr lang="en-US" dirty="0"/>
              <a:t>Tax-exempt legal entity prohibits advocacy activities but antithetical to CRO’s goals to change mental health system from within</a:t>
            </a:r>
          </a:p>
          <a:p>
            <a:r>
              <a:rPr lang="en-US" dirty="0"/>
              <a:t>Mental Health Peer defined by government as person in recovery from mental disorders </a:t>
            </a:r>
          </a:p>
          <a:p>
            <a:pPr lvl="1"/>
            <a:r>
              <a:rPr lang="en-US" dirty="0"/>
              <a:t>No standards or consensus about what is recovery</a:t>
            </a:r>
          </a:p>
          <a:p>
            <a:pPr lvl="1"/>
            <a:r>
              <a:rPr lang="en-US" dirty="0"/>
              <a:t>SHG members are in recovery &amp; have criteria (have sponsor, attend meetings, work the program, give service)</a:t>
            </a:r>
          </a:p>
          <a:p>
            <a:r>
              <a:rPr lang="en-US" dirty="0"/>
              <a:t>No requirement that </a:t>
            </a:r>
            <a:r>
              <a:rPr lang="en-US" b="1" dirty="0"/>
              <a:t>peer </a:t>
            </a:r>
            <a:r>
              <a:rPr lang="en-US" dirty="0"/>
              <a:t>knows about/understands mutual help, SHGs, or peer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87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4CC001-4E2D-4591-891F-EB8E0973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Challenges to Peer Support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6659F0-5F60-4F68-9F7F-697556252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Mental health professionals may be stigmatizing &amp; discriminatory*</a:t>
            </a:r>
          </a:p>
          <a:p>
            <a:r>
              <a:rPr lang="en-US" dirty="0"/>
              <a:t>Some mental health peer leaders negative toward sharing circles, SHGs &amp; mutual help processes</a:t>
            </a:r>
          </a:p>
          <a:p>
            <a:r>
              <a:rPr lang="en-US" dirty="0"/>
              <a:t>Attractive but inappropriate for peers to imitate professional model of helping</a:t>
            </a:r>
          </a:p>
          <a:p>
            <a:r>
              <a:rPr lang="en-US" dirty="0"/>
              <a:t>Organizational culture that lacks recovery &amp; mutual help orientation &amp; practices**</a:t>
            </a:r>
          </a:p>
          <a:p>
            <a:r>
              <a:rPr lang="en-US" dirty="0"/>
              <a:t>Liability of newness of “peer support specialist” positions***</a:t>
            </a:r>
          </a:p>
          <a:p>
            <a:pPr lvl="1"/>
            <a:r>
              <a:rPr lang="en-US" dirty="0" err="1"/>
              <a:t>Betwist</a:t>
            </a:r>
            <a:r>
              <a:rPr lang="en-US" dirty="0"/>
              <a:t> &amp; between identity of multiple roles: staff, friend, service user</a:t>
            </a:r>
          </a:p>
          <a:p>
            <a:pPr lvl="1"/>
            <a:r>
              <a:rPr lang="en-US" dirty="0"/>
              <a:t>No consensus on competencies &amp; training   </a:t>
            </a:r>
          </a:p>
          <a:p>
            <a:pPr lvl="1"/>
            <a:r>
              <a:rPr lang="en-US" dirty="0"/>
              <a:t>Interface of mutual help and professional models clash in professionally-based mental health agencies </a:t>
            </a:r>
          </a:p>
          <a:p>
            <a:pPr lvl="1"/>
            <a:r>
              <a:rPr lang="en-US" dirty="0"/>
              <a:t>Ambiguity of  transmitting “lived experience” as knowledge base</a:t>
            </a:r>
          </a:p>
          <a:p>
            <a:pPr marL="457200" lvl="1" indent="0">
              <a:buNone/>
            </a:pPr>
            <a:r>
              <a:rPr lang="en-US" sz="1900" dirty="0"/>
              <a:t>[*, **, ***  see References]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4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73F75-ACA5-4646-B6EA-BF68C13A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Conclusion: Tackling the Challenges </a:t>
            </a:r>
            <a:br>
              <a:rPr lang="en-US" dirty="0"/>
            </a:br>
            <a:r>
              <a:rPr lang="en-US" dirty="0"/>
              <a:t>Faced by CROs &amp; 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C9451-0856-4D5F-88EB-DEC0904C6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history of SHGs &amp; mutual help and their connections with current peer support and CROs</a:t>
            </a:r>
          </a:p>
          <a:p>
            <a:r>
              <a:rPr lang="en-US" dirty="0"/>
              <a:t>Return to participating in Sharing Circles &amp; Recovery</a:t>
            </a:r>
          </a:p>
          <a:p>
            <a:r>
              <a:rPr lang="en-US" dirty="0"/>
              <a:t>Research is looking at some perplexities:  What makes a peer a peer?</a:t>
            </a:r>
          </a:p>
          <a:p>
            <a:r>
              <a:rPr lang="en-US" dirty="0"/>
              <a:t>Innovations that overcome some problematic features</a:t>
            </a:r>
          </a:p>
          <a:p>
            <a:pPr lvl="1"/>
            <a:r>
              <a:rPr lang="en-US" dirty="0"/>
              <a:t>Intentional Peer Support (IPS) minimizes hierarchy &amp; separateness </a:t>
            </a:r>
            <a:r>
              <a:rPr lang="en-US" sz="2000" dirty="0"/>
              <a:t>[Mead</a:t>
            </a:r>
            <a:r>
              <a:rPr lang="en-US" sz="2000"/>
              <a:t>,2008] </a:t>
            </a:r>
            <a:endParaRPr lang="en-US" sz="2000" dirty="0"/>
          </a:p>
          <a:p>
            <a:pPr lvl="1"/>
            <a:r>
              <a:rPr lang="en-US" dirty="0"/>
              <a:t>Requiring peer support staff to know about &amp; practice mutual help-based recovery</a:t>
            </a:r>
          </a:p>
          <a:p>
            <a:pPr lvl="1"/>
            <a:r>
              <a:rPr lang="en-US" dirty="0"/>
              <a:t>Radical inclusion interaction system of SHARE! positive innovation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49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EAC2F1-4C37-4EE6-A59C-D7706F5F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Intentional Peer Support*</a:t>
            </a:r>
            <a:br>
              <a:rPr lang="en-US" dirty="0"/>
            </a:br>
            <a:r>
              <a:rPr lang="en-US" dirty="0"/>
              <a:t>Core Principles of Peer Support**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6EE6C-AD2B-4304-B3E7-35FD32800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from helping role to learning together</a:t>
            </a:r>
          </a:p>
          <a:p>
            <a:r>
              <a:rPr lang="en-US" dirty="0"/>
              <a:t>Shift roles from problem solver to validator</a:t>
            </a:r>
          </a:p>
          <a:p>
            <a:r>
              <a:rPr lang="en-US" dirty="0"/>
              <a:t>Change from individual viewpoint to relationship lens</a:t>
            </a:r>
          </a:p>
          <a:p>
            <a:r>
              <a:rPr lang="en-US" dirty="0"/>
              <a:t>Substitute hope &amp; possibility for fear</a:t>
            </a:r>
          </a:p>
          <a:p>
            <a:endParaRPr lang="en-US" dirty="0"/>
          </a:p>
          <a:p>
            <a:r>
              <a:rPr lang="en-US" dirty="0"/>
              <a:t>Used in Maine &amp; other states in credentialing training for peer support specialist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1800" dirty="0"/>
              <a:t>Mead, 2008  **McGill &amp; Powell, 2017</a:t>
            </a:r>
          </a:p>
        </p:txBody>
      </p:sp>
    </p:spTree>
    <p:extLst>
      <p:ext uri="{BB962C8B-B14F-4D97-AF65-F5344CB8AC3E}">
        <p14:creationId xmlns:p14="http://schemas.microsoft.com/office/powerpoint/2010/main" val="1235852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66241-6D77-4245-B67B-36805736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SHARE! Our conference host </a:t>
            </a:r>
            <a:br>
              <a:rPr lang="en-US" dirty="0"/>
            </a:br>
            <a:r>
              <a:rPr lang="en-US" dirty="0"/>
              <a:t>is exemplar in tackling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911716-1359-4F9B-AE14-929022375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culture of beliefs &amp; practices oriented toward SHGs &amp;  recovery</a:t>
            </a:r>
          </a:p>
          <a:p>
            <a:r>
              <a:rPr lang="en-US" dirty="0"/>
              <a:t>Staff hired &amp; monitored to be in active recovery by participating in SHGs (mutual help)</a:t>
            </a:r>
          </a:p>
          <a:p>
            <a:r>
              <a:rPr lang="en-US" dirty="0"/>
              <a:t>Evolved a radical interaction system of inclusion over the years </a:t>
            </a:r>
          </a:p>
          <a:p>
            <a:pPr lvl="1"/>
            <a:r>
              <a:rPr lang="en-US" dirty="0"/>
              <a:t>State of California has funded them to train peers in the system</a:t>
            </a:r>
          </a:p>
          <a:p>
            <a:pPr lvl="1"/>
            <a:r>
              <a:rPr lang="en-US" dirty="0"/>
              <a:t>Interaction system has 21 Tools of the Trade </a:t>
            </a:r>
          </a:p>
          <a:p>
            <a:pPr lvl="1"/>
            <a:r>
              <a:rPr lang="en-US" dirty="0"/>
              <a:t>Staff &amp; management use the interaction system to equalize relationships</a:t>
            </a:r>
          </a:p>
          <a:p>
            <a:pPr lvl="1"/>
            <a:r>
              <a:rPr lang="en-US" dirty="0"/>
              <a:t>Radical inclusion means no one is turned away from SHARE!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31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82926-8B60-42B5-9489-C229F478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SHARE!s Tools of the Trade:</a:t>
            </a:r>
            <a:br>
              <a:rPr lang="en-US" dirty="0"/>
            </a:br>
            <a:r>
              <a:rPr lang="en-US" dirty="0"/>
              <a:t>Radical interaction system of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D99A2-3835-4255-9498-82FD57AA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Interaction system has five functions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Develop respectful peer relationships of unconditional regard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Staff minimize authority of their paid position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Coach, guide or support to encourage recovery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recovery-oriented ways of helping people that do not belittle or shame them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Deal with disruptive situations and prevent/neutralize conflict in manner that strengthens the relationship </a:t>
            </a:r>
          </a:p>
        </p:txBody>
      </p:sp>
    </p:spTree>
    <p:extLst>
      <p:ext uri="{BB962C8B-B14F-4D97-AF65-F5344CB8AC3E}">
        <p14:creationId xmlns:p14="http://schemas.microsoft.com/office/powerpoint/2010/main" val="2847873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28AA8-F9BC-443C-83E7-80021ED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your ideas </a:t>
            </a:r>
            <a:br>
              <a:rPr lang="en-US" dirty="0"/>
            </a:br>
            <a:r>
              <a:rPr lang="en-US" dirty="0"/>
              <a:t>for addressing challenges?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C9B289-9E4F-4BE7-AE79-270AA2B50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like to hear your ideas for improving the current situation for peer supporters or mental health consumer-run organizations.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 FOR YOUR ATTENTION!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4513741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09FB4-09C8-4A72-A860-5530A999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4C2C79-84EE-422F-8801-8ECE7FE7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Amsalem, D., </a:t>
            </a:r>
            <a:r>
              <a:rPr lang="en-US" dirty="0" err="1"/>
              <a:t>Hassion-Ohayon</a:t>
            </a:r>
            <a:r>
              <a:rPr lang="en-US" dirty="0"/>
              <a:t>, I., Gothelf, D., &amp; Roe, D. (2018). Subtle ways of stigmatization among professionals: The subjective experience of consumers and their family members. </a:t>
            </a:r>
            <a:r>
              <a:rPr lang="en-US" i="1" dirty="0"/>
              <a:t>Psychiatric Rehabilitation Journal</a:t>
            </a:r>
            <a:r>
              <a:rPr lang="en-US" dirty="0"/>
              <a:t>, 41, 3, 163-168.</a:t>
            </a:r>
          </a:p>
          <a:p>
            <a:r>
              <a:rPr lang="en-US" dirty="0"/>
              <a:t>Bluebird, X . (2009, December 17). History of the consumer/survivor movement. Center for Mental Health Services, Substance Abuse and Mental Health Services (SAMHSA), U. S. Dept. of Health &amp; Human Services. </a:t>
            </a:r>
          </a:p>
          <a:p>
            <a:r>
              <a:rPr lang="en-GB" dirty="0"/>
              <a:t>Chamberlin, J. (1978). </a:t>
            </a:r>
            <a:r>
              <a:rPr lang="en-GB" i="1" dirty="0"/>
              <a:t>On Our Own: Patient -controlled Alternatives to the Mental Health System</a:t>
            </a:r>
            <a:r>
              <a:rPr lang="en-GB" dirty="0"/>
              <a:t>. NY: McGraw-Hill.</a:t>
            </a:r>
            <a:endParaRPr lang="en-US" dirty="0"/>
          </a:p>
          <a:p>
            <a:r>
              <a:rPr lang="en-GB" dirty="0"/>
              <a:t>Chamberlin, J.(1990). The ex-patient’s movement: Where we’ve been &amp; where we’re going. The </a:t>
            </a:r>
            <a:r>
              <a:rPr lang="en-GB" i="1" dirty="0"/>
              <a:t>Journal of Mind &amp; Behavior</a:t>
            </a:r>
            <a:r>
              <a:rPr lang="en-GB" dirty="0"/>
              <a:t>,11, ¾:323-336.</a:t>
            </a:r>
            <a:endParaRPr lang="en-US" dirty="0"/>
          </a:p>
          <a:p>
            <a:r>
              <a:rPr lang="en-GB" dirty="0"/>
              <a:t>Clark, C., Barrett, B., Frei, A., &amp; Christy, A. (2016). What makes a peer a peer? </a:t>
            </a:r>
            <a:r>
              <a:rPr lang="en-GB" i="1" dirty="0"/>
              <a:t>Psychiatric Rehabilitation Journal</a:t>
            </a:r>
            <a:r>
              <a:rPr lang="en-GB" dirty="0"/>
              <a:t>, 39,1,74-76</a:t>
            </a:r>
            <a:endParaRPr lang="en-US" dirty="0"/>
          </a:p>
          <a:p>
            <a:r>
              <a:rPr lang="en-US" dirty="0"/>
              <a:t>Clay, S. (Ed.) 2005. </a:t>
            </a:r>
            <a:r>
              <a:rPr lang="en-US" i="1" dirty="0"/>
              <a:t>On Our Own, Together: Peer Programs for People with Mental Illness</a:t>
            </a:r>
            <a:r>
              <a:rPr lang="en-US" dirty="0"/>
              <a:t>. Nashville: Vanderbilt University Press.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2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EE931E-C43F-4DFD-8862-2FED7930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Objectives: Present history &amp; </a:t>
            </a:r>
            <a:br>
              <a:rPr lang="en-US" dirty="0"/>
            </a:br>
            <a:r>
              <a:rPr lang="en-US" dirty="0"/>
              <a:t>current challenges of 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420CBD-2557-4DF6-9211-A3A96907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of peer support</a:t>
            </a:r>
          </a:p>
          <a:p>
            <a:pPr lvl="1"/>
            <a:r>
              <a:rPr lang="en-US" dirty="0"/>
              <a:t>What is peer support &amp; how does it differ from professional services?</a:t>
            </a:r>
          </a:p>
          <a:p>
            <a:pPr lvl="1"/>
            <a:r>
              <a:rPr lang="en-US" dirty="0"/>
              <a:t>History of three social movements: Alcoholics Anonymous, self-help/mutual aid in general, and mental health ex-patients and consumers/survivors</a:t>
            </a:r>
          </a:p>
          <a:p>
            <a:r>
              <a:rPr lang="en-US" dirty="0"/>
              <a:t>Challenges peer support &amp; consumer-run organizations (CROs) face</a:t>
            </a:r>
          </a:p>
          <a:p>
            <a:pPr lvl="1"/>
            <a:r>
              <a:rPr lang="en-US" dirty="0"/>
              <a:t>CROs required to be hierarchical nonprofit organization; egalitarian relationships missing for mutual help</a:t>
            </a:r>
          </a:p>
          <a:p>
            <a:pPr lvl="1"/>
            <a:r>
              <a:rPr lang="en-US" dirty="0"/>
              <a:t>Peer support became individuated &amp; separated from mutual help</a:t>
            </a:r>
          </a:p>
          <a:p>
            <a:pPr lvl="1"/>
            <a:r>
              <a:rPr lang="en-US" dirty="0"/>
              <a:t>Liability of newness of “peer support specialist” positions</a:t>
            </a:r>
          </a:p>
          <a:p>
            <a:pPr lvl="1"/>
            <a:r>
              <a:rPr lang="en-US" dirty="0"/>
              <a:t>Stigma &amp; discrimination from mental health professionals &amp; public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71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16206-7F43-4AF3-B5A3-70080887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37E3E8-C501-4E05-8507-62B2BC49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Crane, D. A., </a:t>
            </a:r>
            <a:r>
              <a:rPr lang="en-US" dirty="0" err="1"/>
              <a:t>Lepicki</a:t>
            </a:r>
            <a:r>
              <a:rPr lang="en-US" dirty="0"/>
              <a:t>, T., Knudsen, K. (2016). Unique and common elements of the role of peer support in the context of traditional mental health services. </a:t>
            </a:r>
            <a:r>
              <a:rPr lang="en-US" i="1" dirty="0"/>
              <a:t>Psychiatric Rehabilitation Journal</a:t>
            </a:r>
            <a:r>
              <a:rPr lang="en-US" dirty="0"/>
              <a:t>, 39,3,289-291.</a:t>
            </a:r>
          </a:p>
          <a:p>
            <a:r>
              <a:rPr lang="en-US" dirty="0"/>
              <a:t>Emerick, Robert E. 1991. The politics of psychiatric self-help: Political factions, interactional support, and group longevity in a social movement. </a:t>
            </a:r>
            <a:r>
              <a:rPr lang="en-US" i="1" dirty="0"/>
              <a:t>Social Science and Medicine</a:t>
            </a:r>
            <a:r>
              <a:rPr lang="en-US" dirty="0"/>
              <a:t> 32,10: 1121-1128. </a:t>
            </a:r>
          </a:p>
          <a:p>
            <a:r>
              <a:rPr lang="en-US" dirty="0"/>
              <a:t>Emerick, Robert E. (1989). Group demographics in the mental patient movement: Group location, age, and size as structural factors. </a:t>
            </a:r>
            <a:r>
              <a:rPr lang="en-US" i="1" dirty="0"/>
              <a:t>Community Mental Health </a:t>
            </a:r>
            <a:r>
              <a:rPr lang="en-US" dirty="0"/>
              <a:t>Journal 25, 4 Winter:  277-300.</a:t>
            </a:r>
          </a:p>
          <a:p>
            <a:r>
              <a:rPr lang="en-US" dirty="0"/>
              <a:t>Emerick, R. E. (1996). Mad liberation: The sociology of knowledge and the ultimate civil rights movement. </a:t>
            </a:r>
            <a:r>
              <a:rPr lang="en-US" i="1" dirty="0"/>
              <a:t>The Journal of Mind and Behavior</a:t>
            </a:r>
            <a:r>
              <a:rPr lang="en-US" dirty="0"/>
              <a:t> 17,2,135-160.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79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13966-B617-48A7-A47B-EE5922F54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12517-D775-4356-9609-C212DFA7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5600" dirty="0"/>
              <a:t>Fisher, D. &amp; L. Spiro. (2010). Finding and using our voice: How consumer/survivor advocacy is transforming mental health care.  Ch. 10, pp. 213-233 in L. D. Brown and S. </a:t>
            </a:r>
            <a:r>
              <a:rPr lang="en-US" sz="5600" dirty="0" err="1"/>
              <a:t>Wituk</a:t>
            </a:r>
            <a:r>
              <a:rPr lang="en-US" sz="5600" dirty="0"/>
              <a:t> (Eds.) </a:t>
            </a:r>
            <a:r>
              <a:rPr lang="en-US" sz="5600" i="1" dirty="0"/>
              <a:t>Mental Health Self-Help</a:t>
            </a:r>
            <a:r>
              <a:rPr lang="en-US" sz="5600" dirty="0"/>
              <a:t>. DOI 10.1007/978-1-4419-6253-9_10. NY: Springer Science +Business Media.  LLC</a:t>
            </a:r>
          </a:p>
          <a:p>
            <a:r>
              <a:rPr lang="en-US" sz="5600" dirty="0" err="1"/>
              <a:t>Goldstrom</a:t>
            </a:r>
            <a:r>
              <a:rPr lang="en-US" sz="5600" dirty="0"/>
              <a:t>, I. D., Campbell, J., Rogers, J. A, &amp; others. (2006). National estimates for mental health mutual support groups, self-help organizations, and consumer-operated services. </a:t>
            </a:r>
            <a:r>
              <a:rPr lang="en-US" sz="5600" i="1" dirty="0"/>
              <a:t>Administration &amp; Policy in Mental Health and Mental Health Services Research</a:t>
            </a:r>
            <a:r>
              <a:rPr lang="en-US" sz="5600" dirty="0"/>
              <a:t>,33,1.92-103.</a:t>
            </a:r>
          </a:p>
          <a:p>
            <a:r>
              <a:rPr lang="en-US" sz="5600" dirty="0"/>
              <a:t>Humphreys, K. (2004) </a:t>
            </a:r>
            <a:r>
              <a:rPr lang="en-US" sz="5600" i="1" dirty="0"/>
              <a:t>Circles of Recovery: Self-help organizations for addictions</a:t>
            </a:r>
            <a:r>
              <a:rPr lang="en-US" sz="5600" dirty="0"/>
              <a:t>, Cambridge: Cambridge University Press.</a:t>
            </a:r>
          </a:p>
          <a:p>
            <a:r>
              <a:rPr lang="en-US" sz="5600" dirty="0"/>
              <a:t>Ibrahim, N., Thompson, D., Nixdorf, R.,, </a:t>
            </a:r>
            <a:r>
              <a:rPr lang="en-US" sz="5600" dirty="0" err="1"/>
              <a:t>Kalha</a:t>
            </a:r>
            <a:r>
              <a:rPr lang="en-US" sz="5600" dirty="0"/>
              <a:t>, J. &amp; others. (2019). A systematic review of influences on implementation of peer support work for adults with mental health problems. Social Psychiatry and Psychiatric Epidemiology. </a:t>
            </a:r>
            <a:r>
              <a:rPr lang="en-US" sz="5600" u="sng" dirty="0">
                <a:hlinkClick r:id="rId2"/>
              </a:rPr>
              <a:t>https://doi.org/10.1007/s00127-019-01739-1</a:t>
            </a:r>
            <a:endParaRPr lang="en-US" sz="5600" dirty="0"/>
          </a:p>
          <a:p>
            <a:r>
              <a:rPr lang="en-US" sz="5600" dirty="0"/>
              <a:t>McGill,  &amp; Powell. (2017).     On Our Own of MD Newsletter.</a:t>
            </a:r>
          </a:p>
          <a:p>
            <a:r>
              <a:rPr lang="en-US" sz="5600" dirty="0"/>
              <a:t>Mead, S. (2008). </a:t>
            </a:r>
            <a:r>
              <a:rPr lang="en-US" sz="5600" i="1" dirty="0"/>
              <a:t>Intentional Peer Support: An Alternative Approach Workbook</a:t>
            </a:r>
            <a:r>
              <a:rPr lang="en-US" sz="5600" dirty="0"/>
              <a:t>.  New Hampshire.   </a:t>
            </a:r>
          </a:p>
          <a:p>
            <a:r>
              <a:rPr lang="en-US" sz="5600" dirty="0"/>
              <a:t>Moran, G. S., </a:t>
            </a:r>
            <a:r>
              <a:rPr lang="en-US" sz="5600" dirty="0" err="1"/>
              <a:t>Russinova</a:t>
            </a:r>
            <a:r>
              <a:rPr lang="en-US" sz="5600" dirty="0"/>
              <a:t>, Z., </a:t>
            </a:r>
            <a:r>
              <a:rPr lang="en-US" sz="5600" dirty="0" err="1"/>
              <a:t>Gidugu</a:t>
            </a:r>
            <a:r>
              <a:rPr lang="en-US" sz="5600" dirty="0"/>
              <a:t>, V., &amp; Gagne, C. (2013). Challenges experienced by paid peer providers in mental health recovery: A qualitative study. </a:t>
            </a:r>
            <a:r>
              <a:rPr lang="en-US" sz="5600" i="1" dirty="0"/>
              <a:t>Community Mental Health Journa</a:t>
            </a:r>
            <a:r>
              <a:rPr lang="en-US" sz="5600" dirty="0"/>
              <a:t>l, 49: 281-291.</a:t>
            </a:r>
          </a:p>
          <a:p>
            <a:pPr marL="0" indent="0">
              <a:buNone/>
            </a:pPr>
            <a:r>
              <a:rPr lang="en-US" sz="5600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103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B7653-7A42-4924-A9C5-F22F7611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References IV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0F43C0-6D37-4A84-B294-085CE4405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7200" dirty="0"/>
              <a:t>Myrick, K. &amp; del Vecchio, P. (2016). Peer support services in the behavioral healthcare workforce: State of the field. Psychiatric Rehabilitation Journal, May 16.</a:t>
            </a:r>
          </a:p>
          <a:p>
            <a:r>
              <a:rPr lang="en-US" sz="7200" dirty="0"/>
              <a:t> </a:t>
            </a:r>
            <a:r>
              <a:rPr lang="en-US" sz="7200" dirty="0" err="1"/>
              <a:t>Riessman</a:t>
            </a:r>
            <a:r>
              <a:rPr lang="en-US" sz="7200" dirty="0"/>
              <a:t>, F, &amp; Carroll, D. (1995). </a:t>
            </a:r>
            <a:r>
              <a:rPr lang="en-US" sz="7200" i="1" dirty="0"/>
              <a:t>Redefining Self-Help: Policy and Practice</a:t>
            </a:r>
            <a:r>
              <a:rPr lang="en-US" sz="7200" dirty="0"/>
              <a:t>. San Francisco: Jossey-Bass Publishers.</a:t>
            </a:r>
          </a:p>
          <a:p>
            <a:r>
              <a:rPr lang="en-US" sz="7200" dirty="0"/>
              <a:t> </a:t>
            </a:r>
            <a:r>
              <a:rPr lang="en-US" sz="7200" dirty="0" err="1"/>
              <a:t>Salzer</a:t>
            </a:r>
            <a:r>
              <a:rPr lang="en-US" sz="7200" dirty="0"/>
              <a:t>, M. S. (2010). Certified peer specialists in the United States Behavioral Health system: An emerging workforce. Pp. 169-191  in L. D. Brown and S. </a:t>
            </a:r>
            <a:r>
              <a:rPr lang="en-US" sz="7200" dirty="0" err="1"/>
              <a:t>Wituk</a:t>
            </a:r>
            <a:r>
              <a:rPr lang="en-US" sz="7200" dirty="0"/>
              <a:t> (eds.) Mental Health Self-Help. DOI 10.1007/978-1-4419-6253-9_10. NY: Springer Science +Business Media.  LLC.</a:t>
            </a:r>
          </a:p>
          <a:p>
            <a:r>
              <a:rPr lang="en-US" sz="7200" dirty="0"/>
              <a:t>Segal, S. P, Silverman, C., &amp; Temkin, T. (1995). Characteristics and service use of long-term members of self-help agencies for mental health clients. </a:t>
            </a:r>
            <a:r>
              <a:rPr lang="en-US" sz="7200" i="1" dirty="0"/>
              <a:t>Psychiatric Services</a:t>
            </a:r>
            <a:r>
              <a:rPr lang="en-US" sz="7200" dirty="0"/>
              <a:t>, 46,3, 269-274.</a:t>
            </a:r>
          </a:p>
          <a:p>
            <a:r>
              <a:rPr lang="en-US" sz="7200" dirty="0"/>
              <a:t>SHARE! (2018).  Peer Toolkit Training Manual. Photocopied. Culver City, CA.</a:t>
            </a:r>
          </a:p>
          <a:p>
            <a:r>
              <a:rPr lang="en-US" sz="7200" dirty="0"/>
              <a:t>Simpson, A., Oster, C., &amp; Muir-Cochrane, E. (2018). Liminality in the occupational identity of mental health peer support workers: A qualitative study. </a:t>
            </a:r>
            <a:r>
              <a:rPr lang="en-US" sz="7200" i="1" dirty="0" err="1"/>
              <a:t>Intern’l</a:t>
            </a:r>
            <a:r>
              <a:rPr lang="en-US" sz="7200" i="1" dirty="0"/>
              <a:t> Journal of Mental Health Nursing</a:t>
            </a:r>
            <a:r>
              <a:rPr lang="en-US" sz="7200" dirty="0"/>
              <a:t>, 27, 662-671.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545BD0-9ACB-453F-9C8D-E7049719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peer support &amp; what are its origins?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E5AAB-9BB5-472B-868D-F98DB9CD3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Support is self-help &amp; mutual aid</a:t>
            </a:r>
          </a:p>
          <a:p>
            <a:r>
              <a:rPr lang="en-US" dirty="0"/>
              <a:t>You alone can do it, but you can’t do it alone</a:t>
            </a:r>
          </a:p>
          <a:p>
            <a:pPr algn="ctr"/>
            <a:r>
              <a:rPr lang="en-US" dirty="0"/>
              <a:t>Self-help= you alone can do it</a:t>
            </a:r>
          </a:p>
          <a:p>
            <a:pPr algn="ctr"/>
            <a:r>
              <a:rPr lang="en-US" dirty="0"/>
              <a:t>Mutual Aid= but you can’t do it alone </a:t>
            </a:r>
          </a:p>
          <a:p>
            <a:r>
              <a:rPr lang="en-US" dirty="0"/>
              <a:t>Origins of self-help &amp; mutual aid:  </a:t>
            </a:r>
            <a:r>
              <a:rPr lang="en-US" b="1" dirty="0"/>
              <a:t>self-help groups</a:t>
            </a:r>
            <a:r>
              <a:rPr lang="en-US" dirty="0"/>
              <a:t>, also known as mutual help groups, mutual aid self-help (MASH), peer psychotherapy support groups, 12-step groups, &amp; </a:t>
            </a:r>
            <a:r>
              <a:rPr lang="en-US" b="1" dirty="0"/>
              <a:t>self-help support groups </a:t>
            </a:r>
          </a:p>
          <a:p>
            <a:r>
              <a:rPr lang="en-US" dirty="0"/>
              <a:t>Examples include: Alcoholics Anonymous, Recovery International, Al Anon, Compassionate Friends,  Candlelighters, Tough Love</a:t>
            </a:r>
          </a:p>
        </p:txBody>
      </p:sp>
    </p:spTree>
    <p:extLst>
      <p:ext uri="{BB962C8B-B14F-4D97-AF65-F5344CB8AC3E}">
        <p14:creationId xmlns:p14="http://schemas.microsoft.com/office/powerpoint/2010/main" val="186730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C0B75-F845-495F-AE5E-54766B49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alone can do it, but you can’t do it alone!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65D1A8-842A-4E77-8D53-A0F3189602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SELF-HELP	</a:t>
            </a:r>
          </a:p>
          <a:p>
            <a:pPr marL="0" indent="0">
              <a:buNone/>
            </a:pPr>
            <a:r>
              <a:rPr lang="en-US" dirty="0"/>
              <a:t>Individuals know what they need</a:t>
            </a:r>
          </a:p>
          <a:p>
            <a:pPr marL="0" indent="0">
              <a:buNone/>
            </a:pPr>
            <a:r>
              <a:rPr lang="en-US" dirty="0"/>
              <a:t>Individuals recognize appropriate help when they see it</a:t>
            </a:r>
          </a:p>
          <a:p>
            <a:pPr marL="0" indent="0">
              <a:buNone/>
            </a:pPr>
            <a:r>
              <a:rPr lang="en-US" dirty="0"/>
              <a:t>Individuals choose what, when, &amp; how much help is accepted</a:t>
            </a:r>
          </a:p>
          <a:p>
            <a:pPr marL="0" indent="0">
              <a:buNone/>
            </a:pPr>
            <a:r>
              <a:rPr lang="en-US" dirty="0"/>
              <a:t>Emphasizes inner strengths</a:t>
            </a:r>
          </a:p>
          <a:p>
            <a:pPr marL="0" indent="0">
              <a:buNone/>
            </a:pPr>
            <a:r>
              <a:rPr lang="en-US" dirty="0"/>
              <a:t>Mobilizes inner resources</a:t>
            </a:r>
          </a:p>
          <a:p>
            <a:pPr marL="0" indent="0">
              <a:buNone/>
            </a:pPr>
            <a:r>
              <a:rPr lang="en-US" dirty="0"/>
              <a:t>Bolsters self-determination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A4E41E-9081-4345-9126-FD8492E2C6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MUTUAL AID</a:t>
            </a:r>
          </a:p>
          <a:p>
            <a:pPr marL="0" indent="0">
              <a:buNone/>
            </a:pPr>
            <a:r>
              <a:rPr lang="en-US" dirty="0"/>
              <a:t>Individuals with lived experience have special understanding</a:t>
            </a:r>
          </a:p>
          <a:p>
            <a:pPr marL="0" indent="0">
              <a:buNone/>
            </a:pPr>
            <a:r>
              <a:rPr lang="en-US" dirty="0"/>
              <a:t>Individuals with the problem are part of the solution</a:t>
            </a:r>
          </a:p>
          <a:p>
            <a:pPr marL="0" indent="0">
              <a:buNone/>
            </a:pPr>
            <a:r>
              <a:rPr lang="en-US" dirty="0"/>
              <a:t>Reciprocal helping is synergistic</a:t>
            </a:r>
          </a:p>
          <a:p>
            <a:pPr marL="0" indent="0">
              <a:buNone/>
            </a:pPr>
            <a:r>
              <a:rPr lang="en-US" dirty="0"/>
              <a:t> (2+2= 5) </a:t>
            </a:r>
          </a:p>
          <a:p>
            <a:pPr marL="0" indent="0">
              <a:buNone/>
            </a:pPr>
            <a:r>
              <a:rPr lang="en-US" dirty="0"/>
              <a:t>“Helper-therapy” principle—helping others helps me</a:t>
            </a:r>
          </a:p>
        </p:txBody>
      </p:sp>
    </p:spTree>
    <p:extLst>
      <p:ext uri="{BB962C8B-B14F-4D97-AF65-F5344CB8AC3E}">
        <p14:creationId xmlns:p14="http://schemas.microsoft.com/office/powerpoint/2010/main" val="63253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69C841-4510-4ED5-8E29-9D3FB79C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warning about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0D925-7893-4368-BCBD-4D9CA454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agreed upon definitions of self-help groups or synonyms exist</a:t>
            </a:r>
          </a:p>
          <a:p>
            <a:r>
              <a:rPr lang="en-US" dirty="0"/>
              <a:t>The public, professionals, researchers, and users vary in their definitions and use of terminology</a:t>
            </a:r>
          </a:p>
          <a:p>
            <a:r>
              <a:rPr lang="en-US" dirty="0"/>
              <a:t>Solution to terminological confusion– define terms clearly &amp; ask for definitions.</a:t>
            </a:r>
          </a:p>
          <a:p>
            <a:r>
              <a:rPr lang="en-US" dirty="0"/>
              <a:t>Please attend to my definitions during this presentation</a:t>
            </a:r>
          </a:p>
          <a:p>
            <a:r>
              <a:rPr lang="en-US" b="1" dirty="0"/>
              <a:t>Self-Help Group </a:t>
            </a:r>
            <a:r>
              <a:rPr lang="en-US" dirty="0"/>
              <a:t>is same as </a:t>
            </a:r>
            <a:r>
              <a:rPr lang="en-US" b="1" dirty="0"/>
              <a:t>Self-Help Support Group*</a:t>
            </a:r>
          </a:p>
          <a:p>
            <a:endParaRPr lang="en-US" b="1" dirty="0"/>
          </a:p>
          <a:p>
            <a:r>
              <a:rPr lang="en-US" b="1" dirty="0"/>
              <a:t>*</a:t>
            </a:r>
            <a:r>
              <a:rPr lang="en-US" dirty="0"/>
              <a:t>SHARE’s preferred terminology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85E60-4546-4A45-8770-815BAAB7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 of Self-Help Group*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A7ADF4-091D-466B-9992-C39C2C957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Members share a problem or status</a:t>
            </a:r>
          </a:p>
          <a:p>
            <a:r>
              <a:rPr lang="en-US" dirty="0"/>
              <a:t>Personal change goal</a:t>
            </a:r>
          </a:p>
          <a:p>
            <a:r>
              <a:rPr lang="en-US" dirty="0"/>
              <a:t>Personal lived experience is basis of knowledge &amp; authority in group</a:t>
            </a:r>
          </a:p>
          <a:p>
            <a:r>
              <a:rPr lang="en-US" dirty="0"/>
              <a:t>Members, not professionals, own and run the group</a:t>
            </a:r>
          </a:p>
          <a:p>
            <a:r>
              <a:rPr lang="en-US" dirty="0"/>
              <a:t>Mutual aid &amp; reciprocal helping</a:t>
            </a:r>
          </a:p>
          <a:p>
            <a:r>
              <a:rPr lang="en-US" dirty="0"/>
              <a:t>Lack of fees: minimal voluntary donations</a:t>
            </a:r>
          </a:p>
          <a:p>
            <a:r>
              <a:rPr lang="en-US" dirty="0"/>
              <a:t>Voluntary participation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1900" dirty="0"/>
              <a:t>Keith Humphreys, 2004, </a:t>
            </a:r>
            <a:r>
              <a:rPr lang="en-US" sz="1900" i="1" dirty="0"/>
              <a:t>Circles of Recovery: Self-Help Organizations for Addictions</a:t>
            </a:r>
            <a:r>
              <a:rPr lang="en-US" sz="1900" dirty="0"/>
              <a:t>. UK: Cambridge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108641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734A9-34F8-4B1E-B471-3F74241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Self-Help /Mutual Aid vs Professional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014706-80BA-45A1-8461-B095846E7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Self-Help/Mutual Aid Model</a:t>
            </a:r>
          </a:p>
          <a:p>
            <a:pPr lvl="1"/>
            <a:r>
              <a:rPr lang="en-US" dirty="0"/>
              <a:t>Assumes peers are social equals</a:t>
            </a:r>
          </a:p>
          <a:p>
            <a:pPr lvl="1"/>
            <a:r>
              <a:rPr lang="en-US" dirty="0"/>
              <a:t>No eligibility criteria; all welcome</a:t>
            </a:r>
          </a:p>
          <a:p>
            <a:pPr lvl="1"/>
            <a:r>
              <a:rPr lang="en-US" dirty="0"/>
              <a:t>Help giving is “gift relationship” w/no expectation of payment</a:t>
            </a:r>
          </a:p>
          <a:p>
            <a:pPr lvl="1"/>
            <a:r>
              <a:rPr lang="en-US" dirty="0"/>
              <a:t>All welcome to contribute/give</a:t>
            </a:r>
          </a:p>
          <a:p>
            <a:pPr lvl="1"/>
            <a:r>
              <a:rPr lang="en-US" dirty="0"/>
              <a:t>Veteran helps the rookie but relationship among near-equals</a:t>
            </a:r>
          </a:p>
          <a:p>
            <a:pPr lvl="1"/>
            <a:r>
              <a:rPr lang="en-US" dirty="0"/>
              <a:t>Receiver of help not obligated to take/use advice</a:t>
            </a:r>
          </a:p>
          <a:p>
            <a:pPr lvl="1"/>
            <a:r>
              <a:rPr lang="en-US" dirty="0"/>
              <a:t>Reciprocity: all give and receive help;  all help each 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9E5021-30A4-4418-9ED9-0C71BA7F33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Professional Help Model</a:t>
            </a:r>
          </a:p>
          <a:p>
            <a:pPr lvl="1"/>
            <a:r>
              <a:rPr lang="en-US" dirty="0"/>
              <a:t>Profession is seen as job</a:t>
            </a:r>
          </a:p>
          <a:p>
            <a:pPr lvl="1"/>
            <a:r>
              <a:rPr lang="en-US" dirty="0"/>
              <a:t>Expertise/university training &amp; credentials</a:t>
            </a:r>
          </a:p>
          <a:p>
            <a:pPr lvl="1"/>
            <a:r>
              <a:rPr lang="en-US" dirty="0"/>
              <a:t>Client in subordinate relationship with professional</a:t>
            </a:r>
          </a:p>
          <a:p>
            <a:pPr lvl="1"/>
            <a:r>
              <a:rPr lang="en-US" dirty="0"/>
              <a:t>Client assumed to  have problem which shows inability to cope</a:t>
            </a:r>
          </a:p>
          <a:p>
            <a:pPr lvl="1"/>
            <a:r>
              <a:rPr lang="en-US" dirty="0"/>
              <a:t>Client must meet eligibility criteria to receive services</a:t>
            </a:r>
          </a:p>
          <a:p>
            <a:pPr lvl="1"/>
            <a:r>
              <a:rPr lang="en-US" dirty="0"/>
              <a:t>Help sold as a commodify w/client paying fees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9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3623</Words>
  <Application>Microsoft Office PowerPoint</Application>
  <PresentationFormat>Widescreen</PresentationFormat>
  <Paragraphs>377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Office Theme</vt:lpstr>
      <vt:lpstr>Are mental health consumer/survivors forgetting their rich historical heritage of self-help &amp; mutual aid?  </vt:lpstr>
      <vt:lpstr>Thomasina Borkman</vt:lpstr>
      <vt:lpstr>Thomasina Borkman My Background &amp; Credentials</vt:lpstr>
      <vt:lpstr>Objectives: Present history &amp;  current challenges of peer support</vt:lpstr>
      <vt:lpstr>What is peer support &amp; what are its origins?</vt:lpstr>
      <vt:lpstr>You alone can do it, but you can’t do it alone!</vt:lpstr>
      <vt:lpstr>A warning about terminology</vt:lpstr>
      <vt:lpstr>Definition of Self-Help Group*</vt:lpstr>
      <vt:lpstr>Self-Help /Mutual Aid vs Professional Help</vt:lpstr>
      <vt:lpstr>Self-Help /Mutual Aid vs Professional Help</vt:lpstr>
      <vt:lpstr>Social Context of 1960s-1970s</vt:lpstr>
      <vt:lpstr>History of three social movements  of self-help groups from 1960s -1970s</vt:lpstr>
      <vt:lpstr>Self-Help Groups (SHGs) of peers common to all three social movements in the 1960s-1970s</vt:lpstr>
      <vt:lpstr>AA viewed as separate social movement</vt:lpstr>
      <vt:lpstr>Brief History of Two Social Movements:  General SHGs &amp; Mental Health Consumer/Survivors</vt:lpstr>
      <vt:lpstr>General SHG’s characteristics &amp; evolution </vt:lpstr>
      <vt:lpstr>Mental health consumer/survivor movement began as ex-mental patient’s liberation movement</vt:lpstr>
      <vt:lpstr>Mad Liberation Grievances</vt:lpstr>
      <vt:lpstr>Judi Chamberlin’s book On Our Own: Patient Controlled Alternatives to the Mental Health System (1978)</vt:lpstr>
      <vt:lpstr>“Mentalism”= Untrue Assumptions &amp; Stereotypes held by Public &amp; Ex-patients*</vt:lpstr>
      <vt:lpstr>Solution to  “Mentalism” &amp; Internalized Oppression*</vt:lpstr>
      <vt:lpstr>Radicals &amp; Moderates of Movement Soon Clashed</vt:lpstr>
      <vt:lpstr>National Survey of Mental Health SHGs  in 1988*</vt:lpstr>
      <vt:lpstr>Ex-Mental Patient Movement had Become More MODERATE by 1988 survey*</vt:lpstr>
      <vt:lpstr>Federal Community Support Program assisted movement with conferences &amp; funding</vt:lpstr>
      <vt:lpstr>Mental Health Consumer/Survivor  Movement Successes!</vt:lpstr>
      <vt:lpstr>National Survey of Mental Health  SHGs &amp; CROs in 2002*</vt:lpstr>
      <vt:lpstr>National Survey of Mental Health  SHGs &amp; CROs -2002* *Goldstrom, et al. (2007)</vt:lpstr>
      <vt:lpstr>National Survey of Mental Health Consumer-Run Initiatives in 2012*  *Lived experience research group of Johns Hopkins University (2014)</vt:lpstr>
      <vt:lpstr>By 2012 Mental Health Consumer-Run Organizations Viewed as Mainstream Services</vt:lpstr>
      <vt:lpstr>Challenges faced by CROs &amp; Peer Support</vt:lpstr>
      <vt:lpstr>Challenges faced by CROs</vt:lpstr>
      <vt:lpstr>Additional Challenges to Peer Support </vt:lpstr>
      <vt:lpstr>Conclusion: Tackling the Challenges  Faced by CROs &amp; Peer Support</vt:lpstr>
      <vt:lpstr>Intentional Peer Support* Core Principles of Peer Support**</vt:lpstr>
      <vt:lpstr>SHARE! Our conference host  is exemplar in tackling challenges</vt:lpstr>
      <vt:lpstr>SHARE!s Tools of the Trade: Radical interaction system of inclusion</vt:lpstr>
      <vt:lpstr>What are your ideas  for addressing challenges?</vt:lpstr>
      <vt:lpstr>References</vt:lpstr>
      <vt:lpstr>References II</vt:lpstr>
      <vt:lpstr>References III</vt:lpstr>
      <vt:lpstr>References 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mental health consumer/survivors forgetting their rich historical heritage of self-help &amp; mutual aid?</dc:title>
  <dc:creator>thomasina</dc:creator>
  <cp:lastModifiedBy>Libby Hartigan</cp:lastModifiedBy>
  <cp:revision>101</cp:revision>
  <cp:lastPrinted>2020-02-26T17:22:14Z</cp:lastPrinted>
  <dcterms:created xsi:type="dcterms:W3CDTF">2020-02-22T16:57:19Z</dcterms:created>
  <dcterms:modified xsi:type="dcterms:W3CDTF">2020-03-30T20:47:44Z</dcterms:modified>
</cp:coreProperties>
</file>