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9" r:id="rId3"/>
    <p:sldId id="262" r:id="rId4"/>
    <p:sldId id="263" r:id="rId5"/>
    <p:sldId id="260" r:id="rId6"/>
    <p:sldId id="261" r:id="rId7"/>
    <p:sldId id="264" r:id="rId8"/>
    <p:sldId id="258" r:id="rId9"/>
    <p:sldId id="265" r:id="rId10"/>
    <p:sldId id="266" r:id="rId11"/>
    <p:sldId id="272" r:id="rId12"/>
    <p:sldId id="268" r:id="rId13"/>
    <p:sldId id="269" r:id="rId14"/>
    <p:sldId id="270" r:id="rId15"/>
    <p:sldId id="267" r:id="rId16"/>
    <p:sldId id="271" r:id="rId17"/>
    <p:sldId id="274" r:id="rId18"/>
    <p:sldId id="273" r:id="rId19"/>
    <p:sldId id="276" r:id="rId20"/>
    <p:sldId id="275" r:id="rId21"/>
    <p:sldId id="257"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5" d="100"/>
          <a:sy n="115" d="100"/>
        </p:scale>
        <p:origin x="3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EB3069E-C2B2-4A38-A66F-7F24DA789701}"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8725B5AA-1734-4F95-B625-34EE3F8EB913}" type="slidenum">
              <a:rPr lang="en-US" smtClean="0"/>
              <a:t>‹#›</a:t>
            </a:fld>
            <a:endParaRPr lang="en-US"/>
          </a:p>
        </p:txBody>
      </p:sp>
    </p:spTree>
    <p:extLst>
      <p:ext uri="{BB962C8B-B14F-4D97-AF65-F5344CB8AC3E}">
        <p14:creationId xmlns:p14="http://schemas.microsoft.com/office/powerpoint/2010/main" val="3754240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B3069E-C2B2-4A38-A66F-7F24DA789701}"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8725B5AA-1734-4F95-B625-34EE3F8EB913}" type="slidenum">
              <a:rPr lang="en-US" smtClean="0"/>
              <a:t>‹#›</a:t>
            </a:fld>
            <a:endParaRPr lang="en-US"/>
          </a:p>
        </p:txBody>
      </p:sp>
    </p:spTree>
    <p:extLst>
      <p:ext uri="{BB962C8B-B14F-4D97-AF65-F5344CB8AC3E}">
        <p14:creationId xmlns:p14="http://schemas.microsoft.com/office/powerpoint/2010/main" val="17133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B3069E-C2B2-4A38-A66F-7F24DA789701}"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8725B5AA-1734-4F95-B625-34EE3F8EB913}" type="slidenum">
              <a:rPr lang="en-US" smtClean="0"/>
              <a:t>‹#›</a:t>
            </a:fld>
            <a:endParaRPr lang="en-US"/>
          </a:p>
        </p:txBody>
      </p:sp>
    </p:spTree>
    <p:extLst>
      <p:ext uri="{BB962C8B-B14F-4D97-AF65-F5344CB8AC3E}">
        <p14:creationId xmlns:p14="http://schemas.microsoft.com/office/powerpoint/2010/main" val="5736802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B3069E-C2B2-4A38-A66F-7F24DA789701}"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8725B5AA-1734-4F95-B625-34EE3F8EB913}"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222619038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B3069E-C2B2-4A38-A66F-7F24DA789701}"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8725B5AA-1734-4F95-B625-34EE3F8EB913}" type="slidenum">
              <a:rPr lang="en-US" smtClean="0"/>
              <a:t>‹#›</a:t>
            </a:fld>
            <a:endParaRPr lang="en-US"/>
          </a:p>
        </p:txBody>
      </p:sp>
    </p:spTree>
    <p:extLst>
      <p:ext uri="{BB962C8B-B14F-4D97-AF65-F5344CB8AC3E}">
        <p14:creationId xmlns:p14="http://schemas.microsoft.com/office/powerpoint/2010/main" val="39289069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0EB3069E-C2B2-4A38-A66F-7F24DA789701}" type="datetimeFigureOut">
              <a:rPr lang="en-US" smtClean="0"/>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5B5AA-1734-4F95-B625-34EE3F8EB913}" type="slidenum">
              <a:rPr lang="en-US" smtClean="0"/>
              <a:t>‹#›</a:t>
            </a:fld>
            <a:endParaRPr lang="en-US"/>
          </a:p>
        </p:txBody>
      </p:sp>
    </p:spTree>
    <p:extLst>
      <p:ext uri="{BB962C8B-B14F-4D97-AF65-F5344CB8AC3E}">
        <p14:creationId xmlns:p14="http://schemas.microsoft.com/office/powerpoint/2010/main" val="40884521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3" name="Date Placeholder 2"/>
          <p:cNvSpPr>
            <a:spLocks noGrp="1"/>
          </p:cNvSpPr>
          <p:nvPr>
            <p:ph type="dt" sz="half" idx="10"/>
          </p:nvPr>
        </p:nvSpPr>
        <p:spPr/>
        <p:txBody>
          <a:bodyPr/>
          <a:lstStyle/>
          <a:p>
            <a:fld id="{0EB3069E-C2B2-4A38-A66F-7F24DA789701}" type="datetimeFigureOut">
              <a:rPr lang="en-US" smtClean="0"/>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5B5AA-1734-4F95-B625-34EE3F8EB913}" type="slidenum">
              <a:rPr lang="en-US" smtClean="0"/>
              <a:t>‹#›</a:t>
            </a:fld>
            <a:endParaRPr lang="en-US"/>
          </a:p>
        </p:txBody>
      </p:sp>
    </p:spTree>
    <p:extLst>
      <p:ext uri="{BB962C8B-B14F-4D97-AF65-F5344CB8AC3E}">
        <p14:creationId xmlns:p14="http://schemas.microsoft.com/office/powerpoint/2010/main" val="275201471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B3069E-C2B2-4A38-A66F-7F24DA789701}"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5B5AA-1734-4F95-B625-34EE3F8EB913}" type="slidenum">
              <a:rPr lang="en-US" smtClean="0"/>
              <a:t>‹#›</a:t>
            </a:fld>
            <a:endParaRPr lang="en-US"/>
          </a:p>
        </p:txBody>
      </p:sp>
    </p:spTree>
    <p:extLst>
      <p:ext uri="{BB962C8B-B14F-4D97-AF65-F5344CB8AC3E}">
        <p14:creationId xmlns:p14="http://schemas.microsoft.com/office/powerpoint/2010/main" val="13641612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0EB3069E-C2B2-4A38-A66F-7F24DA789701}" type="datetimeFigureOut">
              <a:rPr lang="en-US" smtClean="0"/>
              <a:t>3/24/2020</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8725B5AA-1734-4F95-B625-34EE3F8EB913}" type="slidenum">
              <a:rPr lang="en-US" smtClean="0"/>
              <a:t>‹#›</a:t>
            </a:fld>
            <a:endParaRPr lang="en-US"/>
          </a:p>
        </p:txBody>
      </p:sp>
    </p:spTree>
    <p:extLst>
      <p:ext uri="{BB962C8B-B14F-4D97-AF65-F5344CB8AC3E}">
        <p14:creationId xmlns:p14="http://schemas.microsoft.com/office/powerpoint/2010/main" val="14263140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EB3069E-C2B2-4A38-A66F-7F24DA789701}"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725B5AA-1734-4F95-B625-34EE3F8EB913}" type="slidenum">
              <a:rPr lang="en-US" smtClean="0"/>
              <a:t>‹#›</a:t>
            </a:fld>
            <a:endParaRPr lang="en-US"/>
          </a:p>
        </p:txBody>
      </p:sp>
    </p:spTree>
    <p:extLst>
      <p:ext uri="{BB962C8B-B14F-4D97-AF65-F5344CB8AC3E}">
        <p14:creationId xmlns:p14="http://schemas.microsoft.com/office/powerpoint/2010/main" val="1594785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EB3069E-C2B2-4A38-A66F-7F24DA789701}" type="datetimeFigureOut">
              <a:rPr lang="en-US" smtClean="0"/>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8725B5AA-1734-4F95-B625-34EE3F8EB913}" type="slidenum">
              <a:rPr lang="en-US" smtClean="0"/>
              <a:t>‹#›</a:t>
            </a:fld>
            <a:endParaRPr lang="en-US"/>
          </a:p>
        </p:txBody>
      </p:sp>
    </p:spTree>
    <p:extLst>
      <p:ext uri="{BB962C8B-B14F-4D97-AF65-F5344CB8AC3E}">
        <p14:creationId xmlns:p14="http://schemas.microsoft.com/office/powerpoint/2010/main" val="31799850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EB3069E-C2B2-4A38-A66F-7F24DA789701}"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5B5AA-1734-4F95-B625-34EE3F8EB913}" type="slidenum">
              <a:rPr lang="en-US" smtClean="0"/>
              <a:t>‹#›</a:t>
            </a:fld>
            <a:endParaRPr lang="en-US"/>
          </a:p>
        </p:txBody>
      </p:sp>
    </p:spTree>
    <p:extLst>
      <p:ext uri="{BB962C8B-B14F-4D97-AF65-F5344CB8AC3E}">
        <p14:creationId xmlns:p14="http://schemas.microsoft.com/office/powerpoint/2010/main" val="18676783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EB3069E-C2B2-4A38-A66F-7F24DA789701}" type="datetimeFigureOut">
              <a:rPr lang="en-US" smtClean="0"/>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725B5AA-1734-4F95-B625-34EE3F8EB913}" type="slidenum">
              <a:rPr lang="en-US" smtClean="0"/>
              <a:t>‹#›</a:t>
            </a:fld>
            <a:endParaRPr lang="en-US"/>
          </a:p>
        </p:txBody>
      </p:sp>
    </p:spTree>
    <p:extLst>
      <p:ext uri="{BB962C8B-B14F-4D97-AF65-F5344CB8AC3E}">
        <p14:creationId xmlns:p14="http://schemas.microsoft.com/office/powerpoint/2010/main" val="37962530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EB3069E-C2B2-4A38-A66F-7F24DA789701}" type="datetimeFigureOut">
              <a:rPr lang="en-US" smtClean="0"/>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725B5AA-1734-4F95-B625-34EE3F8EB913}" type="slidenum">
              <a:rPr lang="en-US" smtClean="0"/>
              <a:t>‹#›</a:t>
            </a:fld>
            <a:endParaRPr lang="en-US"/>
          </a:p>
        </p:txBody>
      </p:sp>
    </p:spTree>
    <p:extLst>
      <p:ext uri="{BB962C8B-B14F-4D97-AF65-F5344CB8AC3E}">
        <p14:creationId xmlns:p14="http://schemas.microsoft.com/office/powerpoint/2010/main" val="22120010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0EB3069E-C2B2-4A38-A66F-7F24DA789701}" type="datetimeFigureOut">
              <a:rPr lang="en-US" smtClean="0"/>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725B5AA-1734-4F95-B625-34EE3F8EB913}" type="slidenum">
              <a:rPr lang="en-US" smtClean="0"/>
              <a:t>‹#›</a:t>
            </a:fld>
            <a:endParaRPr lang="en-US"/>
          </a:p>
        </p:txBody>
      </p:sp>
    </p:spTree>
    <p:extLst>
      <p:ext uri="{BB962C8B-B14F-4D97-AF65-F5344CB8AC3E}">
        <p14:creationId xmlns:p14="http://schemas.microsoft.com/office/powerpoint/2010/main" val="893359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B3069E-C2B2-4A38-A66F-7F24DA789701}"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5B5AA-1734-4F95-B625-34EE3F8EB913}" type="slidenum">
              <a:rPr lang="en-US" smtClean="0"/>
              <a:t>‹#›</a:t>
            </a:fld>
            <a:endParaRPr lang="en-US"/>
          </a:p>
        </p:txBody>
      </p:sp>
    </p:spTree>
    <p:extLst>
      <p:ext uri="{BB962C8B-B14F-4D97-AF65-F5344CB8AC3E}">
        <p14:creationId xmlns:p14="http://schemas.microsoft.com/office/powerpoint/2010/main" val="19146131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0EB3069E-C2B2-4A38-A66F-7F24DA789701}" type="datetimeFigureOut">
              <a:rPr lang="en-US" smtClean="0"/>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725B5AA-1734-4F95-B625-34EE3F8EB913}" type="slidenum">
              <a:rPr lang="en-US" smtClean="0"/>
              <a:t>‹#›</a:t>
            </a:fld>
            <a:endParaRPr lang="en-US"/>
          </a:p>
        </p:txBody>
      </p:sp>
    </p:spTree>
    <p:extLst>
      <p:ext uri="{BB962C8B-B14F-4D97-AF65-F5344CB8AC3E}">
        <p14:creationId xmlns:p14="http://schemas.microsoft.com/office/powerpoint/2010/main" val="1132314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EB3069E-C2B2-4A38-A66F-7F24DA789701}" type="datetimeFigureOut">
              <a:rPr lang="en-US" smtClean="0"/>
              <a:t>3/24/2020</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8725B5AA-1734-4F95-B625-34EE3F8EB913}" type="slidenum">
              <a:rPr lang="en-US" smtClean="0"/>
              <a:t>‹#›</a:t>
            </a:fld>
            <a:endParaRPr lang="en-US"/>
          </a:p>
        </p:txBody>
      </p:sp>
    </p:spTree>
    <p:extLst>
      <p:ext uri="{BB962C8B-B14F-4D97-AF65-F5344CB8AC3E}">
        <p14:creationId xmlns:p14="http://schemas.microsoft.com/office/powerpoint/2010/main" val="2918370447"/>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 id="2147483685" r:id="rId13"/>
    <p:sldLayoutId id="2147483686" r:id="rId14"/>
    <p:sldLayoutId id="2147483687" r:id="rId15"/>
    <p:sldLayoutId id="2147483688" r:id="rId16"/>
    <p:sldLayoutId id="2147483689"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95364" y="2590079"/>
            <a:ext cx="8314049" cy="1373070"/>
          </a:xfrm>
        </p:spPr>
        <p:txBody>
          <a:bodyPr/>
          <a:lstStyle/>
          <a:p>
            <a:pPr algn="ctr"/>
            <a:r>
              <a:rPr lang="en-US" sz="4000" dirty="0" smtClean="0"/>
              <a:t>Evaluation of the Supervision of Peer Workforce Project</a:t>
            </a:r>
            <a:endParaRPr lang="en-US" sz="4000" dirty="0"/>
          </a:p>
        </p:txBody>
      </p:sp>
      <p:sp>
        <p:nvSpPr>
          <p:cNvPr id="3" name="Subtitle 2"/>
          <p:cNvSpPr>
            <a:spLocks noGrp="1"/>
          </p:cNvSpPr>
          <p:nvPr>
            <p:ph type="subTitle" idx="1"/>
          </p:nvPr>
        </p:nvSpPr>
        <p:spPr/>
        <p:txBody>
          <a:bodyPr>
            <a:normAutofit lnSpcReduction="10000"/>
          </a:bodyPr>
          <a:lstStyle/>
          <a:p>
            <a:r>
              <a:rPr lang="en-US" dirty="0" smtClean="0"/>
              <a:t>Louis D. Brown, PhD</a:t>
            </a:r>
          </a:p>
          <a:p>
            <a:r>
              <a:rPr lang="en-US" dirty="0" smtClean="0"/>
              <a:t>University of Texas Health Science Center at </a:t>
            </a:r>
            <a:r>
              <a:rPr lang="en-US" dirty="0" smtClean="0"/>
              <a:t>Houston</a:t>
            </a:r>
          </a:p>
          <a:p>
            <a:r>
              <a:rPr lang="en-US" dirty="0" smtClean="0"/>
              <a:t>louis.d.brown@uth.tmc.edu</a:t>
            </a:r>
            <a:endParaRPr lang="en-US" dirty="0"/>
          </a:p>
        </p:txBody>
      </p:sp>
      <p:sp>
        <p:nvSpPr>
          <p:cNvPr id="4" name="TextBox 3"/>
          <p:cNvSpPr txBox="1"/>
          <p:nvPr/>
        </p:nvSpPr>
        <p:spPr>
          <a:xfrm>
            <a:off x="0" y="1266640"/>
            <a:ext cx="8994370" cy="1323439"/>
          </a:xfrm>
          <a:prstGeom prst="rect">
            <a:avLst/>
          </a:prstGeom>
          <a:noFill/>
        </p:spPr>
        <p:txBody>
          <a:bodyPr wrap="square" rtlCol="0">
            <a:spAutoFit/>
          </a:bodyPr>
          <a:lstStyle/>
          <a:p>
            <a:pPr algn="ctr"/>
            <a:r>
              <a:rPr lang="en-US" sz="4000" dirty="0"/>
              <a:t>An Intervention to Improve Peer </a:t>
            </a:r>
            <a:r>
              <a:rPr lang="en-US" sz="4000" dirty="0" smtClean="0"/>
              <a:t>Supervision:</a:t>
            </a:r>
            <a:endParaRPr lang="en-US" dirty="0"/>
          </a:p>
        </p:txBody>
      </p:sp>
    </p:spTree>
    <p:extLst>
      <p:ext uri="{BB962C8B-B14F-4D97-AF65-F5344CB8AC3E}">
        <p14:creationId xmlns:p14="http://schemas.microsoft.com/office/powerpoint/2010/main" val="4559461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worker sample</a:t>
            </a:r>
            <a:endParaRPr lang="en-US" dirty="0"/>
          </a:p>
        </p:txBody>
      </p:sp>
      <p:sp>
        <p:nvSpPr>
          <p:cNvPr id="3" name="Content Placeholder 2"/>
          <p:cNvSpPr>
            <a:spLocks noGrp="1"/>
          </p:cNvSpPr>
          <p:nvPr>
            <p:ph idx="1"/>
          </p:nvPr>
        </p:nvSpPr>
        <p:spPr/>
        <p:txBody>
          <a:bodyPr/>
          <a:lstStyle/>
          <a:p>
            <a:r>
              <a:rPr lang="en-US" dirty="0" smtClean="0"/>
              <a:t>23% male, 75% female, 2% </a:t>
            </a:r>
            <a:r>
              <a:rPr lang="en-US" dirty="0" smtClean="0"/>
              <a:t>other</a:t>
            </a:r>
          </a:p>
          <a:p>
            <a:r>
              <a:rPr lang="en-US" dirty="0" smtClean="0"/>
              <a:t>Average age of 48 years (Range of 21 to 76 years)</a:t>
            </a:r>
            <a:endParaRPr lang="en-US" dirty="0" smtClean="0"/>
          </a:p>
          <a:p>
            <a:r>
              <a:rPr lang="en-US" dirty="0" smtClean="0"/>
              <a:t>Median educational attainment of some college, no degree</a:t>
            </a:r>
          </a:p>
          <a:p>
            <a:r>
              <a:rPr lang="en-US" dirty="0" smtClean="0"/>
              <a:t>59% were mental health consumers</a:t>
            </a:r>
          </a:p>
          <a:p>
            <a:r>
              <a:rPr lang="en-US" dirty="0" smtClean="0"/>
              <a:t>33% were family members of a consumer</a:t>
            </a:r>
          </a:p>
          <a:p>
            <a:r>
              <a:rPr lang="en-US" dirty="0" smtClean="0"/>
              <a:t>32% were parents </a:t>
            </a:r>
            <a:r>
              <a:rPr lang="en-US" dirty="0"/>
              <a:t>of a </a:t>
            </a:r>
            <a:r>
              <a:rPr lang="en-US" dirty="0" smtClean="0"/>
              <a:t>consumer</a:t>
            </a:r>
            <a:endParaRPr lang="en-US" dirty="0"/>
          </a:p>
          <a:p>
            <a:r>
              <a:rPr lang="en-US" dirty="0" smtClean="0"/>
              <a:t>18% were caregivers </a:t>
            </a:r>
            <a:r>
              <a:rPr lang="en-US" dirty="0"/>
              <a:t>of a </a:t>
            </a:r>
            <a:r>
              <a:rPr lang="en-US" dirty="0" smtClean="0"/>
              <a:t>consumer </a:t>
            </a:r>
          </a:p>
          <a:p>
            <a:endParaRPr lang="en-US" dirty="0"/>
          </a:p>
        </p:txBody>
      </p:sp>
    </p:spTree>
    <p:extLst>
      <p:ext uri="{BB962C8B-B14F-4D97-AF65-F5344CB8AC3E}">
        <p14:creationId xmlns:p14="http://schemas.microsoft.com/office/powerpoint/2010/main" val="31994767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 engagement</a:t>
            </a:r>
            <a:endParaRPr lang="en-US" dirty="0"/>
          </a:p>
        </p:txBody>
      </p:sp>
      <p:sp>
        <p:nvSpPr>
          <p:cNvPr id="3" name="Content Placeholder 2"/>
          <p:cNvSpPr>
            <a:spLocks noGrp="1"/>
          </p:cNvSpPr>
          <p:nvPr>
            <p:ph idx="1"/>
          </p:nvPr>
        </p:nvSpPr>
        <p:spPr>
          <a:xfrm>
            <a:off x="680321" y="2336873"/>
            <a:ext cx="11157003" cy="3599316"/>
          </a:xfrm>
        </p:spPr>
        <p:txBody>
          <a:bodyPr>
            <a:normAutofit/>
          </a:bodyPr>
          <a:lstStyle/>
          <a:p>
            <a:pPr marL="0" indent="0">
              <a:buNone/>
            </a:pPr>
            <a:r>
              <a:rPr lang="en-US" dirty="0" smtClean="0"/>
              <a:t>Among 169 people with baseline and follow-up </a:t>
            </a:r>
            <a:r>
              <a:rPr lang="en-US" dirty="0" smtClean="0"/>
              <a:t>data:</a:t>
            </a:r>
          </a:p>
          <a:p>
            <a:pPr lvl="1"/>
            <a:r>
              <a:rPr lang="en-US" sz="2400" dirty="0" smtClean="0"/>
              <a:t>78 in comparison condition</a:t>
            </a:r>
          </a:p>
          <a:p>
            <a:pPr lvl="1"/>
            <a:r>
              <a:rPr lang="en-US" sz="2400" dirty="0"/>
              <a:t>91 in intervention </a:t>
            </a:r>
            <a:r>
              <a:rPr lang="en-US" sz="2400" dirty="0" smtClean="0"/>
              <a:t>condition</a:t>
            </a:r>
          </a:p>
          <a:p>
            <a:pPr lvl="1"/>
            <a:endParaRPr lang="en-US" sz="2400" dirty="0"/>
          </a:p>
          <a:p>
            <a:r>
              <a:rPr lang="en-US" dirty="0" smtClean="0"/>
              <a:t>57 (63%) attended 1st training - S</a:t>
            </a:r>
            <a:r>
              <a:rPr lang="en-US" dirty="0" smtClean="0"/>
              <a:t>trategies </a:t>
            </a:r>
            <a:r>
              <a:rPr lang="en-US" dirty="0"/>
              <a:t>for an </a:t>
            </a:r>
            <a:r>
              <a:rPr lang="en-US" dirty="0" smtClean="0"/>
              <a:t>Effective Peer Workforce</a:t>
            </a:r>
          </a:p>
          <a:p>
            <a:r>
              <a:rPr lang="en-US" dirty="0" smtClean="0"/>
              <a:t>40 (44%) attended 2nd - B</a:t>
            </a:r>
            <a:r>
              <a:rPr lang="en-US" dirty="0" smtClean="0"/>
              <a:t>ecoming </a:t>
            </a:r>
            <a:r>
              <a:rPr lang="en-US" dirty="0"/>
              <a:t>an </a:t>
            </a:r>
            <a:r>
              <a:rPr lang="en-US" dirty="0" smtClean="0"/>
              <a:t>Ally</a:t>
            </a:r>
            <a:endParaRPr lang="en-US" dirty="0" smtClean="0"/>
          </a:p>
          <a:p>
            <a:r>
              <a:rPr lang="en-US" dirty="0" smtClean="0"/>
              <a:t>47 </a:t>
            </a:r>
            <a:r>
              <a:rPr lang="en-US" dirty="0" smtClean="0"/>
              <a:t>(52%) attended 3rd - T</a:t>
            </a:r>
            <a:r>
              <a:rPr lang="en-US" dirty="0" smtClean="0"/>
              <a:t>rauma-informed Developmental Model </a:t>
            </a:r>
            <a:r>
              <a:rPr lang="en-US" dirty="0"/>
              <a:t>of </a:t>
            </a:r>
            <a:r>
              <a:rPr lang="en-US" dirty="0" smtClean="0"/>
              <a:t>Supervision</a:t>
            </a:r>
            <a:endParaRPr lang="en-US" dirty="0" smtClean="0"/>
          </a:p>
          <a:p>
            <a:r>
              <a:rPr lang="en-US" dirty="0" smtClean="0"/>
              <a:t>40 </a:t>
            </a:r>
            <a:r>
              <a:rPr lang="en-US" dirty="0" smtClean="0"/>
              <a:t>(44%) attended 4th - T</a:t>
            </a:r>
            <a:r>
              <a:rPr lang="en-US" dirty="0" smtClean="0"/>
              <a:t>he Anti-Stigma Workshop</a:t>
            </a:r>
            <a:endParaRPr lang="en-US" dirty="0"/>
          </a:p>
        </p:txBody>
      </p:sp>
    </p:spTree>
    <p:extLst>
      <p:ext uri="{BB962C8B-B14F-4D97-AF65-F5344CB8AC3E}">
        <p14:creationId xmlns:p14="http://schemas.microsoft.com/office/powerpoint/2010/main" val="137811993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Measures</a:t>
            </a:r>
            <a:endParaRPr lang="en-US" dirty="0"/>
          </a:p>
        </p:txBody>
      </p:sp>
      <p:sp>
        <p:nvSpPr>
          <p:cNvPr id="3" name="Content Placeholder 2"/>
          <p:cNvSpPr>
            <a:spLocks noGrp="1"/>
          </p:cNvSpPr>
          <p:nvPr>
            <p:ph idx="1"/>
          </p:nvPr>
        </p:nvSpPr>
        <p:spPr>
          <a:xfrm>
            <a:off x="680321" y="2152996"/>
            <a:ext cx="9613861" cy="4430683"/>
          </a:xfrm>
        </p:spPr>
        <p:txBody>
          <a:bodyPr>
            <a:normAutofit fontScale="85000" lnSpcReduction="20000"/>
          </a:bodyPr>
          <a:lstStyle/>
          <a:p>
            <a:pPr marL="0" indent="0">
              <a:buNone/>
            </a:pPr>
            <a:r>
              <a:rPr lang="en-US" b="1" dirty="0" smtClean="0"/>
              <a:t>Site outcomes</a:t>
            </a:r>
          </a:p>
          <a:p>
            <a:r>
              <a:rPr lang="en-US" b="1" dirty="0" smtClean="0"/>
              <a:t>Peer supportive organizational climate (primary outcome): </a:t>
            </a:r>
            <a:r>
              <a:rPr lang="en-US" dirty="0" smtClean="0"/>
              <a:t>6 items on a seven-point scale assessing the extent to which the site supports peer workers </a:t>
            </a:r>
            <a:r>
              <a:rPr lang="en-US" dirty="0" smtClean="0"/>
              <a:t>(Jones </a:t>
            </a:r>
            <a:r>
              <a:rPr lang="en-US" dirty="0" smtClean="0"/>
              <a:t>et al</a:t>
            </a:r>
            <a:r>
              <a:rPr lang="en-US" dirty="0" smtClean="0"/>
              <a:t>., 2019)</a:t>
            </a:r>
            <a:endParaRPr lang="en-US" dirty="0" smtClean="0"/>
          </a:p>
          <a:p>
            <a:r>
              <a:rPr lang="en-US" b="1" dirty="0" smtClean="0"/>
              <a:t>Recovery orientation of services: </a:t>
            </a:r>
            <a:r>
              <a:rPr lang="en-US" dirty="0" smtClean="0"/>
              <a:t>4 items on a seven-point scale assessed extent to which service users and providers at the site interact in a respectful and equitable manner </a:t>
            </a:r>
            <a:r>
              <a:rPr lang="en-US" dirty="0" smtClean="0"/>
              <a:t>(Jones et al., 2019)</a:t>
            </a:r>
            <a:endParaRPr lang="en-US" dirty="0" smtClean="0"/>
          </a:p>
          <a:p>
            <a:pPr marL="0" indent="0">
              <a:buNone/>
            </a:pPr>
            <a:r>
              <a:rPr lang="en-US" b="1" dirty="0" smtClean="0"/>
              <a:t>Supervisor outcomes</a:t>
            </a:r>
          </a:p>
          <a:p>
            <a:r>
              <a:rPr lang="en-US" b="1" dirty="0" smtClean="0"/>
              <a:t>Supervision quality: </a:t>
            </a:r>
            <a:r>
              <a:rPr lang="en-US" dirty="0" smtClean="0"/>
              <a:t>11 items on a </a:t>
            </a:r>
            <a:r>
              <a:rPr lang="en-US" dirty="0"/>
              <a:t>seven-point scale from the Supervision Evaluation and Supervisory Competence </a:t>
            </a:r>
            <a:r>
              <a:rPr lang="en-US" dirty="0" smtClean="0"/>
              <a:t>scale </a:t>
            </a:r>
            <a:r>
              <a:rPr lang="en-US" dirty="0" err="1" smtClean="0"/>
              <a:t>Gonsalvez</a:t>
            </a:r>
            <a:r>
              <a:rPr lang="en-US" dirty="0" smtClean="0"/>
              <a:t> </a:t>
            </a:r>
            <a:r>
              <a:rPr lang="en-US" dirty="0"/>
              <a:t>et al. (2017</a:t>
            </a:r>
            <a:r>
              <a:rPr lang="en-US" dirty="0" smtClean="0"/>
              <a:t>)</a:t>
            </a:r>
          </a:p>
          <a:p>
            <a:pPr marL="0" indent="0">
              <a:buNone/>
            </a:pPr>
            <a:r>
              <a:rPr lang="en-US" b="1" dirty="0" smtClean="0"/>
              <a:t>Proximal peer worker outcomes</a:t>
            </a:r>
            <a:endParaRPr lang="en-US" b="1" dirty="0"/>
          </a:p>
          <a:p>
            <a:r>
              <a:rPr lang="en-US" b="1" dirty="0"/>
              <a:t>Discrimination Experience: </a:t>
            </a:r>
            <a:r>
              <a:rPr lang="en-US" dirty="0" smtClean="0"/>
              <a:t>5 items on </a:t>
            </a:r>
            <a:r>
              <a:rPr lang="en-US" dirty="0"/>
              <a:t>a </a:t>
            </a:r>
            <a:r>
              <a:rPr lang="en-US" dirty="0" smtClean="0"/>
              <a:t>four-point scale assessing experience </a:t>
            </a:r>
            <a:r>
              <a:rPr lang="en-US" dirty="0"/>
              <a:t>with discrimination related to mental </a:t>
            </a:r>
            <a:r>
              <a:rPr lang="en-US" dirty="0" smtClean="0"/>
              <a:t>health (</a:t>
            </a:r>
            <a:r>
              <a:rPr lang="en-US" dirty="0" err="1"/>
              <a:t>Ritsher</a:t>
            </a:r>
            <a:r>
              <a:rPr lang="en-US" dirty="0"/>
              <a:t> et al., 2003</a:t>
            </a:r>
            <a:r>
              <a:rPr lang="en-US" dirty="0" smtClean="0"/>
              <a:t>)</a:t>
            </a:r>
          </a:p>
          <a:p>
            <a:r>
              <a:rPr lang="en-US" b="1" dirty="0" smtClean="0"/>
              <a:t>Use of peer support: </a:t>
            </a:r>
            <a:r>
              <a:rPr lang="en-US" dirty="0" smtClean="0"/>
              <a:t>4 items on a eight-point scale assessing the amount of time spent on peer support activities, as opposed to non-peer support activities</a:t>
            </a:r>
          </a:p>
        </p:txBody>
      </p:sp>
    </p:spTree>
    <p:extLst>
      <p:ext uri="{BB962C8B-B14F-4D97-AF65-F5344CB8AC3E}">
        <p14:creationId xmlns:p14="http://schemas.microsoft.com/office/powerpoint/2010/main" val="243348463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Distal peer worker outcome measures</a:t>
            </a:r>
            <a:endParaRPr lang="en-US" dirty="0"/>
          </a:p>
        </p:txBody>
      </p:sp>
      <p:sp>
        <p:nvSpPr>
          <p:cNvPr id="3" name="Content Placeholder 2"/>
          <p:cNvSpPr>
            <a:spLocks noGrp="1"/>
          </p:cNvSpPr>
          <p:nvPr>
            <p:ph idx="1"/>
          </p:nvPr>
        </p:nvSpPr>
        <p:spPr>
          <a:xfrm>
            <a:off x="680321" y="2336873"/>
            <a:ext cx="9613861" cy="4005738"/>
          </a:xfrm>
        </p:spPr>
        <p:txBody>
          <a:bodyPr>
            <a:normAutofit fontScale="77500" lnSpcReduction="20000"/>
          </a:bodyPr>
          <a:lstStyle/>
          <a:p>
            <a:r>
              <a:rPr lang="en-US" b="1" dirty="0"/>
              <a:t>Recovery (primary outcome): </a:t>
            </a:r>
            <a:r>
              <a:rPr lang="en-US" dirty="0"/>
              <a:t>24 items on a five-point scale assessing (a) personal confidence and hope, (b) willingness to ask for help, (c) goal and success orientation, (d) reliance on other, and (e) not dominated by symptoms. From Recovery Assessment Scale-Short Form (Corrigan et al., 2004</a:t>
            </a:r>
            <a:r>
              <a:rPr lang="en-US" dirty="0" smtClean="0"/>
              <a:t>)</a:t>
            </a:r>
            <a:endParaRPr lang="en-US" b="1" dirty="0" smtClean="0"/>
          </a:p>
          <a:p>
            <a:r>
              <a:rPr lang="en-US" b="1" dirty="0" smtClean="0"/>
              <a:t>Job </a:t>
            </a:r>
            <a:r>
              <a:rPr lang="en-US" b="1" dirty="0"/>
              <a:t>satisfaction:</a:t>
            </a:r>
            <a:r>
              <a:rPr lang="en-US" dirty="0"/>
              <a:t> 1 </a:t>
            </a:r>
            <a:r>
              <a:rPr lang="en-US" dirty="0" smtClean="0"/>
              <a:t>item on a five-point scale </a:t>
            </a:r>
            <a:r>
              <a:rPr lang="en-US" dirty="0"/>
              <a:t>from the Individual Work Performance Questionnaire </a:t>
            </a:r>
            <a:r>
              <a:rPr lang="en-US" dirty="0" smtClean="0"/>
              <a:t>(Koopmans </a:t>
            </a:r>
            <a:r>
              <a:rPr lang="en-US" dirty="0"/>
              <a:t>et al</a:t>
            </a:r>
            <a:r>
              <a:rPr lang="en-US" dirty="0" smtClean="0"/>
              <a:t>., 2014</a:t>
            </a:r>
            <a:r>
              <a:rPr lang="en-US" dirty="0"/>
              <a:t>)</a:t>
            </a:r>
            <a:endParaRPr lang="en-US" b="1" dirty="0"/>
          </a:p>
          <a:p>
            <a:r>
              <a:rPr lang="en-US" b="1" dirty="0"/>
              <a:t>Work-related burnout:</a:t>
            </a:r>
            <a:r>
              <a:rPr lang="en-US" dirty="0"/>
              <a:t> 7 </a:t>
            </a:r>
            <a:r>
              <a:rPr lang="en-US" dirty="0" smtClean="0"/>
              <a:t>items on a five-point scale </a:t>
            </a:r>
            <a:r>
              <a:rPr lang="en-US" dirty="0"/>
              <a:t>from the Copenhagen Burnout Inventory (</a:t>
            </a:r>
            <a:r>
              <a:rPr lang="en-US" dirty="0" err="1"/>
              <a:t>Kristensen</a:t>
            </a:r>
            <a:r>
              <a:rPr lang="en-US" dirty="0"/>
              <a:t> et al</a:t>
            </a:r>
            <a:r>
              <a:rPr lang="en-US" dirty="0" smtClean="0"/>
              <a:t>., </a:t>
            </a:r>
            <a:r>
              <a:rPr lang="en-US" dirty="0"/>
              <a:t>2005)</a:t>
            </a:r>
            <a:endParaRPr lang="en-US" b="1" dirty="0"/>
          </a:p>
          <a:p>
            <a:r>
              <a:rPr lang="en-US" b="1" dirty="0"/>
              <a:t>Sick leave and disability </a:t>
            </a:r>
            <a:r>
              <a:rPr lang="en-US" b="1" dirty="0" smtClean="0"/>
              <a:t>days:</a:t>
            </a:r>
            <a:r>
              <a:rPr lang="en-US" dirty="0" smtClean="0"/>
              <a:t> 1 item assessing self-reported number of sick leave or disability days in past </a:t>
            </a:r>
            <a:r>
              <a:rPr lang="en-US" dirty="0"/>
              <a:t>6 months </a:t>
            </a:r>
            <a:r>
              <a:rPr lang="en-US" dirty="0" smtClean="0"/>
              <a:t>(</a:t>
            </a:r>
            <a:r>
              <a:rPr lang="en-US" dirty="0" err="1" smtClean="0"/>
              <a:t>Stapelfeldt</a:t>
            </a:r>
            <a:r>
              <a:rPr lang="en-US" dirty="0" smtClean="0"/>
              <a:t> </a:t>
            </a:r>
            <a:r>
              <a:rPr lang="en-US" dirty="0"/>
              <a:t>et </a:t>
            </a:r>
            <a:r>
              <a:rPr lang="en-US" dirty="0" smtClean="0"/>
              <a:t>al., 2012)</a:t>
            </a:r>
            <a:endParaRPr lang="en-US" b="1" dirty="0"/>
          </a:p>
          <a:p>
            <a:r>
              <a:rPr lang="en-US" b="1" dirty="0" smtClean="0"/>
              <a:t>Brief </a:t>
            </a:r>
            <a:r>
              <a:rPr lang="en-US" b="1" dirty="0"/>
              <a:t>Symptom Inventory: </a:t>
            </a:r>
            <a:r>
              <a:rPr lang="en-US" dirty="0"/>
              <a:t>27 items on a four-point scale assessing anxiety, depression, and other symptoms </a:t>
            </a:r>
            <a:r>
              <a:rPr lang="en-US" dirty="0" smtClean="0"/>
              <a:t>(</a:t>
            </a:r>
            <a:r>
              <a:rPr lang="en-US" dirty="0" err="1"/>
              <a:t>Derogatis</a:t>
            </a:r>
            <a:r>
              <a:rPr lang="en-US" dirty="0"/>
              <a:t>, 1993)</a:t>
            </a:r>
            <a:endParaRPr lang="en-US" b="1" dirty="0"/>
          </a:p>
          <a:p>
            <a:r>
              <a:rPr lang="en-US" b="1" dirty="0"/>
              <a:t>Stress: </a:t>
            </a:r>
            <a:r>
              <a:rPr lang="en-US" dirty="0"/>
              <a:t>7 items </a:t>
            </a:r>
            <a:r>
              <a:rPr lang="en-US" dirty="0" smtClean="0"/>
              <a:t>on a five-point scale assessing </a:t>
            </a:r>
            <a:r>
              <a:rPr lang="en-US" dirty="0"/>
              <a:t>global stress </a:t>
            </a:r>
            <a:r>
              <a:rPr lang="en-US" dirty="0" smtClean="0"/>
              <a:t>(</a:t>
            </a:r>
            <a:r>
              <a:rPr lang="en-US" dirty="0"/>
              <a:t>Cohen et al., 1983)</a:t>
            </a:r>
            <a:endParaRPr lang="en-US" b="1" dirty="0"/>
          </a:p>
          <a:p>
            <a:r>
              <a:rPr lang="en-US" b="1" dirty="0"/>
              <a:t>Social Support</a:t>
            </a:r>
            <a:r>
              <a:rPr lang="en-US" dirty="0"/>
              <a:t>: </a:t>
            </a:r>
            <a:r>
              <a:rPr lang="en-US" dirty="0" smtClean="0"/>
              <a:t>6 </a:t>
            </a:r>
            <a:r>
              <a:rPr lang="en-US" dirty="0"/>
              <a:t>items </a:t>
            </a:r>
            <a:r>
              <a:rPr lang="en-US" dirty="0" smtClean="0"/>
              <a:t>on six-point scale assessing satisfaction with social support (</a:t>
            </a:r>
            <a:r>
              <a:rPr lang="en-US" dirty="0" err="1" smtClean="0"/>
              <a:t>Sarason</a:t>
            </a:r>
            <a:r>
              <a:rPr lang="en-US" dirty="0" smtClean="0"/>
              <a:t> </a:t>
            </a:r>
            <a:r>
              <a:rPr lang="en-US" dirty="0"/>
              <a:t>et al</a:t>
            </a:r>
            <a:r>
              <a:rPr lang="en-US" dirty="0" smtClean="0"/>
              <a:t>., 1987</a:t>
            </a:r>
            <a:r>
              <a:rPr lang="en-US" dirty="0"/>
              <a:t>)</a:t>
            </a:r>
          </a:p>
          <a:p>
            <a:endParaRPr lang="en-US" dirty="0"/>
          </a:p>
        </p:txBody>
      </p:sp>
    </p:spTree>
    <p:extLst>
      <p:ext uri="{BB962C8B-B14F-4D97-AF65-F5344CB8AC3E}">
        <p14:creationId xmlns:p14="http://schemas.microsoft.com/office/powerpoint/2010/main" val="39435396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Analysis</a:t>
            </a:r>
            <a:endParaRPr lang="en-US" dirty="0"/>
          </a:p>
        </p:txBody>
      </p:sp>
      <p:sp>
        <p:nvSpPr>
          <p:cNvPr id="3" name="Content Placeholder 2"/>
          <p:cNvSpPr>
            <a:spLocks noGrp="1"/>
          </p:cNvSpPr>
          <p:nvPr>
            <p:ph idx="1"/>
          </p:nvPr>
        </p:nvSpPr>
        <p:spPr>
          <a:xfrm>
            <a:off x="680321" y="2336873"/>
            <a:ext cx="9613861" cy="4097178"/>
          </a:xfrm>
        </p:spPr>
        <p:txBody>
          <a:bodyPr>
            <a:normAutofit/>
          </a:bodyPr>
          <a:lstStyle/>
          <a:p>
            <a:r>
              <a:rPr lang="en-US" dirty="0" smtClean="0"/>
              <a:t>SAS 9.4</a:t>
            </a:r>
          </a:p>
          <a:p>
            <a:r>
              <a:rPr lang="en-US" dirty="0" smtClean="0"/>
              <a:t>Multilevel regression models accounted for the clustering of individuals within sites</a:t>
            </a:r>
          </a:p>
          <a:p>
            <a:r>
              <a:rPr lang="en-US" dirty="0" smtClean="0"/>
              <a:t>Multiple imputation </a:t>
            </a:r>
            <a:r>
              <a:rPr lang="en-US" dirty="0" smtClean="0"/>
              <a:t>estimated </a:t>
            </a:r>
            <a:r>
              <a:rPr lang="en-US" dirty="0" smtClean="0"/>
              <a:t>missing data</a:t>
            </a:r>
          </a:p>
          <a:p>
            <a:r>
              <a:rPr lang="en-US" dirty="0" smtClean="0"/>
              <a:t>Covariates </a:t>
            </a:r>
            <a:r>
              <a:rPr lang="en-US" dirty="0" smtClean="0"/>
              <a:t>were:</a:t>
            </a:r>
          </a:p>
          <a:p>
            <a:pPr lvl="1"/>
            <a:r>
              <a:rPr lang="en-US" dirty="0" smtClean="0"/>
              <a:t>Baseline </a:t>
            </a:r>
            <a:r>
              <a:rPr lang="en-US" dirty="0" smtClean="0"/>
              <a:t>measure of dependent </a:t>
            </a:r>
            <a:r>
              <a:rPr lang="en-US" dirty="0" smtClean="0"/>
              <a:t>variable</a:t>
            </a:r>
          </a:p>
          <a:p>
            <a:pPr lvl="1"/>
            <a:r>
              <a:rPr lang="en-US" dirty="0" smtClean="0"/>
              <a:t>Gender</a:t>
            </a:r>
          </a:p>
          <a:p>
            <a:pPr lvl="1"/>
            <a:r>
              <a:rPr lang="en-US" dirty="0" smtClean="0"/>
              <a:t>A</a:t>
            </a:r>
            <a:r>
              <a:rPr lang="en-US" dirty="0" smtClean="0"/>
              <a:t>ge</a:t>
            </a:r>
          </a:p>
          <a:p>
            <a:pPr lvl="1"/>
            <a:r>
              <a:rPr lang="en-US" dirty="0"/>
              <a:t>E</a:t>
            </a:r>
            <a:r>
              <a:rPr lang="en-US" dirty="0" smtClean="0"/>
              <a:t>ducational attainment</a:t>
            </a:r>
          </a:p>
          <a:p>
            <a:pPr lvl="1"/>
            <a:r>
              <a:rPr lang="en-US" dirty="0" smtClean="0"/>
              <a:t>Mental </a:t>
            </a:r>
            <a:r>
              <a:rPr lang="en-US" dirty="0" smtClean="0"/>
              <a:t>health consumer status (yes/no)</a:t>
            </a:r>
            <a:endParaRPr lang="en-US" dirty="0"/>
          </a:p>
        </p:txBody>
      </p:sp>
    </p:spTree>
    <p:extLst>
      <p:ext uri="{BB962C8B-B14F-4D97-AF65-F5344CB8AC3E}">
        <p14:creationId xmlns:p14="http://schemas.microsoft.com/office/powerpoint/2010/main" val="33779735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9383" y="753228"/>
            <a:ext cx="10044800" cy="1080938"/>
          </a:xfrm>
        </p:spPr>
        <p:txBody>
          <a:bodyPr>
            <a:normAutofit/>
          </a:bodyPr>
          <a:lstStyle/>
          <a:p>
            <a:r>
              <a:rPr lang="en-US" sz="3200" dirty="0" smtClean="0"/>
              <a:t>Results: Site, supervisor, and proximal outcomes</a:t>
            </a:r>
            <a:endParaRPr lang="en-US" sz="3200" dirty="0"/>
          </a:p>
        </p:txBody>
      </p:sp>
      <p:sp>
        <p:nvSpPr>
          <p:cNvPr id="3" name="Content Placeholder 2"/>
          <p:cNvSpPr>
            <a:spLocks noGrp="1"/>
          </p:cNvSpPr>
          <p:nvPr>
            <p:ph idx="1"/>
          </p:nvPr>
        </p:nvSpPr>
        <p:spPr/>
        <p:txBody>
          <a:bodyPr>
            <a:normAutofit lnSpcReduction="10000"/>
          </a:bodyPr>
          <a:lstStyle/>
          <a:p>
            <a:pPr marL="0" indent="0">
              <a:buNone/>
            </a:pPr>
            <a:r>
              <a:rPr lang="en-US" b="1" dirty="0"/>
              <a:t>Site outcomes</a:t>
            </a:r>
          </a:p>
          <a:p>
            <a:r>
              <a:rPr lang="en-US" b="1" dirty="0"/>
              <a:t>Peer supportive organizational </a:t>
            </a:r>
            <a:r>
              <a:rPr lang="en-US" b="1" dirty="0" smtClean="0"/>
              <a:t>climate: d = .35 .02 to .68 p .04</a:t>
            </a:r>
            <a:endParaRPr lang="en-US" dirty="0"/>
          </a:p>
          <a:p>
            <a:r>
              <a:rPr lang="en-US" b="1" dirty="0"/>
              <a:t>Recovery orientation of services: d = .44 .13 to .</a:t>
            </a:r>
            <a:r>
              <a:rPr lang="en-US" b="1" dirty="0" smtClean="0"/>
              <a:t>74 p = .006</a:t>
            </a:r>
            <a:endParaRPr lang="en-US" dirty="0"/>
          </a:p>
          <a:p>
            <a:pPr marL="0" indent="0">
              <a:buNone/>
            </a:pPr>
            <a:r>
              <a:rPr lang="en-US" b="1" dirty="0"/>
              <a:t>Supervisor outcomes</a:t>
            </a:r>
          </a:p>
          <a:p>
            <a:r>
              <a:rPr lang="en-US" b="1" dirty="0"/>
              <a:t>Supervision quality: </a:t>
            </a:r>
            <a:r>
              <a:rPr lang="en-US" b="1" dirty="0" smtClean="0"/>
              <a:t>.09 -.21 to .38 p .57</a:t>
            </a:r>
          </a:p>
          <a:p>
            <a:pPr marL="0" indent="0">
              <a:buNone/>
            </a:pPr>
            <a:r>
              <a:rPr lang="en-US" b="1" dirty="0" smtClean="0"/>
              <a:t>Proximal </a:t>
            </a:r>
            <a:r>
              <a:rPr lang="en-US" b="1" dirty="0"/>
              <a:t>peer worker outcomes</a:t>
            </a:r>
          </a:p>
          <a:p>
            <a:r>
              <a:rPr lang="en-US" b="1" dirty="0"/>
              <a:t>Discrimination Experience</a:t>
            </a:r>
            <a:r>
              <a:rPr lang="en-US" b="1" dirty="0" smtClean="0"/>
              <a:t>: .04 -.26 to .35 p .78</a:t>
            </a:r>
            <a:endParaRPr lang="en-US" dirty="0"/>
          </a:p>
          <a:p>
            <a:r>
              <a:rPr lang="en-US" b="1" dirty="0"/>
              <a:t>Use of peer support</a:t>
            </a:r>
            <a:r>
              <a:rPr lang="en-US" b="1" dirty="0" smtClean="0"/>
              <a:t>: .16 -.17 to .49 p .35</a:t>
            </a: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59207959"/>
              </p:ext>
            </p:extLst>
          </p:nvPr>
        </p:nvGraphicFramePr>
        <p:xfrm>
          <a:off x="490451" y="2336873"/>
          <a:ext cx="11064238" cy="4114800"/>
        </p:xfrm>
        <a:graphic>
          <a:graphicData uri="http://schemas.openxmlformats.org/drawingml/2006/table">
            <a:tbl>
              <a:tblPr firstRow="1" bandRow="1">
                <a:tableStyleId>{5C22544A-7EE6-4342-B048-85BDC9FD1C3A}</a:tableStyleId>
              </a:tblPr>
              <a:tblGrid>
                <a:gridCol w="6184669">
                  <a:extLst>
                    <a:ext uri="{9D8B030D-6E8A-4147-A177-3AD203B41FA5}">
                      <a16:colId xmlns:a16="http://schemas.microsoft.com/office/drawing/2014/main" val="4143307451"/>
                    </a:ext>
                  </a:extLst>
                </a:gridCol>
                <a:gridCol w="1695796">
                  <a:extLst>
                    <a:ext uri="{9D8B030D-6E8A-4147-A177-3AD203B41FA5}">
                      <a16:colId xmlns:a16="http://schemas.microsoft.com/office/drawing/2014/main" val="4284440337"/>
                    </a:ext>
                  </a:extLst>
                </a:gridCol>
                <a:gridCol w="1828800">
                  <a:extLst>
                    <a:ext uri="{9D8B030D-6E8A-4147-A177-3AD203B41FA5}">
                      <a16:colId xmlns:a16="http://schemas.microsoft.com/office/drawing/2014/main" val="1359811494"/>
                    </a:ext>
                  </a:extLst>
                </a:gridCol>
                <a:gridCol w="1354973">
                  <a:extLst>
                    <a:ext uri="{9D8B030D-6E8A-4147-A177-3AD203B41FA5}">
                      <a16:colId xmlns:a16="http://schemas.microsoft.com/office/drawing/2014/main" val="1292343929"/>
                    </a:ext>
                  </a:extLst>
                </a:gridCol>
              </a:tblGrid>
              <a:tr h="370840">
                <a:tc>
                  <a:txBody>
                    <a:bodyPr/>
                    <a:lstStyle/>
                    <a:p>
                      <a:r>
                        <a:rPr lang="en-US" sz="2400" dirty="0" smtClean="0"/>
                        <a:t>Outcome</a:t>
                      </a:r>
                      <a:r>
                        <a:rPr lang="en-US" sz="2400" baseline="0" dirty="0" smtClean="0"/>
                        <a:t> </a:t>
                      </a:r>
                      <a:endParaRPr lang="en-US" sz="2400" dirty="0"/>
                    </a:p>
                  </a:txBody>
                  <a:tcPr/>
                </a:tc>
                <a:tc>
                  <a:txBody>
                    <a:bodyPr/>
                    <a:lstStyle/>
                    <a:p>
                      <a:pPr algn="ctr"/>
                      <a:r>
                        <a:rPr lang="en-US" sz="2400" dirty="0" smtClean="0"/>
                        <a:t>Cohen’s d</a:t>
                      </a:r>
                      <a:endParaRPr lang="en-US" sz="2400" dirty="0"/>
                    </a:p>
                  </a:txBody>
                  <a:tcPr/>
                </a:tc>
                <a:tc>
                  <a:txBody>
                    <a:bodyPr/>
                    <a:lstStyle/>
                    <a:p>
                      <a:pPr algn="ctr"/>
                      <a:r>
                        <a:rPr lang="en-US" sz="2400" dirty="0" smtClean="0"/>
                        <a:t>95% CI</a:t>
                      </a:r>
                      <a:endParaRPr lang="en-US" sz="2400" dirty="0"/>
                    </a:p>
                  </a:txBody>
                  <a:tcPr/>
                </a:tc>
                <a:tc>
                  <a:txBody>
                    <a:bodyPr/>
                    <a:lstStyle/>
                    <a:p>
                      <a:pPr algn="ctr"/>
                      <a:r>
                        <a:rPr lang="en-US" sz="2400" dirty="0" smtClean="0"/>
                        <a:t>P-value</a:t>
                      </a:r>
                      <a:endParaRPr lang="en-US" sz="2400" dirty="0"/>
                    </a:p>
                  </a:txBody>
                  <a:tcPr/>
                </a:tc>
                <a:extLst>
                  <a:ext uri="{0D108BD9-81ED-4DB2-BD59-A6C34878D82A}">
                    <a16:rowId xmlns:a16="http://schemas.microsoft.com/office/drawing/2014/main" val="2733379835"/>
                  </a:ext>
                </a:extLst>
              </a:tr>
              <a:tr h="370840">
                <a:tc>
                  <a:txBody>
                    <a:bodyPr/>
                    <a:lstStyle/>
                    <a:p>
                      <a:r>
                        <a:rPr lang="en-US" sz="2400" dirty="0" smtClean="0"/>
                        <a:t>Site</a:t>
                      </a:r>
                      <a:r>
                        <a:rPr lang="en-US" sz="2400" baseline="0" dirty="0" smtClean="0"/>
                        <a:t> outcomes</a:t>
                      </a: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a:p>
                  </a:txBody>
                  <a:tcPr/>
                </a:tc>
                <a:extLst>
                  <a:ext uri="{0D108BD9-81ED-4DB2-BD59-A6C34878D82A}">
                    <a16:rowId xmlns:a16="http://schemas.microsoft.com/office/drawing/2014/main" val="3096787019"/>
                  </a:ext>
                </a:extLst>
              </a:tr>
              <a:tr h="370840">
                <a:tc>
                  <a:txBody>
                    <a:bodyPr/>
                    <a:lstStyle/>
                    <a:p>
                      <a:r>
                        <a:rPr lang="en-US" sz="2400" dirty="0" smtClean="0"/>
                        <a:t>    Peer supportive organizational climate</a:t>
                      </a:r>
                      <a:endParaRPr lang="en-US" sz="2400" dirty="0"/>
                    </a:p>
                  </a:txBody>
                  <a:tcPr/>
                </a:tc>
                <a:tc>
                  <a:txBody>
                    <a:bodyPr/>
                    <a:lstStyle/>
                    <a:p>
                      <a:pPr algn="ctr"/>
                      <a:r>
                        <a:rPr lang="en-US" sz="2400" b="1" dirty="0" smtClean="0"/>
                        <a:t>.35</a:t>
                      </a:r>
                      <a:endParaRPr lang="en-US" sz="2400" b="1" dirty="0"/>
                    </a:p>
                  </a:txBody>
                  <a:tcPr/>
                </a:tc>
                <a:tc>
                  <a:txBody>
                    <a:bodyPr/>
                    <a:lstStyle/>
                    <a:p>
                      <a:pPr algn="ctr"/>
                      <a:r>
                        <a:rPr lang="en-US" sz="2400" dirty="0" smtClean="0"/>
                        <a:t>.02 to .68</a:t>
                      </a:r>
                      <a:endParaRPr lang="en-US" sz="2400" dirty="0"/>
                    </a:p>
                  </a:txBody>
                  <a:tcPr/>
                </a:tc>
                <a:tc>
                  <a:txBody>
                    <a:bodyPr/>
                    <a:lstStyle/>
                    <a:p>
                      <a:pPr algn="ctr"/>
                      <a:r>
                        <a:rPr lang="en-US" sz="2400" dirty="0" smtClean="0"/>
                        <a:t>.04</a:t>
                      </a:r>
                      <a:endParaRPr lang="en-US" sz="2400" dirty="0"/>
                    </a:p>
                  </a:txBody>
                  <a:tcPr/>
                </a:tc>
                <a:extLst>
                  <a:ext uri="{0D108BD9-81ED-4DB2-BD59-A6C34878D82A}">
                    <a16:rowId xmlns:a16="http://schemas.microsoft.com/office/drawing/2014/main" val="276020488"/>
                  </a:ext>
                </a:extLst>
              </a:tr>
              <a:tr h="370840">
                <a:tc>
                  <a:txBody>
                    <a:bodyPr/>
                    <a:lstStyle/>
                    <a:p>
                      <a:r>
                        <a:rPr lang="en-US" sz="2400" dirty="0" smtClean="0"/>
                        <a:t>    Recovery orientation of services</a:t>
                      </a:r>
                      <a:endParaRPr lang="en-US" sz="2400" dirty="0"/>
                    </a:p>
                  </a:txBody>
                  <a:tcPr/>
                </a:tc>
                <a:tc>
                  <a:txBody>
                    <a:bodyPr/>
                    <a:lstStyle/>
                    <a:p>
                      <a:pPr algn="ctr"/>
                      <a:r>
                        <a:rPr lang="en-US" sz="2400" b="1" dirty="0" smtClean="0"/>
                        <a:t>.44</a:t>
                      </a:r>
                      <a:endParaRPr lang="en-US" sz="2400" b="1" dirty="0"/>
                    </a:p>
                  </a:txBody>
                  <a:tcPr/>
                </a:tc>
                <a:tc>
                  <a:txBody>
                    <a:bodyPr/>
                    <a:lstStyle/>
                    <a:p>
                      <a:pPr algn="ctr"/>
                      <a:r>
                        <a:rPr lang="en-US" sz="2400" dirty="0" smtClean="0"/>
                        <a:t>.13 to</a:t>
                      </a:r>
                      <a:r>
                        <a:rPr lang="en-US" sz="2400" baseline="0" dirty="0" smtClean="0"/>
                        <a:t> .74</a:t>
                      </a:r>
                      <a:endParaRPr lang="en-US" sz="2400" dirty="0"/>
                    </a:p>
                  </a:txBody>
                  <a:tcPr/>
                </a:tc>
                <a:tc>
                  <a:txBody>
                    <a:bodyPr/>
                    <a:lstStyle/>
                    <a:p>
                      <a:pPr algn="ctr"/>
                      <a:r>
                        <a:rPr lang="en-US" sz="2400" dirty="0" smtClean="0"/>
                        <a:t>.006</a:t>
                      </a:r>
                      <a:endParaRPr lang="en-US" sz="2400" dirty="0"/>
                    </a:p>
                  </a:txBody>
                  <a:tcPr/>
                </a:tc>
                <a:extLst>
                  <a:ext uri="{0D108BD9-81ED-4DB2-BD59-A6C34878D82A}">
                    <a16:rowId xmlns:a16="http://schemas.microsoft.com/office/drawing/2014/main" val="2500668409"/>
                  </a:ext>
                </a:extLst>
              </a:tr>
              <a:tr h="370840">
                <a:tc>
                  <a:txBody>
                    <a:bodyPr/>
                    <a:lstStyle/>
                    <a:p>
                      <a:r>
                        <a:rPr lang="en-US" sz="2400" dirty="0" smtClean="0"/>
                        <a:t>Supervisor</a:t>
                      </a:r>
                      <a:r>
                        <a:rPr lang="en-US" sz="2400" baseline="0" dirty="0" smtClean="0"/>
                        <a:t> outcomes</a:t>
                      </a: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extLst>
                  <a:ext uri="{0D108BD9-81ED-4DB2-BD59-A6C34878D82A}">
                    <a16:rowId xmlns:a16="http://schemas.microsoft.com/office/drawing/2014/main" val="607656452"/>
                  </a:ext>
                </a:extLst>
              </a:tr>
              <a:tr h="370840">
                <a:tc>
                  <a:txBody>
                    <a:bodyPr/>
                    <a:lstStyle/>
                    <a:p>
                      <a:r>
                        <a:rPr lang="en-US" sz="2400" dirty="0" smtClean="0"/>
                        <a:t>    Supervisor quality (peer-rated)</a:t>
                      </a:r>
                      <a:endParaRPr lang="en-US" sz="2400" dirty="0"/>
                    </a:p>
                  </a:txBody>
                  <a:tcPr/>
                </a:tc>
                <a:tc>
                  <a:txBody>
                    <a:bodyPr/>
                    <a:lstStyle/>
                    <a:p>
                      <a:pPr algn="ctr"/>
                      <a:r>
                        <a:rPr lang="en-US" sz="2400" dirty="0" smtClean="0"/>
                        <a:t>.09</a:t>
                      </a:r>
                      <a:endParaRPr lang="en-US" sz="2400" dirty="0"/>
                    </a:p>
                  </a:txBody>
                  <a:tcPr/>
                </a:tc>
                <a:tc>
                  <a:txBody>
                    <a:bodyPr/>
                    <a:lstStyle/>
                    <a:p>
                      <a:pPr algn="ctr"/>
                      <a:r>
                        <a:rPr lang="en-US" sz="2400" dirty="0" smtClean="0"/>
                        <a:t>-.21 to .38</a:t>
                      </a:r>
                      <a:endParaRPr lang="en-US" sz="2400" dirty="0"/>
                    </a:p>
                  </a:txBody>
                  <a:tcPr/>
                </a:tc>
                <a:tc>
                  <a:txBody>
                    <a:bodyPr/>
                    <a:lstStyle/>
                    <a:p>
                      <a:pPr algn="ctr"/>
                      <a:r>
                        <a:rPr lang="en-US" sz="2400" dirty="0" smtClean="0"/>
                        <a:t>.57</a:t>
                      </a:r>
                      <a:endParaRPr lang="en-US" sz="2400" dirty="0"/>
                    </a:p>
                  </a:txBody>
                  <a:tcPr/>
                </a:tc>
                <a:extLst>
                  <a:ext uri="{0D108BD9-81ED-4DB2-BD59-A6C34878D82A}">
                    <a16:rowId xmlns:a16="http://schemas.microsoft.com/office/drawing/2014/main" val="1178647157"/>
                  </a:ext>
                </a:extLst>
              </a:tr>
              <a:tr h="370840">
                <a:tc>
                  <a:txBody>
                    <a:bodyPr/>
                    <a:lstStyle/>
                    <a:p>
                      <a:r>
                        <a:rPr lang="en-US" sz="2400" dirty="0" smtClean="0"/>
                        <a:t>Proximal peer</a:t>
                      </a:r>
                      <a:r>
                        <a:rPr lang="en-US" sz="2400" baseline="0" dirty="0" smtClean="0"/>
                        <a:t> worker outcomes</a:t>
                      </a:r>
                      <a:endParaRPr lang="en-US" sz="2400" dirty="0"/>
                    </a:p>
                  </a:txBody>
                  <a:tcPr/>
                </a:tc>
                <a:tc>
                  <a:txBody>
                    <a:bodyPr/>
                    <a:lstStyle/>
                    <a:p>
                      <a:pPr algn="ctr"/>
                      <a:endParaRPr lang="en-US" sz="2400" dirty="0"/>
                    </a:p>
                  </a:txBody>
                  <a:tcPr/>
                </a:tc>
                <a:tc>
                  <a:txBody>
                    <a:bodyPr/>
                    <a:lstStyle/>
                    <a:p>
                      <a:pPr algn="ctr"/>
                      <a:endParaRPr lang="en-US" sz="2400" dirty="0"/>
                    </a:p>
                  </a:txBody>
                  <a:tcPr/>
                </a:tc>
                <a:tc>
                  <a:txBody>
                    <a:bodyPr/>
                    <a:lstStyle/>
                    <a:p>
                      <a:pPr algn="ctr"/>
                      <a:endParaRPr lang="en-US" sz="2400" dirty="0"/>
                    </a:p>
                  </a:txBody>
                  <a:tcPr/>
                </a:tc>
                <a:extLst>
                  <a:ext uri="{0D108BD9-81ED-4DB2-BD59-A6C34878D82A}">
                    <a16:rowId xmlns:a16="http://schemas.microsoft.com/office/drawing/2014/main" val="2323528494"/>
                  </a:ext>
                </a:extLst>
              </a:tr>
              <a:tr h="370840">
                <a:tc>
                  <a:txBody>
                    <a:bodyPr/>
                    <a:lstStyle/>
                    <a:p>
                      <a:r>
                        <a:rPr lang="en-US" sz="2400" dirty="0" smtClean="0"/>
                        <a:t>    Discrimination experience</a:t>
                      </a:r>
                      <a:endParaRPr lang="en-US" sz="2400" dirty="0"/>
                    </a:p>
                  </a:txBody>
                  <a:tcPr/>
                </a:tc>
                <a:tc>
                  <a:txBody>
                    <a:bodyPr/>
                    <a:lstStyle/>
                    <a:p>
                      <a:pPr algn="ctr"/>
                      <a:r>
                        <a:rPr lang="en-US" sz="2400" dirty="0" smtClean="0"/>
                        <a:t>.04</a:t>
                      </a:r>
                      <a:endParaRPr lang="en-US" sz="2400" dirty="0"/>
                    </a:p>
                  </a:txBody>
                  <a:tcPr/>
                </a:tc>
                <a:tc>
                  <a:txBody>
                    <a:bodyPr/>
                    <a:lstStyle/>
                    <a:p>
                      <a:pPr algn="ctr"/>
                      <a:r>
                        <a:rPr lang="en-US" sz="2400" dirty="0" smtClean="0"/>
                        <a:t>-.26</a:t>
                      </a:r>
                      <a:r>
                        <a:rPr lang="en-US" sz="2400" baseline="0" dirty="0" smtClean="0"/>
                        <a:t> to .35</a:t>
                      </a:r>
                      <a:endParaRPr lang="en-US" sz="2400" dirty="0"/>
                    </a:p>
                  </a:txBody>
                  <a:tcPr/>
                </a:tc>
                <a:tc>
                  <a:txBody>
                    <a:bodyPr/>
                    <a:lstStyle/>
                    <a:p>
                      <a:pPr algn="ctr"/>
                      <a:r>
                        <a:rPr lang="en-US" sz="2400" dirty="0" smtClean="0"/>
                        <a:t>.78</a:t>
                      </a:r>
                      <a:endParaRPr lang="en-US" sz="2400" dirty="0"/>
                    </a:p>
                  </a:txBody>
                  <a:tcPr/>
                </a:tc>
                <a:extLst>
                  <a:ext uri="{0D108BD9-81ED-4DB2-BD59-A6C34878D82A}">
                    <a16:rowId xmlns:a16="http://schemas.microsoft.com/office/drawing/2014/main" val="1093861806"/>
                  </a:ext>
                </a:extLst>
              </a:tr>
              <a:tr h="370840">
                <a:tc>
                  <a:txBody>
                    <a:bodyPr/>
                    <a:lstStyle/>
                    <a:p>
                      <a:r>
                        <a:rPr lang="en-US" sz="2400" dirty="0" smtClean="0"/>
                        <a:t>    Use of peer support</a:t>
                      </a:r>
                      <a:endParaRPr lang="en-US" sz="2400" dirty="0"/>
                    </a:p>
                  </a:txBody>
                  <a:tcPr/>
                </a:tc>
                <a:tc>
                  <a:txBody>
                    <a:bodyPr/>
                    <a:lstStyle/>
                    <a:p>
                      <a:pPr algn="ctr"/>
                      <a:r>
                        <a:rPr lang="en-US" sz="2400" dirty="0" smtClean="0"/>
                        <a:t>.16</a:t>
                      </a:r>
                      <a:endParaRPr lang="en-US" sz="2400" dirty="0"/>
                    </a:p>
                  </a:txBody>
                  <a:tcPr/>
                </a:tc>
                <a:tc>
                  <a:txBody>
                    <a:bodyPr/>
                    <a:lstStyle/>
                    <a:p>
                      <a:pPr algn="ctr"/>
                      <a:r>
                        <a:rPr lang="en-US" sz="2400" dirty="0" smtClean="0"/>
                        <a:t>-.17 to .49</a:t>
                      </a:r>
                      <a:endParaRPr lang="en-US" sz="2400" dirty="0"/>
                    </a:p>
                  </a:txBody>
                  <a:tcPr/>
                </a:tc>
                <a:tc>
                  <a:txBody>
                    <a:bodyPr/>
                    <a:lstStyle/>
                    <a:p>
                      <a:pPr algn="ctr"/>
                      <a:r>
                        <a:rPr lang="en-US" sz="2400" dirty="0" smtClean="0"/>
                        <a:t>.35</a:t>
                      </a:r>
                      <a:endParaRPr lang="en-US" sz="2400" dirty="0"/>
                    </a:p>
                  </a:txBody>
                  <a:tcPr/>
                </a:tc>
                <a:extLst>
                  <a:ext uri="{0D108BD9-81ED-4DB2-BD59-A6C34878D82A}">
                    <a16:rowId xmlns:a16="http://schemas.microsoft.com/office/drawing/2014/main" val="3980346735"/>
                  </a:ext>
                </a:extLst>
              </a:tr>
            </a:tbl>
          </a:graphicData>
        </a:graphic>
      </p:graphicFrame>
    </p:spTree>
    <p:extLst>
      <p:ext uri="{BB962C8B-B14F-4D97-AF65-F5344CB8AC3E}">
        <p14:creationId xmlns:p14="http://schemas.microsoft.com/office/powerpoint/2010/main" val="282924814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Results: Distal peer worker outcomes</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611918542"/>
              </p:ext>
            </p:extLst>
          </p:nvPr>
        </p:nvGraphicFramePr>
        <p:xfrm>
          <a:off x="514066" y="2316090"/>
          <a:ext cx="11064238" cy="4145280"/>
        </p:xfrm>
        <a:graphic>
          <a:graphicData uri="http://schemas.openxmlformats.org/drawingml/2006/table">
            <a:tbl>
              <a:tblPr firstRow="1" bandRow="1">
                <a:tableStyleId>{5C22544A-7EE6-4342-B048-85BDC9FD1C3A}</a:tableStyleId>
              </a:tblPr>
              <a:tblGrid>
                <a:gridCol w="5271592">
                  <a:extLst>
                    <a:ext uri="{9D8B030D-6E8A-4147-A177-3AD203B41FA5}">
                      <a16:colId xmlns:a16="http://schemas.microsoft.com/office/drawing/2014/main" val="4143307451"/>
                    </a:ext>
                  </a:extLst>
                </a:gridCol>
                <a:gridCol w="1953491">
                  <a:extLst>
                    <a:ext uri="{9D8B030D-6E8A-4147-A177-3AD203B41FA5}">
                      <a16:colId xmlns:a16="http://schemas.microsoft.com/office/drawing/2014/main" val="4284440337"/>
                    </a:ext>
                  </a:extLst>
                </a:gridCol>
                <a:gridCol w="2385753">
                  <a:extLst>
                    <a:ext uri="{9D8B030D-6E8A-4147-A177-3AD203B41FA5}">
                      <a16:colId xmlns:a16="http://schemas.microsoft.com/office/drawing/2014/main" val="1359811494"/>
                    </a:ext>
                  </a:extLst>
                </a:gridCol>
                <a:gridCol w="1453402">
                  <a:extLst>
                    <a:ext uri="{9D8B030D-6E8A-4147-A177-3AD203B41FA5}">
                      <a16:colId xmlns:a16="http://schemas.microsoft.com/office/drawing/2014/main" val="1292343929"/>
                    </a:ext>
                  </a:extLst>
                </a:gridCol>
              </a:tblGrid>
              <a:tr h="370840">
                <a:tc>
                  <a:txBody>
                    <a:bodyPr/>
                    <a:lstStyle/>
                    <a:p>
                      <a:r>
                        <a:rPr lang="en-US" sz="2800" dirty="0" smtClean="0"/>
                        <a:t>Outcome</a:t>
                      </a:r>
                      <a:r>
                        <a:rPr lang="en-US" sz="2800" baseline="0" dirty="0" smtClean="0"/>
                        <a:t> </a:t>
                      </a:r>
                      <a:endParaRPr lang="en-US" sz="2800" dirty="0"/>
                    </a:p>
                  </a:txBody>
                  <a:tcPr/>
                </a:tc>
                <a:tc>
                  <a:txBody>
                    <a:bodyPr/>
                    <a:lstStyle/>
                    <a:p>
                      <a:pPr algn="ctr"/>
                      <a:r>
                        <a:rPr lang="en-US" sz="2800" dirty="0" smtClean="0"/>
                        <a:t>Cohen’s d</a:t>
                      </a:r>
                      <a:endParaRPr lang="en-US" sz="2800" dirty="0"/>
                    </a:p>
                  </a:txBody>
                  <a:tcPr/>
                </a:tc>
                <a:tc>
                  <a:txBody>
                    <a:bodyPr/>
                    <a:lstStyle/>
                    <a:p>
                      <a:pPr algn="ctr"/>
                      <a:r>
                        <a:rPr lang="en-US" sz="2800" dirty="0" smtClean="0"/>
                        <a:t>95% CI</a:t>
                      </a:r>
                      <a:endParaRPr lang="en-US" sz="2800" dirty="0"/>
                    </a:p>
                  </a:txBody>
                  <a:tcPr/>
                </a:tc>
                <a:tc>
                  <a:txBody>
                    <a:bodyPr/>
                    <a:lstStyle/>
                    <a:p>
                      <a:pPr algn="ctr"/>
                      <a:r>
                        <a:rPr lang="en-US" sz="2800" dirty="0" smtClean="0"/>
                        <a:t>P-value</a:t>
                      </a:r>
                      <a:endParaRPr lang="en-US" sz="2800" dirty="0"/>
                    </a:p>
                  </a:txBody>
                  <a:tcPr/>
                </a:tc>
                <a:extLst>
                  <a:ext uri="{0D108BD9-81ED-4DB2-BD59-A6C34878D82A}">
                    <a16:rowId xmlns:a16="http://schemas.microsoft.com/office/drawing/2014/main" val="2733379835"/>
                  </a:ext>
                </a:extLst>
              </a:tr>
              <a:tr h="370840">
                <a:tc>
                  <a:txBody>
                    <a:bodyPr/>
                    <a:lstStyle/>
                    <a:p>
                      <a:r>
                        <a:rPr lang="en-US" sz="2800" dirty="0" smtClean="0"/>
                        <a:t>Recovery</a:t>
                      </a:r>
                      <a:endParaRPr lang="en-US" sz="2800" dirty="0"/>
                    </a:p>
                  </a:txBody>
                  <a:tcPr/>
                </a:tc>
                <a:tc>
                  <a:txBody>
                    <a:bodyPr/>
                    <a:lstStyle/>
                    <a:p>
                      <a:pPr algn="ctr"/>
                      <a:r>
                        <a:rPr lang="en-US" sz="2800" b="0" dirty="0" smtClean="0"/>
                        <a:t>.14</a:t>
                      </a:r>
                      <a:endParaRPr lang="en-US" sz="2800" b="0" dirty="0"/>
                    </a:p>
                  </a:txBody>
                  <a:tcPr/>
                </a:tc>
                <a:tc>
                  <a:txBody>
                    <a:bodyPr/>
                    <a:lstStyle/>
                    <a:p>
                      <a:pPr algn="ctr"/>
                      <a:r>
                        <a:rPr lang="en-US" sz="2800" b="0" dirty="0" smtClean="0"/>
                        <a:t>-.16 to .45</a:t>
                      </a:r>
                      <a:endParaRPr lang="en-US" sz="2800" b="0" dirty="0"/>
                    </a:p>
                  </a:txBody>
                  <a:tcPr/>
                </a:tc>
                <a:tc>
                  <a:txBody>
                    <a:bodyPr/>
                    <a:lstStyle/>
                    <a:p>
                      <a:pPr algn="ctr"/>
                      <a:r>
                        <a:rPr lang="en-US" sz="2800" dirty="0" smtClean="0"/>
                        <a:t>.35</a:t>
                      </a:r>
                      <a:endParaRPr lang="en-US" sz="2800" dirty="0"/>
                    </a:p>
                  </a:txBody>
                  <a:tcPr/>
                </a:tc>
                <a:extLst>
                  <a:ext uri="{0D108BD9-81ED-4DB2-BD59-A6C34878D82A}">
                    <a16:rowId xmlns:a16="http://schemas.microsoft.com/office/drawing/2014/main" val="3096787019"/>
                  </a:ext>
                </a:extLst>
              </a:tr>
              <a:tr h="370840">
                <a:tc>
                  <a:txBody>
                    <a:bodyPr/>
                    <a:lstStyle/>
                    <a:p>
                      <a:r>
                        <a:rPr lang="en-US" sz="2800" dirty="0" smtClean="0"/>
                        <a:t>Job</a:t>
                      </a:r>
                      <a:r>
                        <a:rPr lang="en-US" sz="2800" baseline="0" dirty="0" smtClean="0"/>
                        <a:t> satisfaction</a:t>
                      </a:r>
                      <a:endParaRPr lang="en-US" sz="2800" dirty="0"/>
                    </a:p>
                  </a:txBody>
                  <a:tcPr/>
                </a:tc>
                <a:tc>
                  <a:txBody>
                    <a:bodyPr/>
                    <a:lstStyle/>
                    <a:p>
                      <a:pPr algn="ctr"/>
                      <a:r>
                        <a:rPr lang="en-US" sz="2800" b="0" dirty="0" smtClean="0"/>
                        <a:t>-.04</a:t>
                      </a:r>
                      <a:endParaRPr lang="en-US" sz="2800" b="0" dirty="0"/>
                    </a:p>
                  </a:txBody>
                  <a:tcPr/>
                </a:tc>
                <a:tc>
                  <a:txBody>
                    <a:bodyPr/>
                    <a:lstStyle/>
                    <a:p>
                      <a:pPr algn="ctr"/>
                      <a:r>
                        <a:rPr lang="en-US" sz="2800" b="0" dirty="0" smtClean="0"/>
                        <a:t>-.36 to .28</a:t>
                      </a:r>
                      <a:endParaRPr lang="en-US" sz="2800" b="0" dirty="0"/>
                    </a:p>
                  </a:txBody>
                  <a:tcPr/>
                </a:tc>
                <a:tc>
                  <a:txBody>
                    <a:bodyPr/>
                    <a:lstStyle/>
                    <a:p>
                      <a:pPr algn="ctr"/>
                      <a:r>
                        <a:rPr lang="en-US" sz="2800" dirty="0" smtClean="0"/>
                        <a:t>.79</a:t>
                      </a:r>
                      <a:endParaRPr lang="en-US" sz="2800" dirty="0"/>
                    </a:p>
                  </a:txBody>
                  <a:tcPr/>
                </a:tc>
                <a:extLst>
                  <a:ext uri="{0D108BD9-81ED-4DB2-BD59-A6C34878D82A}">
                    <a16:rowId xmlns:a16="http://schemas.microsoft.com/office/drawing/2014/main" val="276020488"/>
                  </a:ext>
                </a:extLst>
              </a:tr>
              <a:tr h="370840">
                <a:tc>
                  <a:txBody>
                    <a:bodyPr/>
                    <a:lstStyle/>
                    <a:p>
                      <a:r>
                        <a:rPr lang="en-US" sz="2800" dirty="0" smtClean="0"/>
                        <a:t>Work-related burnout</a:t>
                      </a:r>
                      <a:endParaRPr lang="en-US" sz="2800" dirty="0"/>
                    </a:p>
                  </a:txBody>
                  <a:tcPr/>
                </a:tc>
                <a:tc>
                  <a:txBody>
                    <a:bodyPr/>
                    <a:lstStyle/>
                    <a:p>
                      <a:pPr algn="ctr"/>
                      <a:r>
                        <a:rPr lang="en-US" sz="2800" b="0" dirty="0" smtClean="0"/>
                        <a:t>.09</a:t>
                      </a:r>
                      <a:endParaRPr lang="en-US" sz="2800" b="0" dirty="0"/>
                    </a:p>
                  </a:txBody>
                  <a:tcPr/>
                </a:tc>
                <a:tc>
                  <a:txBody>
                    <a:bodyPr/>
                    <a:lstStyle/>
                    <a:p>
                      <a:pPr algn="ctr"/>
                      <a:r>
                        <a:rPr lang="en-US" sz="2800" b="0" dirty="0" smtClean="0"/>
                        <a:t>-.19 to</a:t>
                      </a:r>
                      <a:r>
                        <a:rPr lang="en-US" sz="2800" b="0" baseline="0" dirty="0" smtClean="0"/>
                        <a:t> .36</a:t>
                      </a:r>
                      <a:endParaRPr lang="en-US" sz="2800" b="0" dirty="0"/>
                    </a:p>
                  </a:txBody>
                  <a:tcPr/>
                </a:tc>
                <a:tc>
                  <a:txBody>
                    <a:bodyPr/>
                    <a:lstStyle/>
                    <a:p>
                      <a:pPr algn="ctr"/>
                      <a:r>
                        <a:rPr lang="en-US" sz="2800" dirty="0" smtClean="0"/>
                        <a:t>.54</a:t>
                      </a:r>
                      <a:endParaRPr lang="en-US" sz="2800" dirty="0"/>
                    </a:p>
                  </a:txBody>
                  <a:tcPr/>
                </a:tc>
                <a:extLst>
                  <a:ext uri="{0D108BD9-81ED-4DB2-BD59-A6C34878D82A}">
                    <a16:rowId xmlns:a16="http://schemas.microsoft.com/office/drawing/2014/main" val="2500668409"/>
                  </a:ext>
                </a:extLst>
              </a:tr>
              <a:tr h="370840">
                <a:tc>
                  <a:txBody>
                    <a:bodyPr/>
                    <a:lstStyle/>
                    <a:p>
                      <a:r>
                        <a:rPr lang="en-US" sz="2800" dirty="0" smtClean="0"/>
                        <a:t>Sick</a:t>
                      </a:r>
                      <a:r>
                        <a:rPr lang="en-US" sz="2800" baseline="0" dirty="0" smtClean="0"/>
                        <a:t> leave and disability days</a:t>
                      </a:r>
                      <a:endParaRPr lang="en-US" sz="2800" dirty="0"/>
                    </a:p>
                  </a:txBody>
                  <a:tcPr/>
                </a:tc>
                <a:tc>
                  <a:txBody>
                    <a:bodyPr/>
                    <a:lstStyle/>
                    <a:p>
                      <a:pPr algn="ctr"/>
                      <a:r>
                        <a:rPr lang="en-US" sz="2800" dirty="0" smtClean="0"/>
                        <a:t>.19</a:t>
                      </a:r>
                      <a:endParaRPr lang="en-US" sz="2800" dirty="0"/>
                    </a:p>
                  </a:txBody>
                  <a:tcPr/>
                </a:tc>
                <a:tc>
                  <a:txBody>
                    <a:bodyPr/>
                    <a:lstStyle/>
                    <a:p>
                      <a:pPr algn="ctr"/>
                      <a:r>
                        <a:rPr lang="en-US" sz="2800" dirty="0" smtClean="0"/>
                        <a:t>-.50 to .89</a:t>
                      </a:r>
                      <a:endParaRPr lang="en-US" sz="2800" dirty="0"/>
                    </a:p>
                  </a:txBody>
                  <a:tcPr/>
                </a:tc>
                <a:tc>
                  <a:txBody>
                    <a:bodyPr/>
                    <a:lstStyle/>
                    <a:p>
                      <a:pPr algn="ctr"/>
                      <a:r>
                        <a:rPr lang="en-US" sz="2800" dirty="0" smtClean="0"/>
                        <a:t>.58</a:t>
                      </a:r>
                      <a:endParaRPr lang="en-US" sz="2800" dirty="0"/>
                    </a:p>
                  </a:txBody>
                  <a:tcPr/>
                </a:tc>
                <a:extLst>
                  <a:ext uri="{0D108BD9-81ED-4DB2-BD59-A6C34878D82A}">
                    <a16:rowId xmlns:a16="http://schemas.microsoft.com/office/drawing/2014/main" val="607656452"/>
                  </a:ext>
                </a:extLst>
              </a:tr>
              <a:tr h="370840">
                <a:tc>
                  <a:txBody>
                    <a:bodyPr/>
                    <a:lstStyle/>
                    <a:p>
                      <a:r>
                        <a:rPr lang="en-US" sz="2800" dirty="0" smtClean="0"/>
                        <a:t>Brief symptom inventory</a:t>
                      </a:r>
                      <a:endParaRPr lang="en-US" sz="2800" dirty="0"/>
                    </a:p>
                  </a:txBody>
                  <a:tcPr/>
                </a:tc>
                <a:tc>
                  <a:txBody>
                    <a:bodyPr/>
                    <a:lstStyle/>
                    <a:p>
                      <a:pPr algn="ctr"/>
                      <a:r>
                        <a:rPr lang="en-US" sz="2800" dirty="0" smtClean="0"/>
                        <a:t>.12</a:t>
                      </a:r>
                      <a:endParaRPr lang="en-US" sz="2800" dirty="0"/>
                    </a:p>
                  </a:txBody>
                  <a:tcPr/>
                </a:tc>
                <a:tc>
                  <a:txBody>
                    <a:bodyPr/>
                    <a:lstStyle/>
                    <a:p>
                      <a:pPr algn="ctr"/>
                      <a:r>
                        <a:rPr lang="en-US" sz="2800" dirty="0" smtClean="0"/>
                        <a:t>-.11 to .35</a:t>
                      </a:r>
                      <a:endParaRPr lang="en-US" sz="2800" dirty="0"/>
                    </a:p>
                  </a:txBody>
                  <a:tcPr/>
                </a:tc>
                <a:tc>
                  <a:txBody>
                    <a:bodyPr/>
                    <a:lstStyle/>
                    <a:p>
                      <a:pPr algn="ctr"/>
                      <a:r>
                        <a:rPr lang="en-US" sz="2800" dirty="0" smtClean="0"/>
                        <a:t>.32</a:t>
                      </a:r>
                      <a:endParaRPr lang="en-US" sz="2800" dirty="0"/>
                    </a:p>
                  </a:txBody>
                  <a:tcPr/>
                </a:tc>
                <a:extLst>
                  <a:ext uri="{0D108BD9-81ED-4DB2-BD59-A6C34878D82A}">
                    <a16:rowId xmlns:a16="http://schemas.microsoft.com/office/drawing/2014/main" val="1178647157"/>
                  </a:ext>
                </a:extLst>
              </a:tr>
              <a:tr h="370840">
                <a:tc>
                  <a:txBody>
                    <a:bodyPr/>
                    <a:lstStyle/>
                    <a:p>
                      <a:r>
                        <a:rPr lang="en-US" sz="2800" dirty="0" smtClean="0"/>
                        <a:t>Stress</a:t>
                      </a:r>
                      <a:endParaRPr lang="en-US" sz="2800" dirty="0"/>
                    </a:p>
                  </a:txBody>
                  <a:tcPr/>
                </a:tc>
                <a:tc>
                  <a:txBody>
                    <a:bodyPr/>
                    <a:lstStyle/>
                    <a:p>
                      <a:pPr algn="ctr"/>
                      <a:r>
                        <a:rPr lang="en-US" sz="2800" dirty="0" smtClean="0"/>
                        <a:t>-.16</a:t>
                      </a:r>
                      <a:endParaRPr lang="en-US" sz="2800" dirty="0"/>
                    </a:p>
                  </a:txBody>
                  <a:tcPr/>
                </a:tc>
                <a:tc>
                  <a:txBody>
                    <a:bodyPr/>
                    <a:lstStyle/>
                    <a:p>
                      <a:pPr algn="ctr"/>
                      <a:r>
                        <a:rPr lang="en-US" sz="2800" dirty="0" smtClean="0"/>
                        <a:t>-.41 to .10</a:t>
                      </a:r>
                      <a:endParaRPr lang="en-US" sz="2800" dirty="0"/>
                    </a:p>
                  </a:txBody>
                  <a:tcPr/>
                </a:tc>
                <a:tc>
                  <a:txBody>
                    <a:bodyPr/>
                    <a:lstStyle/>
                    <a:p>
                      <a:pPr algn="ctr"/>
                      <a:r>
                        <a:rPr lang="en-US" sz="2800" dirty="0" smtClean="0"/>
                        <a:t>.23</a:t>
                      </a:r>
                      <a:endParaRPr lang="en-US" sz="2800" dirty="0"/>
                    </a:p>
                  </a:txBody>
                  <a:tcPr/>
                </a:tc>
                <a:extLst>
                  <a:ext uri="{0D108BD9-81ED-4DB2-BD59-A6C34878D82A}">
                    <a16:rowId xmlns:a16="http://schemas.microsoft.com/office/drawing/2014/main" val="2323528494"/>
                  </a:ext>
                </a:extLst>
              </a:tr>
              <a:tr h="370840">
                <a:tc>
                  <a:txBody>
                    <a:bodyPr/>
                    <a:lstStyle/>
                    <a:p>
                      <a:r>
                        <a:rPr lang="en-US" sz="2800" dirty="0" smtClean="0"/>
                        <a:t>Social support</a:t>
                      </a:r>
                      <a:endParaRPr lang="en-US" sz="2800" dirty="0"/>
                    </a:p>
                  </a:txBody>
                  <a:tcPr/>
                </a:tc>
                <a:tc>
                  <a:txBody>
                    <a:bodyPr/>
                    <a:lstStyle/>
                    <a:p>
                      <a:pPr algn="ctr"/>
                      <a:r>
                        <a:rPr lang="en-US" sz="2800" dirty="0" smtClean="0"/>
                        <a:t>.12</a:t>
                      </a:r>
                      <a:endParaRPr lang="en-US" sz="2800" dirty="0"/>
                    </a:p>
                  </a:txBody>
                  <a:tcPr/>
                </a:tc>
                <a:tc>
                  <a:txBody>
                    <a:bodyPr/>
                    <a:lstStyle/>
                    <a:p>
                      <a:pPr algn="ctr"/>
                      <a:r>
                        <a:rPr lang="en-US" sz="2800" dirty="0" smtClean="0"/>
                        <a:t>-.18</a:t>
                      </a:r>
                      <a:r>
                        <a:rPr lang="en-US" sz="2800" baseline="0" dirty="0" smtClean="0"/>
                        <a:t> to .42</a:t>
                      </a:r>
                      <a:endParaRPr lang="en-US" sz="2800" dirty="0"/>
                    </a:p>
                  </a:txBody>
                  <a:tcPr/>
                </a:tc>
                <a:tc>
                  <a:txBody>
                    <a:bodyPr/>
                    <a:lstStyle/>
                    <a:p>
                      <a:pPr algn="ctr"/>
                      <a:r>
                        <a:rPr lang="en-US" sz="2800" dirty="0" smtClean="0"/>
                        <a:t>.43</a:t>
                      </a:r>
                      <a:endParaRPr lang="en-US" sz="2800" dirty="0"/>
                    </a:p>
                  </a:txBody>
                  <a:tcPr/>
                </a:tc>
                <a:extLst>
                  <a:ext uri="{0D108BD9-81ED-4DB2-BD59-A6C34878D82A}">
                    <a16:rowId xmlns:a16="http://schemas.microsoft.com/office/drawing/2014/main" val="1093861806"/>
                  </a:ext>
                </a:extLst>
              </a:tr>
            </a:tbl>
          </a:graphicData>
        </a:graphic>
      </p:graphicFrame>
    </p:spTree>
    <p:extLst>
      <p:ext uri="{BB962C8B-B14F-4D97-AF65-F5344CB8AC3E}">
        <p14:creationId xmlns:p14="http://schemas.microsoft.com/office/powerpoint/2010/main" val="317824365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normAutofit lnSpcReduction="10000"/>
          </a:bodyPr>
          <a:lstStyle/>
          <a:p>
            <a:r>
              <a:rPr lang="en-US" dirty="0" smtClean="0"/>
              <a:t>Significant improvement in site outcomes: </a:t>
            </a:r>
          </a:p>
          <a:p>
            <a:pPr lvl="1"/>
            <a:r>
              <a:rPr lang="en-US" dirty="0" smtClean="0"/>
              <a:t>peer supportive organizational climate</a:t>
            </a:r>
          </a:p>
          <a:p>
            <a:pPr lvl="1"/>
            <a:r>
              <a:rPr lang="en-US" dirty="0" smtClean="0"/>
              <a:t>recovery orientation of services</a:t>
            </a:r>
          </a:p>
          <a:p>
            <a:r>
              <a:rPr lang="en-US" dirty="0" smtClean="0"/>
              <a:t>Small to medium effect size (Cohen, 1988)</a:t>
            </a:r>
          </a:p>
          <a:p>
            <a:r>
              <a:rPr lang="en-US" dirty="0" smtClean="0"/>
              <a:t>Trainings may </a:t>
            </a:r>
            <a:r>
              <a:rPr lang="en-US" dirty="0" smtClean="0"/>
              <a:t>lead o</a:t>
            </a:r>
            <a:r>
              <a:rPr lang="en-US" dirty="0" smtClean="0"/>
              <a:t>rganizations to value peer workers more</a:t>
            </a:r>
          </a:p>
          <a:p>
            <a:r>
              <a:rPr lang="en-US" dirty="0" smtClean="0"/>
              <a:t>Trainings </a:t>
            </a:r>
            <a:r>
              <a:rPr lang="en-US" dirty="0" smtClean="0"/>
              <a:t>may have promoted more equitable relations between service providers and recipients</a:t>
            </a:r>
          </a:p>
          <a:p>
            <a:r>
              <a:rPr lang="en-US" dirty="0" smtClean="0"/>
              <a:t>How this may impact treatment outcomes is unknown</a:t>
            </a:r>
          </a:p>
          <a:p>
            <a:r>
              <a:rPr lang="en-US" dirty="0" smtClean="0"/>
              <a:t>Hope to examine in future</a:t>
            </a:r>
          </a:p>
          <a:p>
            <a:endParaRPr lang="en-US" dirty="0"/>
          </a:p>
        </p:txBody>
      </p:sp>
    </p:spTree>
    <p:extLst>
      <p:ext uri="{BB962C8B-B14F-4D97-AF65-F5344CB8AC3E}">
        <p14:creationId xmlns:p14="http://schemas.microsoft.com/office/powerpoint/2010/main" val="415614001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Intent-to-treat analyses produced null findings for all supervisor and peer outcomes</a:t>
            </a:r>
          </a:p>
          <a:p>
            <a:r>
              <a:rPr lang="en-US" dirty="0" smtClean="0"/>
              <a:t>Limited to the peer worker perspective</a:t>
            </a:r>
          </a:p>
          <a:p>
            <a:r>
              <a:rPr lang="en-US" dirty="0" smtClean="0"/>
              <a:t>Supervisors may have benefited – need to examine data</a:t>
            </a:r>
          </a:p>
          <a:p>
            <a:r>
              <a:rPr lang="en-US" dirty="0" smtClean="0"/>
              <a:t>Treatment non-compliance may have limited detection of significant findings</a:t>
            </a:r>
          </a:p>
        </p:txBody>
      </p:sp>
    </p:spTree>
    <p:extLst>
      <p:ext uri="{BB962C8B-B14F-4D97-AF65-F5344CB8AC3E}">
        <p14:creationId xmlns:p14="http://schemas.microsoft.com/office/powerpoint/2010/main" val="30725452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strengths</a:t>
            </a:r>
            <a:endParaRPr lang="en-US" dirty="0"/>
          </a:p>
        </p:txBody>
      </p:sp>
      <p:sp>
        <p:nvSpPr>
          <p:cNvPr id="3" name="Content Placeholder 2"/>
          <p:cNvSpPr>
            <a:spLocks noGrp="1"/>
          </p:cNvSpPr>
          <p:nvPr>
            <p:ph idx="1"/>
          </p:nvPr>
        </p:nvSpPr>
        <p:spPr/>
        <p:txBody>
          <a:bodyPr/>
          <a:lstStyle/>
          <a:p>
            <a:r>
              <a:rPr lang="en-US" dirty="0" smtClean="0"/>
              <a:t>High internal validity of randomized trial</a:t>
            </a:r>
          </a:p>
          <a:p>
            <a:r>
              <a:rPr lang="en-US" dirty="0" smtClean="0"/>
              <a:t>Implementation in practice settings improves external validity</a:t>
            </a:r>
          </a:p>
          <a:p>
            <a:r>
              <a:rPr lang="en-US" dirty="0" smtClean="0"/>
              <a:t>Acceptable response rates</a:t>
            </a:r>
          </a:p>
          <a:p>
            <a:r>
              <a:rPr lang="en-US" dirty="0" smtClean="0"/>
              <a:t>Established measures</a:t>
            </a:r>
          </a:p>
          <a:p>
            <a:endParaRPr lang="en-US" dirty="0" smtClean="0"/>
          </a:p>
          <a:p>
            <a:endParaRPr lang="en-US" dirty="0"/>
          </a:p>
        </p:txBody>
      </p:sp>
    </p:spTree>
    <p:extLst>
      <p:ext uri="{BB962C8B-B14F-4D97-AF65-F5344CB8AC3E}">
        <p14:creationId xmlns:p14="http://schemas.microsoft.com/office/powerpoint/2010/main" val="31275399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a:xfrm>
            <a:off x="680321" y="2336872"/>
            <a:ext cx="9613861" cy="4022363"/>
          </a:xfrm>
        </p:spPr>
        <p:txBody>
          <a:bodyPr>
            <a:normAutofit lnSpcReduction="10000"/>
          </a:bodyPr>
          <a:lstStyle/>
          <a:p>
            <a:r>
              <a:rPr lang="en-US" dirty="0" smtClean="0"/>
              <a:t>Funded by California </a:t>
            </a:r>
            <a:r>
              <a:rPr lang="en-US" dirty="0"/>
              <a:t>Office of Statewide Health Planning and Development </a:t>
            </a:r>
            <a:endParaRPr lang="en-US" dirty="0" smtClean="0"/>
          </a:p>
          <a:p>
            <a:r>
              <a:rPr lang="en-US" dirty="0" smtClean="0"/>
              <a:t>Developed and implemented by </a:t>
            </a:r>
            <a:r>
              <a:rPr lang="en-US" dirty="0"/>
              <a:t>SHARE</a:t>
            </a:r>
            <a:r>
              <a:rPr lang="en-US" dirty="0" smtClean="0"/>
              <a:t>! </a:t>
            </a:r>
            <a:r>
              <a:rPr lang="en-US" dirty="0"/>
              <a:t>the Self-Help and Recovery </a:t>
            </a:r>
            <a:r>
              <a:rPr lang="en-US" dirty="0" smtClean="0"/>
              <a:t>Exchange</a:t>
            </a:r>
          </a:p>
          <a:p>
            <a:r>
              <a:rPr lang="en-US" dirty="0" smtClean="0"/>
              <a:t>Project sought to </a:t>
            </a:r>
            <a:r>
              <a:rPr lang="en-US" dirty="0"/>
              <a:t>maximize the efficacy of both peer workers and their supervisors, thereby improving outcomes for </a:t>
            </a:r>
            <a:r>
              <a:rPr lang="en-US" dirty="0" smtClean="0"/>
              <a:t>service recipients</a:t>
            </a:r>
          </a:p>
          <a:p>
            <a:r>
              <a:rPr lang="en-US" dirty="0" smtClean="0"/>
              <a:t>Trainings provided </a:t>
            </a:r>
            <a:r>
              <a:rPr lang="en-US" dirty="0"/>
              <a:t>by nationally recognized leaders with decades of experience with peer workforce </a:t>
            </a:r>
            <a:endParaRPr lang="en-US" dirty="0" smtClean="0"/>
          </a:p>
          <a:p>
            <a:r>
              <a:rPr lang="en-US" dirty="0" smtClean="0"/>
              <a:t>Cluster randomized trial evaluated project outcomes</a:t>
            </a:r>
            <a:endParaRPr lang="en-US" dirty="0" smtClean="0"/>
          </a:p>
          <a:p>
            <a:r>
              <a:rPr lang="en-US" dirty="0"/>
              <a:t>This presentation </a:t>
            </a:r>
            <a:r>
              <a:rPr lang="en-US" dirty="0" smtClean="0"/>
              <a:t>focuses on preliminary findings</a:t>
            </a:r>
            <a:endParaRPr lang="en-US" dirty="0"/>
          </a:p>
          <a:p>
            <a:endParaRPr lang="en-US" dirty="0"/>
          </a:p>
        </p:txBody>
      </p:sp>
    </p:spTree>
    <p:extLst>
      <p:ext uri="{BB962C8B-B14F-4D97-AF65-F5344CB8AC3E}">
        <p14:creationId xmlns:p14="http://schemas.microsoft.com/office/powerpoint/2010/main" val="22482724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Study challenges</a:t>
            </a:r>
            <a:endParaRPr lang="en-US" dirty="0"/>
          </a:p>
        </p:txBody>
      </p:sp>
      <p:sp>
        <p:nvSpPr>
          <p:cNvPr id="3" name="Content Placeholder 2"/>
          <p:cNvSpPr>
            <a:spLocks noGrp="1"/>
          </p:cNvSpPr>
          <p:nvPr>
            <p:ph idx="1"/>
          </p:nvPr>
        </p:nvSpPr>
        <p:spPr/>
        <p:txBody>
          <a:bodyPr/>
          <a:lstStyle/>
          <a:p>
            <a:r>
              <a:rPr lang="en-US" dirty="0" smtClean="0"/>
              <a:t>Minimal funding for a large cluster randomized trial</a:t>
            </a:r>
          </a:p>
          <a:p>
            <a:r>
              <a:rPr lang="en-US" dirty="0" smtClean="0"/>
              <a:t>No participant incentives</a:t>
            </a:r>
          </a:p>
          <a:p>
            <a:r>
              <a:rPr lang="en-US" dirty="0" smtClean="0"/>
              <a:t>New director of LACDMH at the outset</a:t>
            </a:r>
          </a:p>
          <a:p>
            <a:r>
              <a:rPr lang="en-US" dirty="0" smtClean="0"/>
              <a:t>Power dynamics of a peer-run organization training supervisors</a:t>
            </a:r>
          </a:p>
          <a:p>
            <a:r>
              <a:rPr lang="en-US" dirty="0" smtClean="0"/>
              <a:t>Attendance at day-long trainings difficult</a:t>
            </a:r>
          </a:p>
          <a:p>
            <a:r>
              <a:rPr lang="en-US" dirty="0" smtClean="0"/>
              <a:t>Trainings developed without time to pilot test</a:t>
            </a:r>
            <a:endParaRPr lang="en-US" dirty="0"/>
          </a:p>
          <a:p>
            <a:endParaRPr lang="en-US" dirty="0" smtClean="0"/>
          </a:p>
          <a:p>
            <a:endParaRPr lang="en-US" dirty="0"/>
          </a:p>
        </p:txBody>
      </p:sp>
    </p:spTree>
    <p:extLst>
      <p:ext uri="{BB962C8B-B14F-4D97-AF65-F5344CB8AC3E}">
        <p14:creationId xmlns:p14="http://schemas.microsoft.com/office/powerpoint/2010/main" val="42554727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 thanks to:</a:t>
            </a:r>
            <a:endParaRPr lang="en-US" dirty="0"/>
          </a:p>
        </p:txBody>
      </p:sp>
      <p:sp>
        <p:nvSpPr>
          <p:cNvPr id="3" name="Content Placeholder 2"/>
          <p:cNvSpPr>
            <a:spLocks noGrp="1"/>
          </p:cNvSpPr>
          <p:nvPr>
            <p:ph idx="1"/>
          </p:nvPr>
        </p:nvSpPr>
        <p:spPr/>
        <p:txBody>
          <a:bodyPr/>
          <a:lstStyle/>
          <a:p>
            <a:r>
              <a:rPr lang="en-US" dirty="0" smtClean="0"/>
              <a:t>Denise Vasquez &amp; Brandon Nussbaum for their contributions to data collection and analysis</a:t>
            </a:r>
          </a:p>
          <a:p>
            <a:r>
              <a:rPr lang="en-US" dirty="0" smtClean="0"/>
              <a:t>Ruth Hollman for her leadership in making this project possible</a:t>
            </a:r>
          </a:p>
          <a:p>
            <a:r>
              <a:rPr lang="en-US" dirty="0" smtClean="0"/>
              <a:t>Libby Hartigan and Jason Robison for their logistical and implementation support</a:t>
            </a:r>
          </a:p>
          <a:p>
            <a:r>
              <a:rPr lang="en-US" dirty="0" smtClean="0"/>
              <a:t>Jessica Wolf for her help with study conceptualization</a:t>
            </a:r>
          </a:p>
          <a:p>
            <a:pPr marL="0" indent="0">
              <a:buNone/>
            </a:pPr>
            <a:r>
              <a:rPr lang="en-US" dirty="0" smtClean="0"/>
              <a:t>Funding provided by:</a:t>
            </a:r>
          </a:p>
          <a:p>
            <a:r>
              <a:rPr lang="en-US" dirty="0" smtClean="0"/>
              <a:t>California </a:t>
            </a:r>
            <a:r>
              <a:rPr lang="en-US" dirty="0"/>
              <a:t>Office of Statewide Health Planning and Development</a:t>
            </a:r>
          </a:p>
        </p:txBody>
      </p:sp>
    </p:spTree>
    <p:extLst>
      <p:ext uri="{BB962C8B-B14F-4D97-AF65-F5344CB8AC3E}">
        <p14:creationId xmlns:p14="http://schemas.microsoft.com/office/powerpoint/2010/main" val="21740994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Intervention</a:t>
            </a:r>
            <a:endParaRPr lang="en-US" dirty="0"/>
          </a:p>
        </p:txBody>
      </p:sp>
      <p:sp>
        <p:nvSpPr>
          <p:cNvPr id="3" name="Content Placeholder 2"/>
          <p:cNvSpPr>
            <a:spLocks noGrp="1"/>
          </p:cNvSpPr>
          <p:nvPr>
            <p:ph idx="1"/>
          </p:nvPr>
        </p:nvSpPr>
        <p:spPr>
          <a:xfrm>
            <a:off x="680321" y="2336873"/>
            <a:ext cx="10225977" cy="3599316"/>
          </a:xfrm>
        </p:spPr>
        <p:txBody>
          <a:bodyPr>
            <a:normAutofit/>
          </a:bodyPr>
          <a:lstStyle/>
          <a:p>
            <a:pPr marL="0" indent="0">
              <a:buNone/>
            </a:pPr>
            <a:r>
              <a:rPr lang="en-US" sz="2800" dirty="0" smtClean="0"/>
              <a:t>SHARE! provided a </a:t>
            </a:r>
            <a:r>
              <a:rPr lang="en-US" sz="2800" dirty="0"/>
              <a:t>series of four trainings on: </a:t>
            </a:r>
            <a:endParaRPr lang="en-US" sz="2800" dirty="0" smtClean="0"/>
          </a:p>
          <a:p>
            <a:pPr marL="971550" lvl="1" indent="-514350">
              <a:buAutoNum type="alphaLcParenR"/>
            </a:pPr>
            <a:r>
              <a:rPr lang="en-US" sz="2800" dirty="0" smtClean="0"/>
              <a:t>s</a:t>
            </a:r>
            <a:r>
              <a:rPr lang="en-US" sz="2800" dirty="0" smtClean="0"/>
              <a:t>trategies </a:t>
            </a:r>
            <a:r>
              <a:rPr lang="en-US" sz="2800" dirty="0"/>
              <a:t>for an </a:t>
            </a:r>
            <a:r>
              <a:rPr lang="en-US" sz="2800" dirty="0" smtClean="0"/>
              <a:t>effective peer workforce</a:t>
            </a:r>
          </a:p>
          <a:p>
            <a:pPr marL="971550" lvl="1" indent="-514350">
              <a:buAutoNum type="alphaLcParenR"/>
            </a:pPr>
            <a:r>
              <a:rPr lang="en-US" sz="2800" dirty="0" smtClean="0"/>
              <a:t>becoming </a:t>
            </a:r>
            <a:r>
              <a:rPr lang="en-US" sz="2800" dirty="0"/>
              <a:t>an ally to address </a:t>
            </a:r>
            <a:r>
              <a:rPr lang="en-US" sz="2800" dirty="0" smtClean="0"/>
              <a:t>discrimination</a:t>
            </a:r>
          </a:p>
          <a:p>
            <a:pPr marL="971550" lvl="1" indent="-514350">
              <a:buAutoNum type="alphaLcParenR"/>
            </a:pPr>
            <a:r>
              <a:rPr lang="en-US" sz="2800" dirty="0" smtClean="0"/>
              <a:t>a trauma-informed </a:t>
            </a:r>
            <a:r>
              <a:rPr lang="en-US" sz="2800" dirty="0"/>
              <a:t>developmental model of </a:t>
            </a:r>
            <a:r>
              <a:rPr lang="en-US" sz="2800" dirty="0" smtClean="0"/>
              <a:t>supervision</a:t>
            </a:r>
          </a:p>
          <a:p>
            <a:pPr marL="971550" lvl="1" indent="-514350">
              <a:buAutoNum type="alphaLcParenR"/>
            </a:pPr>
            <a:r>
              <a:rPr lang="en-US" sz="2800" dirty="0" smtClean="0"/>
              <a:t>the </a:t>
            </a:r>
            <a:r>
              <a:rPr lang="en-US" sz="2800" dirty="0"/>
              <a:t>anti-stigma </a:t>
            </a:r>
            <a:r>
              <a:rPr lang="en-US" sz="2800" dirty="0" smtClean="0"/>
              <a:t>workshop</a:t>
            </a:r>
          </a:p>
        </p:txBody>
      </p:sp>
    </p:spTree>
    <p:extLst>
      <p:ext uri="{BB962C8B-B14F-4D97-AF65-F5344CB8AC3E}">
        <p14:creationId xmlns:p14="http://schemas.microsoft.com/office/powerpoint/2010/main" val="1605120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Strategies for an Effective Peer Workforce</a:t>
            </a:r>
          </a:p>
        </p:txBody>
      </p:sp>
      <p:sp>
        <p:nvSpPr>
          <p:cNvPr id="3" name="Content Placeholder 2"/>
          <p:cNvSpPr>
            <a:spLocks noGrp="1"/>
          </p:cNvSpPr>
          <p:nvPr>
            <p:ph idx="1"/>
          </p:nvPr>
        </p:nvSpPr>
        <p:spPr>
          <a:xfrm>
            <a:off x="680321" y="2336873"/>
            <a:ext cx="10766304" cy="4055614"/>
          </a:xfrm>
        </p:spPr>
        <p:txBody>
          <a:bodyPr>
            <a:normAutofit/>
          </a:bodyPr>
          <a:lstStyle/>
          <a:p>
            <a:r>
              <a:rPr lang="en-US" dirty="0" smtClean="0"/>
              <a:t>Training covered </a:t>
            </a:r>
            <a:r>
              <a:rPr lang="en-US" dirty="0"/>
              <a:t>best practices in Peer Services, including: </a:t>
            </a:r>
            <a:endParaRPr lang="en-US" dirty="0" smtClean="0"/>
          </a:p>
          <a:p>
            <a:pPr marL="457200" lvl="1" indent="0">
              <a:buNone/>
            </a:pPr>
            <a:r>
              <a:rPr lang="en-US" dirty="0" smtClean="0"/>
              <a:t>1</a:t>
            </a:r>
            <a:r>
              <a:rPr lang="en-US" dirty="0"/>
              <a:t>) peer listening and </a:t>
            </a:r>
            <a:r>
              <a:rPr lang="en-US" dirty="0" smtClean="0"/>
              <a:t>disclosing</a:t>
            </a:r>
          </a:p>
          <a:p>
            <a:pPr marL="457200" lvl="1" indent="0">
              <a:buNone/>
            </a:pPr>
            <a:r>
              <a:rPr lang="en-US" dirty="0" smtClean="0"/>
              <a:t>2</a:t>
            </a:r>
            <a:r>
              <a:rPr lang="en-US" dirty="0"/>
              <a:t>) recovery </a:t>
            </a:r>
            <a:r>
              <a:rPr lang="en-US" dirty="0" smtClean="0"/>
              <a:t>planning</a:t>
            </a:r>
          </a:p>
          <a:p>
            <a:pPr marL="457200" lvl="1" indent="0">
              <a:buNone/>
            </a:pPr>
            <a:r>
              <a:rPr lang="en-US" dirty="0" smtClean="0"/>
              <a:t>3</a:t>
            </a:r>
            <a:r>
              <a:rPr lang="en-US" dirty="0"/>
              <a:t>) use of self-help support </a:t>
            </a:r>
            <a:r>
              <a:rPr lang="en-US" dirty="0" smtClean="0"/>
              <a:t>groups</a:t>
            </a:r>
          </a:p>
          <a:p>
            <a:pPr marL="457200" lvl="1" indent="0">
              <a:buNone/>
            </a:pPr>
            <a:r>
              <a:rPr lang="en-US" dirty="0" smtClean="0"/>
              <a:t>4</a:t>
            </a:r>
            <a:r>
              <a:rPr lang="en-US" dirty="0"/>
              <a:t>) peer </a:t>
            </a:r>
            <a:r>
              <a:rPr lang="en-US" dirty="0" smtClean="0"/>
              <a:t>bridging</a:t>
            </a:r>
          </a:p>
          <a:p>
            <a:pPr marL="457200" lvl="1" indent="0">
              <a:buNone/>
            </a:pPr>
            <a:r>
              <a:rPr lang="en-US" dirty="0" smtClean="0"/>
              <a:t>5</a:t>
            </a:r>
            <a:r>
              <a:rPr lang="en-US" dirty="0"/>
              <a:t>) evoking the helper therapy </a:t>
            </a:r>
            <a:r>
              <a:rPr lang="en-US" dirty="0" smtClean="0"/>
              <a:t>principle</a:t>
            </a:r>
          </a:p>
          <a:p>
            <a:r>
              <a:rPr lang="en-US" dirty="0" smtClean="0"/>
              <a:t>Learning </a:t>
            </a:r>
            <a:r>
              <a:rPr lang="en-US" dirty="0"/>
              <a:t>objectives </a:t>
            </a:r>
            <a:r>
              <a:rPr lang="en-US" dirty="0" smtClean="0"/>
              <a:t>included: </a:t>
            </a:r>
            <a:endParaRPr lang="en-US" dirty="0" smtClean="0"/>
          </a:p>
          <a:p>
            <a:pPr lvl="1"/>
            <a:r>
              <a:rPr lang="en-US" dirty="0" smtClean="0"/>
              <a:t>Best practices for self-help group referrals </a:t>
            </a:r>
          </a:p>
          <a:p>
            <a:pPr lvl="1"/>
            <a:r>
              <a:rPr lang="en-US" dirty="0" smtClean="0"/>
              <a:t>Understanding </a:t>
            </a:r>
            <a:r>
              <a:rPr lang="en-US" dirty="0" smtClean="0"/>
              <a:t>differences between </a:t>
            </a:r>
            <a:r>
              <a:rPr lang="en-US" dirty="0" smtClean="0"/>
              <a:t>peer </a:t>
            </a:r>
            <a:r>
              <a:rPr lang="en-US" dirty="0" smtClean="0"/>
              <a:t>worker </a:t>
            </a:r>
            <a:r>
              <a:rPr lang="en-US" dirty="0"/>
              <a:t>and </a:t>
            </a:r>
            <a:r>
              <a:rPr lang="en-US" dirty="0" smtClean="0"/>
              <a:t>clinician responsibilities</a:t>
            </a:r>
          </a:p>
          <a:p>
            <a:pPr lvl="1"/>
            <a:r>
              <a:rPr lang="en-US" dirty="0" smtClean="0"/>
              <a:t>Strategies </a:t>
            </a:r>
            <a:r>
              <a:rPr lang="en-US" dirty="0" smtClean="0"/>
              <a:t>for </a:t>
            </a:r>
            <a:r>
              <a:rPr lang="en-US" dirty="0"/>
              <a:t>peer providers and supervisors </a:t>
            </a:r>
            <a:r>
              <a:rPr lang="en-US" dirty="0" smtClean="0"/>
              <a:t>to reduce </a:t>
            </a:r>
            <a:r>
              <a:rPr lang="en-US" dirty="0" smtClean="0"/>
              <a:t>stress and improve self-care</a:t>
            </a:r>
            <a:endParaRPr lang="en-US" dirty="0"/>
          </a:p>
        </p:txBody>
      </p:sp>
    </p:spTree>
    <p:extLst>
      <p:ext uri="{BB962C8B-B14F-4D97-AF65-F5344CB8AC3E}">
        <p14:creationId xmlns:p14="http://schemas.microsoft.com/office/powerpoint/2010/main" val="24776350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Becoming an Ally</a:t>
            </a:r>
            <a:endParaRPr lang="en-US" dirty="0"/>
          </a:p>
        </p:txBody>
      </p:sp>
      <p:sp>
        <p:nvSpPr>
          <p:cNvPr id="3" name="Content Placeholder 2"/>
          <p:cNvSpPr>
            <a:spLocks noGrp="1"/>
          </p:cNvSpPr>
          <p:nvPr>
            <p:ph idx="1"/>
          </p:nvPr>
        </p:nvSpPr>
        <p:spPr/>
        <p:txBody>
          <a:bodyPr>
            <a:normAutofit/>
          </a:bodyPr>
          <a:lstStyle/>
          <a:p>
            <a:r>
              <a:rPr lang="en-US" dirty="0" smtClean="0"/>
              <a:t>Addressed discrimination within agencies </a:t>
            </a:r>
            <a:r>
              <a:rPr lang="en-US" dirty="0"/>
              <a:t>and </a:t>
            </a:r>
            <a:r>
              <a:rPr lang="en-US" dirty="0" smtClean="0"/>
              <a:t>the community</a:t>
            </a:r>
          </a:p>
          <a:p>
            <a:r>
              <a:rPr lang="en-US" dirty="0" smtClean="0"/>
              <a:t>Allies allow </a:t>
            </a:r>
            <a:r>
              <a:rPr lang="en-US" dirty="0"/>
              <a:t>people to move away from </a:t>
            </a:r>
            <a:r>
              <a:rPr lang="en-US" dirty="0" smtClean="0"/>
              <a:t>stigma </a:t>
            </a:r>
            <a:r>
              <a:rPr lang="en-US" dirty="0"/>
              <a:t>and “</a:t>
            </a:r>
            <a:r>
              <a:rPr lang="en-US" dirty="0" smtClean="0"/>
              <a:t>othering”</a:t>
            </a:r>
          </a:p>
          <a:p>
            <a:r>
              <a:rPr lang="en-US" dirty="0" smtClean="0"/>
              <a:t>Allies support </a:t>
            </a:r>
            <a:r>
              <a:rPr lang="en-US" dirty="0"/>
              <a:t>people in speaking for themselves and </a:t>
            </a:r>
            <a:r>
              <a:rPr lang="en-US" dirty="0" smtClean="0"/>
              <a:t>using their voice to attain </a:t>
            </a:r>
            <a:r>
              <a:rPr lang="en-US" dirty="0"/>
              <a:t>personal </a:t>
            </a:r>
            <a:r>
              <a:rPr lang="en-US" dirty="0" smtClean="0"/>
              <a:t>goals</a:t>
            </a:r>
          </a:p>
          <a:p>
            <a:r>
              <a:rPr lang="en-US" dirty="0" smtClean="0"/>
              <a:t>Training cultivated “dialogue,” balancing </a:t>
            </a:r>
            <a:r>
              <a:rPr lang="en-US" dirty="0"/>
              <a:t>inquiry and </a:t>
            </a:r>
            <a:r>
              <a:rPr lang="en-US" dirty="0" smtClean="0"/>
              <a:t>advocacy</a:t>
            </a:r>
          </a:p>
        </p:txBody>
      </p:sp>
    </p:spTree>
    <p:extLst>
      <p:ext uri="{BB962C8B-B14F-4D97-AF65-F5344CB8AC3E}">
        <p14:creationId xmlns:p14="http://schemas.microsoft.com/office/powerpoint/2010/main" val="363717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Trauma-informed Developmental Model of Supervision</a:t>
            </a:r>
          </a:p>
        </p:txBody>
      </p:sp>
      <p:sp>
        <p:nvSpPr>
          <p:cNvPr id="3" name="Content Placeholder 2"/>
          <p:cNvSpPr>
            <a:spLocks noGrp="1"/>
          </p:cNvSpPr>
          <p:nvPr>
            <p:ph idx="1"/>
          </p:nvPr>
        </p:nvSpPr>
        <p:spPr/>
        <p:txBody>
          <a:bodyPr>
            <a:normAutofit/>
          </a:bodyPr>
          <a:lstStyle/>
          <a:p>
            <a:r>
              <a:rPr lang="en-US" dirty="0" smtClean="0"/>
              <a:t>Taught trauma-informed </a:t>
            </a:r>
            <a:r>
              <a:rPr lang="en-US" dirty="0"/>
              <a:t>practical tips and </a:t>
            </a:r>
            <a:r>
              <a:rPr lang="en-US" dirty="0" smtClean="0"/>
              <a:t>strategies for self-care and supervision</a:t>
            </a:r>
          </a:p>
          <a:p>
            <a:r>
              <a:rPr lang="en-US" dirty="0" smtClean="0"/>
              <a:t>Emphasized </a:t>
            </a:r>
            <a:r>
              <a:rPr lang="en-US" dirty="0"/>
              <a:t>supervisory relationships as allies working together for better </a:t>
            </a:r>
            <a:r>
              <a:rPr lang="en-US" dirty="0" smtClean="0"/>
              <a:t>results</a:t>
            </a:r>
          </a:p>
          <a:p>
            <a:r>
              <a:rPr lang="en-US" dirty="0" smtClean="0"/>
              <a:t>Helped peers </a:t>
            </a:r>
            <a:r>
              <a:rPr lang="en-US" dirty="0"/>
              <a:t>and supervisors </a:t>
            </a:r>
            <a:r>
              <a:rPr lang="en-US" dirty="0" smtClean="0"/>
              <a:t>understand </a:t>
            </a:r>
            <a:r>
              <a:rPr lang="en-US" dirty="0"/>
              <a:t>how their trauma experience is connected to </a:t>
            </a:r>
            <a:r>
              <a:rPr lang="en-US" dirty="0" smtClean="0"/>
              <a:t>mental health</a:t>
            </a:r>
          </a:p>
          <a:p>
            <a:r>
              <a:rPr lang="en-US" dirty="0" smtClean="0"/>
              <a:t>Built self-awareness</a:t>
            </a:r>
            <a:r>
              <a:rPr lang="en-US" dirty="0"/>
              <a:t>, motivation and </a:t>
            </a:r>
            <a:r>
              <a:rPr lang="en-US" dirty="0" smtClean="0"/>
              <a:t>autonomy</a:t>
            </a:r>
          </a:p>
          <a:p>
            <a:r>
              <a:rPr lang="en-US" dirty="0" smtClean="0"/>
              <a:t>Peers </a:t>
            </a:r>
            <a:r>
              <a:rPr lang="en-US" dirty="0"/>
              <a:t>and </a:t>
            </a:r>
            <a:r>
              <a:rPr lang="en-US" dirty="0" smtClean="0"/>
              <a:t>their supervisors </a:t>
            </a:r>
            <a:r>
              <a:rPr lang="en-US" dirty="0"/>
              <a:t>developed </a:t>
            </a:r>
            <a:r>
              <a:rPr lang="en-US" dirty="0" smtClean="0"/>
              <a:t>a joint </a:t>
            </a:r>
            <a:r>
              <a:rPr lang="en-US" dirty="0"/>
              <a:t>trauma-informed developmental model of supervision for their specific </a:t>
            </a:r>
            <a:r>
              <a:rPr lang="en-US" dirty="0" smtClean="0"/>
              <a:t>work</a:t>
            </a:r>
            <a:endParaRPr lang="en-US" dirty="0"/>
          </a:p>
        </p:txBody>
      </p:sp>
    </p:spTree>
    <p:extLst>
      <p:ext uri="{BB962C8B-B14F-4D97-AF65-F5344CB8AC3E}">
        <p14:creationId xmlns:p14="http://schemas.microsoft.com/office/powerpoint/2010/main" val="21888960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Anti-Stigma Workshop</a:t>
            </a:r>
          </a:p>
        </p:txBody>
      </p:sp>
      <p:sp>
        <p:nvSpPr>
          <p:cNvPr id="3" name="Content Placeholder 2"/>
          <p:cNvSpPr>
            <a:spLocks noGrp="1"/>
          </p:cNvSpPr>
          <p:nvPr>
            <p:ph idx="1"/>
          </p:nvPr>
        </p:nvSpPr>
        <p:spPr/>
        <p:txBody>
          <a:bodyPr>
            <a:normAutofit/>
          </a:bodyPr>
          <a:lstStyle/>
          <a:p>
            <a:r>
              <a:rPr lang="en-US" dirty="0" smtClean="0"/>
              <a:t>Evidence-based </a:t>
            </a:r>
            <a:r>
              <a:rPr lang="en-US" dirty="0"/>
              <a:t>training delivered by On Our Own of Maryland, a peer-run </a:t>
            </a:r>
            <a:r>
              <a:rPr lang="en-US" dirty="0" smtClean="0"/>
              <a:t>organization (Michaels et al</a:t>
            </a:r>
            <a:r>
              <a:rPr lang="en-US" dirty="0" smtClean="0"/>
              <a:t>., </a:t>
            </a:r>
            <a:r>
              <a:rPr lang="en-US" dirty="0" smtClean="0"/>
              <a:t>2014)</a:t>
            </a:r>
          </a:p>
          <a:p>
            <a:r>
              <a:rPr lang="en-US" dirty="0" smtClean="0"/>
              <a:t>Training </a:t>
            </a:r>
            <a:r>
              <a:rPr lang="en-US" dirty="0"/>
              <a:t>helped participants recognize how they are impeded by </a:t>
            </a:r>
            <a:r>
              <a:rPr lang="en-US" dirty="0" smtClean="0"/>
              <a:t>stigma </a:t>
            </a:r>
            <a:r>
              <a:rPr lang="en-US" dirty="0"/>
              <a:t>against people with mental illness</a:t>
            </a:r>
            <a:endParaRPr lang="en-US" dirty="0" smtClean="0"/>
          </a:p>
          <a:p>
            <a:r>
              <a:rPr lang="en-US" dirty="0" smtClean="0"/>
              <a:t>By </a:t>
            </a:r>
            <a:r>
              <a:rPr lang="en-US" dirty="0"/>
              <a:t>recognizing stigma within and around them, participants gained awareness of stigmatizing comments and </a:t>
            </a:r>
            <a:r>
              <a:rPr lang="en-US" dirty="0" smtClean="0"/>
              <a:t>behaviors</a:t>
            </a:r>
          </a:p>
          <a:p>
            <a:r>
              <a:rPr lang="en-US" dirty="0" smtClean="0"/>
              <a:t>Explored </a:t>
            </a:r>
            <a:r>
              <a:rPr lang="en-US" dirty="0"/>
              <a:t>changing behavior to reduce stigma in the </a:t>
            </a:r>
            <a:r>
              <a:rPr lang="en-US" dirty="0" smtClean="0"/>
              <a:t>workplace</a:t>
            </a:r>
            <a:endParaRPr lang="en-US" dirty="0"/>
          </a:p>
        </p:txBody>
      </p:sp>
    </p:spTree>
    <p:extLst>
      <p:ext uri="{BB962C8B-B14F-4D97-AF65-F5344CB8AC3E}">
        <p14:creationId xmlns:p14="http://schemas.microsoft.com/office/powerpoint/2010/main" val="21232305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a:t>
            </a:r>
            <a:endParaRPr lang="en-US" dirty="0"/>
          </a:p>
        </p:txBody>
      </p:sp>
      <p:sp>
        <p:nvSpPr>
          <p:cNvPr id="3" name="Content Placeholder 2"/>
          <p:cNvSpPr>
            <a:spLocks noGrp="1"/>
          </p:cNvSpPr>
          <p:nvPr>
            <p:ph idx="1"/>
          </p:nvPr>
        </p:nvSpPr>
        <p:spPr>
          <a:xfrm>
            <a:off x="455878" y="2420001"/>
            <a:ext cx="11215192" cy="3599316"/>
          </a:xfrm>
        </p:spPr>
        <p:txBody>
          <a:bodyPr>
            <a:normAutofit lnSpcReduction="10000"/>
          </a:bodyPr>
          <a:lstStyle/>
          <a:p>
            <a:r>
              <a:rPr lang="en-US" dirty="0" smtClean="0"/>
              <a:t>Cluster-randomized trial with baseline and 12 month follow-up data collection</a:t>
            </a:r>
          </a:p>
          <a:p>
            <a:r>
              <a:rPr lang="en-US" dirty="0" smtClean="0"/>
              <a:t>Online surveys administered via email to peer workers and supervisors</a:t>
            </a:r>
          </a:p>
          <a:p>
            <a:r>
              <a:rPr lang="en-US" dirty="0" smtClean="0"/>
              <a:t>90 sites initially agreed, 5 withdrew during baseline data collection</a:t>
            </a:r>
          </a:p>
          <a:p>
            <a:r>
              <a:rPr lang="en-US" dirty="0" smtClean="0"/>
              <a:t>85 sites participated in trial (54 organizations)</a:t>
            </a:r>
          </a:p>
          <a:p>
            <a:r>
              <a:rPr lang="en-US" dirty="0" smtClean="0"/>
              <a:t>32 LACDMH operated sites, 51 contracted sites, 2 sites outside LA</a:t>
            </a:r>
          </a:p>
          <a:p>
            <a:r>
              <a:rPr lang="en-US" dirty="0" smtClean="0"/>
              <a:t>Average of 4 peers and 1.5 supervisors per site</a:t>
            </a:r>
          </a:p>
          <a:p>
            <a:r>
              <a:rPr lang="en-US" dirty="0" smtClean="0"/>
              <a:t>Sites matched on LACDMH status and size</a:t>
            </a:r>
          </a:p>
          <a:p>
            <a:r>
              <a:rPr lang="en-US" dirty="0" smtClean="0"/>
              <a:t>Matched pairs assigned to intervention or standard practice control condition</a:t>
            </a:r>
            <a:endParaRPr lang="en-US" dirty="0"/>
          </a:p>
        </p:txBody>
      </p:sp>
    </p:spTree>
    <p:extLst>
      <p:ext uri="{BB962C8B-B14F-4D97-AF65-F5344CB8AC3E}">
        <p14:creationId xmlns:p14="http://schemas.microsoft.com/office/powerpoint/2010/main" val="2608057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Peer Worker Sample</a:t>
            </a:r>
            <a:endParaRPr lang="en-US" dirty="0"/>
          </a:p>
        </p:txBody>
      </p:sp>
      <p:sp>
        <p:nvSpPr>
          <p:cNvPr id="3" name="Content Placeholder 2"/>
          <p:cNvSpPr>
            <a:spLocks noGrp="1"/>
          </p:cNvSpPr>
          <p:nvPr>
            <p:ph idx="1"/>
          </p:nvPr>
        </p:nvSpPr>
        <p:spPr/>
        <p:txBody>
          <a:bodyPr>
            <a:normAutofit/>
          </a:bodyPr>
          <a:lstStyle/>
          <a:p>
            <a:r>
              <a:rPr lang="en-US" dirty="0" smtClean="0"/>
              <a:t>373 peer workers from 85 sites invited </a:t>
            </a:r>
            <a:r>
              <a:rPr lang="en-US" dirty="0"/>
              <a:t>to </a:t>
            </a:r>
            <a:r>
              <a:rPr lang="en-US" dirty="0" smtClean="0"/>
              <a:t>participate</a:t>
            </a:r>
            <a:endParaRPr lang="en-US" dirty="0"/>
          </a:p>
          <a:p>
            <a:pPr lvl="1"/>
            <a:r>
              <a:rPr lang="en-US" dirty="0"/>
              <a:t>8 (2%) did not meet inclusion </a:t>
            </a:r>
            <a:r>
              <a:rPr lang="en-US" dirty="0" smtClean="0"/>
              <a:t>criteria</a:t>
            </a:r>
          </a:p>
          <a:p>
            <a:pPr lvl="1"/>
            <a:r>
              <a:rPr lang="en-US" dirty="0" smtClean="0"/>
              <a:t>22 </a:t>
            </a:r>
            <a:r>
              <a:rPr lang="en-US" dirty="0"/>
              <a:t>(6%) </a:t>
            </a:r>
            <a:r>
              <a:rPr lang="en-US" dirty="0" smtClean="0"/>
              <a:t>declined participation</a:t>
            </a:r>
          </a:p>
          <a:p>
            <a:pPr lvl="1"/>
            <a:r>
              <a:rPr lang="en-US" dirty="0" smtClean="0"/>
              <a:t>49 </a:t>
            </a:r>
            <a:r>
              <a:rPr lang="en-US" dirty="0"/>
              <a:t>(13%) left their job before the </a:t>
            </a:r>
            <a:r>
              <a:rPr lang="en-US" dirty="0" smtClean="0"/>
              <a:t>follow-up</a:t>
            </a:r>
          </a:p>
          <a:p>
            <a:pPr lvl="1"/>
            <a:r>
              <a:rPr lang="en-US" dirty="0" smtClean="0"/>
              <a:t>13 </a:t>
            </a:r>
            <a:r>
              <a:rPr lang="en-US" dirty="0"/>
              <a:t>(3%) dropped for unknown </a:t>
            </a:r>
            <a:r>
              <a:rPr lang="en-US" dirty="0" smtClean="0"/>
              <a:t>reasons</a:t>
            </a:r>
          </a:p>
          <a:p>
            <a:pPr lvl="1"/>
            <a:r>
              <a:rPr lang="en-US" dirty="0" smtClean="0"/>
              <a:t>70 </a:t>
            </a:r>
            <a:r>
              <a:rPr lang="en-US" dirty="0"/>
              <a:t>(19%) never responded to </a:t>
            </a:r>
            <a:r>
              <a:rPr lang="en-US" dirty="0" smtClean="0"/>
              <a:t>invitations</a:t>
            </a:r>
            <a:endParaRPr lang="en-US" dirty="0"/>
          </a:p>
          <a:p>
            <a:r>
              <a:rPr lang="en-US" dirty="0"/>
              <a:t>211 </a:t>
            </a:r>
            <a:r>
              <a:rPr lang="en-US" dirty="0" smtClean="0"/>
              <a:t>peer workers (57</a:t>
            </a:r>
            <a:r>
              <a:rPr lang="en-US" dirty="0"/>
              <a:t>%) </a:t>
            </a:r>
            <a:r>
              <a:rPr lang="en-US" dirty="0" smtClean="0"/>
              <a:t>from 76 sites participated in study</a:t>
            </a:r>
            <a:endParaRPr lang="en-US" dirty="0"/>
          </a:p>
          <a:p>
            <a:r>
              <a:rPr lang="en-US" dirty="0" smtClean="0"/>
              <a:t>169 </a:t>
            </a:r>
            <a:r>
              <a:rPr lang="en-US" dirty="0"/>
              <a:t>(80%) </a:t>
            </a:r>
            <a:r>
              <a:rPr lang="en-US" dirty="0" smtClean="0"/>
              <a:t>from 67 sites completed </a:t>
            </a:r>
            <a:r>
              <a:rPr lang="en-US" dirty="0"/>
              <a:t>the </a:t>
            </a:r>
            <a:r>
              <a:rPr lang="en-US" dirty="0" smtClean="0"/>
              <a:t>12 month follow-up survey</a:t>
            </a:r>
            <a:endParaRPr lang="en-US" dirty="0"/>
          </a:p>
          <a:p>
            <a:endParaRPr lang="en-US" dirty="0"/>
          </a:p>
        </p:txBody>
      </p:sp>
    </p:spTree>
    <p:extLst>
      <p:ext uri="{BB962C8B-B14F-4D97-AF65-F5344CB8AC3E}">
        <p14:creationId xmlns:p14="http://schemas.microsoft.com/office/powerpoint/2010/main" val="3093485459"/>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TM04033917[[fn=Berlin]]</Template>
  <TotalTime>2879</TotalTime>
  <Words>1534</Words>
  <Application>Microsoft Office PowerPoint</Application>
  <PresentationFormat>Widescreen</PresentationFormat>
  <Paragraphs>209</Paragraphs>
  <Slides>21</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Trebuchet MS</vt:lpstr>
      <vt:lpstr>Berlin</vt:lpstr>
      <vt:lpstr>Evaluation of the Supervision of Peer Workforce Project</vt:lpstr>
      <vt:lpstr>Overview</vt:lpstr>
      <vt:lpstr>Intervention</vt:lpstr>
      <vt:lpstr>Strategies for an Effective Peer Workforce</vt:lpstr>
      <vt:lpstr>Becoming an Ally</vt:lpstr>
      <vt:lpstr>Trauma-informed Developmental Model of Supervision</vt:lpstr>
      <vt:lpstr>The Anti-Stigma Workshop</vt:lpstr>
      <vt:lpstr>Method</vt:lpstr>
      <vt:lpstr>Peer Worker Sample</vt:lpstr>
      <vt:lpstr>Peer worker sample</vt:lpstr>
      <vt:lpstr>Intervention engagement</vt:lpstr>
      <vt:lpstr>Measures</vt:lpstr>
      <vt:lpstr>Distal peer worker outcome measures</vt:lpstr>
      <vt:lpstr>Analysis</vt:lpstr>
      <vt:lpstr>Results: Site, supervisor, and proximal outcomes</vt:lpstr>
      <vt:lpstr>Results: Distal peer worker outcomes</vt:lpstr>
      <vt:lpstr>Discussion</vt:lpstr>
      <vt:lpstr>Discussion</vt:lpstr>
      <vt:lpstr>Study strengths</vt:lpstr>
      <vt:lpstr>Study challenges</vt:lpstr>
      <vt:lpstr>Special thanks to: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Evaluation of the Supervision of Peer Workforce Project</dc:title>
  <dc:creator>Louis Brown</dc:creator>
  <cp:lastModifiedBy>Louis Brown</cp:lastModifiedBy>
  <cp:revision>49</cp:revision>
  <dcterms:created xsi:type="dcterms:W3CDTF">2020-03-23T00:42:16Z</dcterms:created>
  <dcterms:modified xsi:type="dcterms:W3CDTF">2020-03-25T15:29:48Z</dcterms:modified>
</cp:coreProperties>
</file>