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61" r:id="rId3"/>
    <p:sldId id="260" r:id="rId4"/>
    <p:sldId id="265" r:id="rId5"/>
    <p:sldId id="268" r:id="rId6"/>
    <p:sldId id="266" r:id="rId7"/>
    <p:sldId id="267" r:id="rId8"/>
    <p:sldId id="270" r:id="rId9"/>
    <p:sldId id="269" r:id="rId10"/>
    <p:sldId id="264" r:id="rId11"/>
    <p:sldId id="262" r:id="rId12"/>
    <p:sldId id="279" r:id="rId13"/>
    <p:sldId id="280" r:id="rId14"/>
    <p:sldId id="271" r:id="rId15"/>
    <p:sldId id="276" r:id="rId16"/>
    <p:sldId id="281" r:id="rId17"/>
    <p:sldId id="272" r:id="rId18"/>
    <p:sldId id="277" r:id="rId19"/>
    <p:sldId id="274" r:id="rId20"/>
    <p:sldId id="275" r:id="rId21"/>
    <p:sldId id="273" r:id="rId22"/>
    <p:sldId id="278" r:id="rId23"/>
    <p:sldId id="282" r:id="rId24"/>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ACA"/>
    <a:srgbClr val="306BA6"/>
    <a:srgbClr val="DEDEDE"/>
    <a:srgbClr val="C2C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577" autoAdjust="0"/>
  </p:normalViewPr>
  <p:slideViewPr>
    <p:cSldViewPr snapToGrid="0">
      <p:cViewPr varScale="1">
        <p:scale>
          <a:sx n="84" d="100"/>
          <a:sy n="84" d="100"/>
        </p:scale>
        <p:origin x="1578" y="96"/>
      </p:cViewPr>
      <p:guideLst>
        <p:guide orient="horz" pos="2160"/>
        <p:guide pos="3839"/>
      </p:guideLst>
    </p:cSldViewPr>
  </p:slideViewPr>
  <p:notesTextViewPr>
    <p:cViewPr>
      <p:scale>
        <a:sx n="1" d="1"/>
        <a:sy n="1" d="1"/>
      </p:scale>
      <p:origin x="0" y="0"/>
    </p:cViewPr>
  </p:notesTextViewPr>
  <p:notesViewPr>
    <p:cSldViewPr snapToGrid="0">
      <p:cViewPr varScale="1">
        <p:scale>
          <a:sx n="84" d="100"/>
          <a:sy n="84" d="100"/>
        </p:scale>
        <p:origin x="29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3B98D0C-BCD0-4A8D-9D4C-324A6B1E6637}" type="datetimeFigureOut">
              <a:rPr lang="en-US" smtClean="0"/>
              <a:t>3/3/2020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69FCC63-748F-41CE-B929-24528B387911}" type="slidenum">
              <a:rPr lang="en-US" smtClean="0"/>
              <a:t>‹#›</a:t>
            </a:fld>
            <a:endParaRPr lang="en-US"/>
          </a:p>
        </p:txBody>
      </p:sp>
    </p:spTree>
    <p:extLst>
      <p:ext uri="{BB962C8B-B14F-4D97-AF65-F5344CB8AC3E}">
        <p14:creationId xmlns:p14="http://schemas.microsoft.com/office/powerpoint/2010/main" val="341778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1F513DC-E83A-446C-A6E7-2746A9D964A9}" type="datetimeFigureOut">
              <a:rPr lang="en-US" smtClean="0"/>
              <a:t>3/3/2020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B7919D8-51DE-4D10-93A5-490034F19E66}" type="slidenum">
              <a:rPr lang="en-US" smtClean="0"/>
              <a:t>‹#›</a:t>
            </a:fld>
            <a:endParaRPr lang="en-US"/>
          </a:p>
        </p:txBody>
      </p:sp>
    </p:spTree>
    <p:extLst>
      <p:ext uri="{BB962C8B-B14F-4D97-AF65-F5344CB8AC3E}">
        <p14:creationId xmlns:p14="http://schemas.microsoft.com/office/powerpoint/2010/main" val="247900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919D8-51DE-4D10-93A5-490034F19E66}" type="slidenum">
              <a:rPr lang="en-US" smtClean="0"/>
              <a:t>10</a:t>
            </a:fld>
            <a:endParaRPr lang="en-US"/>
          </a:p>
        </p:txBody>
      </p:sp>
    </p:spTree>
    <p:extLst>
      <p:ext uri="{BB962C8B-B14F-4D97-AF65-F5344CB8AC3E}">
        <p14:creationId xmlns:p14="http://schemas.microsoft.com/office/powerpoint/2010/main" val="99539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919D8-51DE-4D10-93A5-490034F19E66}" type="slidenum">
              <a:rPr lang="en-US" smtClean="0"/>
              <a:t>11</a:t>
            </a:fld>
            <a:endParaRPr lang="en-US"/>
          </a:p>
        </p:txBody>
      </p:sp>
    </p:spTree>
    <p:extLst>
      <p:ext uri="{BB962C8B-B14F-4D97-AF65-F5344CB8AC3E}">
        <p14:creationId xmlns:p14="http://schemas.microsoft.com/office/powerpoint/2010/main" val="73939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919D8-51DE-4D10-93A5-490034F19E66}" type="slidenum">
              <a:rPr lang="en-US" smtClean="0"/>
              <a:t>15</a:t>
            </a:fld>
            <a:endParaRPr lang="en-US"/>
          </a:p>
        </p:txBody>
      </p:sp>
    </p:spTree>
    <p:extLst>
      <p:ext uri="{BB962C8B-B14F-4D97-AF65-F5344CB8AC3E}">
        <p14:creationId xmlns:p14="http://schemas.microsoft.com/office/powerpoint/2010/main" val="342876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919D8-51DE-4D10-93A5-490034F19E66}" type="slidenum">
              <a:rPr lang="en-US" smtClean="0"/>
              <a:t>18</a:t>
            </a:fld>
            <a:endParaRPr lang="en-US"/>
          </a:p>
        </p:txBody>
      </p:sp>
    </p:spTree>
    <p:extLst>
      <p:ext uri="{BB962C8B-B14F-4D97-AF65-F5344CB8AC3E}">
        <p14:creationId xmlns:p14="http://schemas.microsoft.com/office/powerpoint/2010/main" val="1573770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ys_PPT_photos_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
            <a:ext cx="12188825" cy="6856214"/>
          </a:xfrm>
          <a:prstGeom prst="rect">
            <a:avLst/>
          </a:prstGeom>
          <a:ln>
            <a:noFill/>
          </a:ln>
        </p:spPr>
      </p:pic>
      <p:sp>
        <p:nvSpPr>
          <p:cNvPr id="2" name="Title 1"/>
          <p:cNvSpPr>
            <a:spLocks noGrp="1"/>
          </p:cNvSpPr>
          <p:nvPr>
            <p:ph type="ctrTitle"/>
          </p:nvPr>
        </p:nvSpPr>
        <p:spPr>
          <a:xfrm>
            <a:off x="1651000" y="1774299"/>
            <a:ext cx="10424965" cy="2387600"/>
          </a:xfrm>
        </p:spPr>
        <p:txBody>
          <a:bodyPr anchor="b">
            <a:normAutofit/>
          </a:bodyPr>
          <a:lstStyle>
            <a:lvl1pPr algn="ctr">
              <a:defRPr sz="6000" b="1">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651001" y="4236512"/>
            <a:ext cx="10424965" cy="1655762"/>
          </a:xfrm>
        </p:spPr>
        <p:txBody>
          <a:bodyPr>
            <a:normAutofit/>
          </a:bodyPr>
          <a:lstStyle>
            <a:lvl1pPr marL="0" indent="0" algn="ctr">
              <a:buNone/>
              <a:defRPr sz="3200">
                <a:latin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0704366" y="6438903"/>
            <a:ext cx="1371600" cy="365125"/>
          </a:xfrm>
        </p:spPr>
        <p:txBody>
          <a:bodyPr/>
          <a:lstStyle/>
          <a:p>
            <a:fld id="{6FFE42D5-C03E-164D-B217-1B46329D78D8}" type="slidenum">
              <a:rPr lang="en-US" smtClean="0"/>
              <a:t>‹#›</a:t>
            </a:fld>
            <a:endParaRPr lang="en-US"/>
          </a:p>
        </p:txBody>
      </p:sp>
      <p:sp>
        <p:nvSpPr>
          <p:cNvPr id="5" name="Flowchart: Document 4"/>
          <p:cNvSpPr/>
          <p:nvPr userDrawn="1"/>
        </p:nvSpPr>
        <p:spPr>
          <a:xfrm rot="10800000">
            <a:off x="-4" y="6204904"/>
            <a:ext cx="12188825" cy="653095"/>
          </a:xfrm>
          <a:prstGeom prst="flowChartDocument">
            <a:avLst/>
          </a:prstGeom>
          <a:gradFill flip="none" rotWithShape="1">
            <a:gsLst>
              <a:gs pos="24816">
                <a:schemeClr val="accent6"/>
              </a:gs>
              <a:gs pos="75200">
                <a:srgbClr val="498ACA"/>
              </a:gs>
              <a:gs pos="0">
                <a:schemeClr val="accent1"/>
              </a:gs>
              <a:gs pos="100000">
                <a:srgbClr val="306BA6"/>
              </a:gs>
            </a:gsLst>
            <a:lin ang="10800000" scaled="1"/>
            <a:tileRect/>
          </a:gra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84667" y="6438903"/>
            <a:ext cx="11991298" cy="369332"/>
          </a:xfrm>
          <a:prstGeom prst="rect">
            <a:avLst/>
          </a:prstGeom>
          <a:noFill/>
        </p:spPr>
        <p:txBody>
          <a:bodyPr wrap="square" rtlCol="0">
            <a:spAutoFit/>
          </a:bodyPr>
          <a:lstStyle/>
          <a:p>
            <a:pPr algn="ctr"/>
            <a:r>
              <a:rPr lang="en-US" b="1" dirty="0" smtClean="0">
                <a:solidFill>
                  <a:schemeClr val="tx2"/>
                </a:solidFill>
              </a:rPr>
              <a:t>youthsolutions.org</a:t>
            </a:r>
            <a:r>
              <a:rPr lang="en-US" sz="1400" b="1" dirty="0" smtClean="0">
                <a:solidFill>
                  <a:schemeClr val="tx2"/>
                </a:solidFill>
              </a:rPr>
              <a:t>    </a:t>
            </a:r>
            <a:r>
              <a:rPr lang="en-US" sz="1400" b="1" dirty="0" smtClean="0">
                <a:solidFill>
                  <a:schemeClr val="tx2"/>
                </a:solidFill>
                <a:sym typeface="Wingdings" panose="05000000000000000000" pitchFamily="2" charset="2"/>
              </a:rPr>
              <a:t> </a:t>
            </a:r>
            <a:r>
              <a:rPr lang="en-US" sz="1400" b="1" dirty="0" smtClean="0">
                <a:solidFill>
                  <a:schemeClr val="tx2"/>
                </a:solidFill>
              </a:rPr>
              <a:t>   </a:t>
            </a:r>
            <a:r>
              <a:rPr lang="en-US" b="1" dirty="0" smtClean="0">
                <a:solidFill>
                  <a:schemeClr val="tx2"/>
                </a:solidFill>
              </a:rPr>
              <a:t>sierraff.org</a:t>
            </a:r>
            <a:r>
              <a:rPr lang="en-US" sz="1400" b="1" dirty="0" smtClean="0">
                <a:solidFill>
                  <a:schemeClr val="tx2"/>
                </a:solidFill>
              </a:rPr>
              <a:t>    </a:t>
            </a:r>
            <a:r>
              <a:rPr lang="en-US" sz="1400" b="1" dirty="0" smtClean="0">
                <a:solidFill>
                  <a:schemeClr val="tx2"/>
                </a:solidFill>
                <a:sym typeface="Wingdings" panose="05000000000000000000" pitchFamily="2" charset="2"/>
              </a:rPr>
              <a:t> </a:t>
            </a:r>
            <a:r>
              <a:rPr lang="en-US" sz="1400" b="1" dirty="0" smtClean="0">
                <a:solidFill>
                  <a:schemeClr val="tx2"/>
                </a:solidFill>
                <a:sym typeface="Wingdings 2" panose="05020102010507070707" pitchFamily="18" charset="2"/>
              </a:rPr>
              <a:t>  </a:t>
            </a:r>
            <a:r>
              <a:rPr lang="en-US" sz="1400" b="1" dirty="0" smtClean="0">
                <a:solidFill>
                  <a:schemeClr val="tx2"/>
                </a:solidFill>
              </a:rPr>
              <a:t> </a:t>
            </a:r>
            <a:r>
              <a:rPr lang="en-US" b="1" dirty="0" smtClean="0">
                <a:solidFill>
                  <a:schemeClr val="tx2"/>
                </a:solidFill>
              </a:rPr>
              <a:t>8912 Volunteer Lane, Sacramento CA 95826</a:t>
            </a:r>
            <a:r>
              <a:rPr lang="en-US" sz="1400" b="1" dirty="0" smtClean="0">
                <a:solidFill>
                  <a:schemeClr val="tx2"/>
                </a:solidFill>
              </a:rPr>
              <a:t>    </a:t>
            </a:r>
            <a:r>
              <a:rPr lang="en-US" sz="1400" b="1" dirty="0" smtClean="0">
                <a:solidFill>
                  <a:schemeClr val="tx2"/>
                </a:solidFill>
                <a:sym typeface="Wingdings" panose="05000000000000000000" pitchFamily="2" charset="2"/>
              </a:rPr>
              <a:t> </a:t>
            </a:r>
            <a:r>
              <a:rPr lang="en-US" sz="1400" b="1" dirty="0" smtClean="0">
                <a:solidFill>
                  <a:schemeClr val="tx2"/>
                </a:solidFill>
                <a:sym typeface="Wingdings 2" panose="05020102010507070707" pitchFamily="18" charset="2"/>
              </a:rPr>
              <a:t>   </a:t>
            </a:r>
            <a:r>
              <a:rPr lang="en-US" b="1" dirty="0" smtClean="0">
                <a:solidFill>
                  <a:schemeClr val="tx2"/>
                </a:solidFill>
              </a:rPr>
              <a:t>916.344.0199   TDD 711</a:t>
            </a:r>
            <a:endParaRPr lang="en-US" b="1" dirty="0">
              <a:solidFill>
                <a:schemeClr val="tx2"/>
              </a:solidFill>
            </a:endParaRPr>
          </a:p>
        </p:txBody>
      </p:sp>
      <p:sp>
        <p:nvSpPr>
          <p:cNvPr id="9" name="Rectangle 8"/>
          <p:cNvSpPr/>
          <p:nvPr userDrawn="1"/>
        </p:nvSpPr>
        <p:spPr>
          <a:xfrm>
            <a:off x="722302" y="190500"/>
            <a:ext cx="3116273" cy="1038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67" y="-540703"/>
            <a:ext cx="6251576" cy="2500630"/>
          </a:xfrm>
          <a:prstGeom prst="rect">
            <a:avLst/>
          </a:prstGeom>
        </p:spPr>
      </p:pic>
    </p:spTree>
    <p:extLst>
      <p:ext uri="{BB962C8B-B14F-4D97-AF65-F5344CB8AC3E}">
        <p14:creationId xmlns:p14="http://schemas.microsoft.com/office/powerpoint/2010/main" val="27477081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26532502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0067" y="1481666"/>
            <a:ext cx="3075899" cy="4766733"/>
          </a:xfrm>
        </p:spPr>
        <p:txBody>
          <a:bodyPr vert="vert"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3" name="Vertical Text Placeholder 2"/>
          <p:cNvSpPr>
            <a:spLocks noGrp="1"/>
          </p:cNvSpPr>
          <p:nvPr>
            <p:ph type="body" orient="vert" idx="1"/>
          </p:nvPr>
        </p:nvSpPr>
        <p:spPr>
          <a:xfrm>
            <a:off x="516467" y="1481666"/>
            <a:ext cx="8371099" cy="4766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1607020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rt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6FFE42D5-C03E-164D-B217-1B46329D78D8}" type="slidenum">
              <a:rPr lang="en-US" smtClean="0"/>
              <a:t>‹#›</a:t>
            </a:fld>
            <a:endParaRPr lang="en-US"/>
          </a:p>
        </p:txBody>
      </p:sp>
      <p:sp>
        <p:nvSpPr>
          <p:cNvPr id="6" name="SmartArt Placeholder 5"/>
          <p:cNvSpPr>
            <a:spLocks noGrp="1"/>
          </p:cNvSpPr>
          <p:nvPr>
            <p:ph type="dgm" sz="quarter" idx="12"/>
          </p:nvPr>
        </p:nvSpPr>
        <p:spPr>
          <a:xfrm>
            <a:off x="744873" y="1549400"/>
            <a:ext cx="11331799" cy="4681538"/>
          </a:xfrm>
        </p:spPr>
        <p:txBody>
          <a:bodyPr/>
          <a:lstStyle/>
          <a:p>
            <a:r>
              <a:rPr lang="en-US" smtClean="0"/>
              <a:t>Click icon to add SmartArt graphic</a:t>
            </a:r>
            <a:endParaRPr lang="en-US"/>
          </a:p>
        </p:txBody>
      </p:sp>
    </p:spTree>
    <p:extLst>
      <p:ext uri="{BB962C8B-B14F-4D97-AF65-F5344CB8AC3E}">
        <p14:creationId xmlns:p14="http://schemas.microsoft.com/office/powerpoint/2010/main" val="3275468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5_Section Header">
    <p:spTree>
      <p:nvGrpSpPr>
        <p:cNvPr id="1" name=""/>
        <p:cNvGrpSpPr/>
        <p:nvPr/>
      </p:nvGrpSpPr>
      <p:grpSpPr>
        <a:xfrm>
          <a:off x="0" y="0"/>
          <a:ext cx="0" cy="0"/>
          <a:chOff x="0" y="0"/>
          <a:chExt cx="0" cy="0"/>
        </a:xfrm>
      </p:grpSpPr>
      <p:sp>
        <p:nvSpPr>
          <p:cNvPr id="14" name="Rectangle 13"/>
          <p:cNvSpPr/>
          <p:nvPr/>
        </p:nvSpPr>
        <p:spPr>
          <a:xfrm>
            <a:off x="0" y="0"/>
            <a:ext cx="12188825"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0" y="-8467"/>
            <a:ext cx="12188825" cy="6858000"/>
          </a:xfrm>
          <a:prstGeom prst="rect">
            <a:avLst/>
          </a:prstGeom>
          <a:solidFill>
            <a:srgbClr val="498A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1"/>
          <p:cNvGrpSpPr/>
          <p:nvPr/>
        </p:nvGrpSpPr>
        <p:grpSpPr>
          <a:xfrm>
            <a:off x="2753160" y="2057400"/>
            <a:ext cx="6588063" cy="2743200"/>
            <a:chOff x="-785143" y="4555930"/>
            <a:chExt cx="6025932" cy="1584036"/>
          </a:xfrm>
        </p:grpSpPr>
        <p:cxnSp>
          <p:nvCxnSpPr>
            <p:cNvPr id="13" name="Straight Connector 12"/>
            <p:cNvCxnSpPr/>
            <p:nvPr/>
          </p:nvCxnSpPr>
          <p:spPr>
            <a:xfrm>
              <a:off x="-785142" y="4555930"/>
              <a:ext cx="6025931" cy="0"/>
            </a:xfrm>
            <a:prstGeom prst="line">
              <a:avLst/>
            </a:prstGeom>
            <a:ln w="9525"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85143" y="6139966"/>
              <a:ext cx="6025931" cy="0"/>
            </a:xfrm>
            <a:prstGeom prst="line">
              <a:avLst/>
            </a:prstGeom>
            <a:ln w="9525"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7" name="Title 1"/>
          <p:cNvSpPr>
            <a:spLocks noGrp="1"/>
          </p:cNvSpPr>
          <p:nvPr>
            <p:ph type="title" hasCustomPrompt="1"/>
          </p:nvPr>
        </p:nvSpPr>
        <p:spPr>
          <a:xfrm>
            <a:off x="2756981" y="2286000"/>
            <a:ext cx="6584242" cy="2285999"/>
          </a:xfrm>
        </p:spPr>
        <p:txBody>
          <a:bodyPr anchor="ctr" anchorCtr="0">
            <a:normAutofit/>
          </a:bodyPr>
          <a:lstStyle>
            <a:lvl1pPr algn="ctr">
              <a:defRPr sz="4800" b="1" cap="all">
                <a:solidFill>
                  <a:schemeClr val="bg1"/>
                </a:solidFill>
                <a:latin typeface="+mn-lt"/>
              </a:defRPr>
            </a:lvl1pPr>
          </a:lstStyle>
          <a:p>
            <a:r>
              <a:rPr lang="en-US" dirty="0"/>
              <a:t>Divider Slide</a:t>
            </a:r>
          </a:p>
        </p:txBody>
      </p:sp>
    </p:spTree>
    <p:extLst>
      <p:ext uri="{BB962C8B-B14F-4D97-AF65-F5344CB8AC3E}">
        <p14:creationId xmlns:p14="http://schemas.microsoft.com/office/powerpoint/2010/main" val="175329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4_Section Header">
    <p:spTree>
      <p:nvGrpSpPr>
        <p:cNvPr id="1" name=""/>
        <p:cNvGrpSpPr/>
        <p:nvPr/>
      </p:nvGrpSpPr>
      <p:grpSpPr>
        <a:xfrm>
          <a:off x="0" y="0"/>
          <a:ext cx="0" cy="0"/>
          <a:chOff x="0" y="0"/>
          <a:chExt cx="0" cy="0"/>
        </a:xfrm>
      </p:grpSpPr>
      <p:sp>
        <p:nvSpPr>
          <p:cNvPr id="14" name="Rectangle 13"/>
          <p:cNvSpPr/>
          <p:nvPr/>
        </p:nvSpPr>
        <p:spPr>
          <a:xfrm>
            <a:off x="0" y="0"/>
            <a:ext cx="12188825" cy="685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1" y="0"/>
            <a:ext cx="12188825"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5" name="Group 14"/>
          <p:cNvGrpSpPr/>
          <p:nvPr/>
        </p:nvGrpSpPr>
        <p:grpSpPr>
          <a:xfrm>
            <a:off x="2753160" y="2057400"/>
            <a:ext cx="6588063" cy="2743200"/>
            <a:chOff x="-785143" y="4555930"/>
            <a:chExt cx="6025932" cy="1584036"/>
          </a:xfrm>
        </p:grpSpPr>
        <p:cxnSp>
          <p:nvCxnSpPr>
            <p:cNvPr id="17" name="Straight Connector 16"/>
            <p:cNvCxnSpPr/>
            <p:nvPr/>
          </p:nvCxnSpPr>
          <p:spPr>
            <a:xfrm>
              <a:off x="-785142" y="4555930"/>
              <a:ext cx="6025931" cy="0"/>
            </a:xfrm>
            <a:prstGeom prst="line">
              <a:avLst/>
            </a:prstGeom>
            <a:ln w="9525"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85143" y="6139966"/>
              <a:ext cx="6025931" cy="0"/>
            </a:xfrm>
            <a:prstGeom prst="line">
              <a:avLst/>
            </a:prstGeom>
            <a:ln w="9525"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0" name="Title 1"/>
          <p:cNvSpPr>
            <a:spLocks noGrp="1"/>
          </p:cNvSpPr>
          <p:nvPr>
            <p:ph type="title" hasCustomPrompt="1"/>
          </p:nvPr>
        </p:nvSpPr>
        <p:spPr>
          <a:xfrm>
            <a:off x="2756981" y="2286000"/>
            <a:ext cx="6584242" cy="2286000"/>
          </a:xfrm>
        </p:spPr>
        <p:txBody>
          <a:bodyPr anchor="ctr" anchorCtr="0">
            <a:normAutofit/>
          </a:bodyPr>
          <a:lstStyle>
            <a:lvl1pPr algn="ctr">
              <a:defRPr sz="4800" b="1" cap="all">
                <a:solidFill>
                  <a:schemeClr val="bg1"/>
                </a:solidFill>
                <a:latin typeface="+mn-lt"/>
              </a:defRPr>
            </a:lvl1pPr>
          </a:lstStyle>
          <a:p>
            <a:r>
              <a:rPr lang="en-US" dirty="0"/>
              <a:t>Divider Slide</a:t>
            </a:r>
          </a:p>
        </p:txBody>
      </p:sp>
    </p:spTree>
    <p:extLst>
      <p:ext uri="{BB962C8B-B14F-4D97-AF65-F5344CB8AC3E}">
        <p14:creationId xmlns:p14="http://schemas.microsoft.com/office/powerpoint/2010/main" val="414713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Section Header">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12188825"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0" y="0"/>
            <a:ext cx="12188825"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6" name="Group 15"/>
          <p:cNvGrpSpPr/>
          <p:nvPr/>
        </p:nvGrpSpPr>
        <p:grpSpPr>
          <a:xfrm>
            <a:off x="2753160" y="2057400"/>
            <a:ext cx="6588063" cy="2743200"/>
            <a:chOff x="-785143" y="4555930"/>
            <a:chExt cx="6025932" cy="1584036"/>
          </a:xfrm>
        </p:grpSpPr>
        <p:cxnSp>
          <p:nvCxnSpPr>
            <p:cNvPr id="17" name="Straight Connector 16"/>
            <p:cNvCxnSpPr/>
            <p:nvPr/>
          </p:nvCxnSpPr>
          <p:spPr>
            <a:xfrm>
              <a:off x="-785142" y="4555930"/>
              <a:ext cx="6025931" cy="0"/>
            </a:xfrm>
            <a:prstGeom prst="line">
              <a:avLst/>
            </a:prstGeom>
            <a:ln w="9525"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5143" y="6139966"/>
              <a:ext cx="6025931" cy="0"/>
            </a:xfrm>
            <a:prstGeom prst="line">
              <a:avLst/>
            </a:prstGeom>
            <a:ln w="9525"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9" name="Title 1"/>
          <p:cNvSpPr>
            <a:spLocks noGrp="1"/>
          </p:cNvSpPr>
          <p:nvPr>
            <p:ph type="title" hasCustomPrompt="1"/>
          </p:nvPr>
        </p:nvSpPr>
        <p:spPr>
          <a:xfrm>
            <a:off x="2756981" y="2286000"/>
            <a:ext cx="6584242" cy="2285999"/>
          </a:xfrm>
        </p:spPr>
        <p:txBody>
          <a:bodyPr anchor="ctr" anchorCtr="0">
            <a:normAutofit/>
          </a:bodyPr>
          <a:lstStyle>
            <a:lvl1pPr algn="ctr">
              <a:defRPr sz="4800" b="1" cap="all">
                <a:solidFill>
                  <a:schemeClr val="bg1"/>
                </a:solidFill>
                <a:latin typeface="+mn-lt"/>
              </a:defRPr>
            </a:lvl1pPr>
          </a:lstStyle>
          <a:p>
            <a:r>
              <a:rPr lang="en-US" dirty="0"/>
              <a:t>Divider Slide</a:t>
            </a:r>
          </a:p>
        </p:txBody>
      </p:sp>
    </p:spTree>
    <p:extLst>
      <p:ext uri="{BB962C8B-B14F-4D97-AF65-F5344CB8AC3E}">
        <p14:creationId xmlns:p14="http://schemas.microsoft.com/office/powerpoint/2010/main" val="23219405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2050" y="85727"/>
            <a:ext cx="7103915" cy="1218141"/>
          </a:xfrm>
        </p:spPr>
        <p:txBody>
          <a:bodyPr>
            <a:normAutofit/>
          </a:bodyPr>
          <a:lstStyle>
            <a:lvl1pPr>
              <a:defRPr sz="4000" b="1">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663" indent="-347663">
              <a:defRPr sz="3200">
                <a:solidFill>
                  <a:schemeClr val="tx2"/>
                </a:solidFill>
              </a:defRPr>
            </a:lvl1pPr>
            <a:lvl2pPr marL="685800" indent="-342900">
              <a:defRPr sz="2800">
                <a:solidFill>
                  <a:schemeClr val="tx2"/>
                </a:solidFill>
              </a:defRPr>
            </a:lvl2pPr>
            <a:lvl3pPr marL="914400" indent="-228600">
              <a:defRPr sz="2400">
                <a:solidFill>
                  <a:schemeClr val="tx2"/>
                </a:solidFill>
                <a:latin typeface="Calibri Light" panose="020F0302020204030204" pitchFamily="34" charset="0"/>
              </a:defRPr>
            </a:lvl3pPr>
            <a:lvl4pPr marL="1143000" indent="-228600">
              <a:defRPr sz="2000">
                <a:solidFill>
                  <a:schemeClr val="tx2"/>
                </a:solidFill>
              </a:defRPr>
            </a:lvl4pPr>
            <a:lvl5pPr marL="1371600" indent="-228600">
              <a:defRPr sz="1600">
                <a:solidFill>
                  <a:schemeClr val="tx2"/>
                </a:solidFill>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10704366" y="6438903"/>
            <a:ext cx="1371600" cy="365125"/>
          </a:xfrm>
        </p:spPr>
        <p:txBody>
          <a:bodyPr/>
          <a:lstStyle>
            <a:lvl1pPr>
              <a:defRPr sz="1400" b="1">
                <a:latin typeface="Calibri Light" panose="020F0302020204030204" pitchFamily="34" charset="0"/>
              </a:defRPr>
            </a:lvl1pPr>
          </a:lstStyle>
          <a:p>
            <a:fld id="{6FFE42D5-C03E-164D-B217-1B46329D78D8}" type="slidenum">
              <a:rPr lang="en-US" smtClean="0"/>
              <a:pPr/>
              <a:t>‹#›</a:t>
            </a:fld>
            <a:endParaRPr lang="en-US" dirty="0"/>
          </a:p>
        </p:txBody>
      </p:sp>
    </p:spTree>
    <p:extLst>
      <p:ext uri="{BB962C8B-B14F-4D97-AF65-F5344CB8AC3E}">
        <p14:creationId xmlns:p14="http://schemas.microsoft.com/office/powerpoint/2010/main" val="15621434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0017" y="1709740"/>
            <a:ext cx="11285947" cy="2852737"/>
          </a:xfrm>
        </p:spPr>
        <p:txBody>
          <a:bodyPr anchor="b">
            <a:normAutofit/>
          </a:bodyPr>
          <a:lstStyle>
            <a:lvl1pPr>
              <a:defRPr sz="6000" b="1">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90017" y="4589465"/>
            <a:ext cx="11285947" cy="1500187"/>
          </a:xfrm>
        </p:spPr>
        <p:txBody>
          <a:bodyPr>
            <a:normAutofit/>
          </a:bodyPr>
          <a:lstStyle>
            <a:lvl1pPr marL="0" indent="0" algn="ctr">
              <a:buNone/>
              <a:defRPr sz="3200">
                <a:solidFill>
                  <a:schemeClr val="tx1">
                    <a:tint val="75000"/>
                  </a:schemeClr>
                </a:solidFill>
                <a:latin typeface="Calibri Light" panose="020F03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10704366" y="6438903"/>
            <a:ext cx="1371600" cy="365125"/>
          </a:xfrm>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42629753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722302" y="1549401"/>
            <a:ext cx="5620401" cy="462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55565" y="1549401"/>
            <a:ext cx="5620401" cy="462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2148037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12826" y="110068"/>
            <a:ext cx="7163139" cy="1241955"/>
          </a:xfrm>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22302" y="1599936"/>
            <a:ext cx="560100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22302" y="2423848"/>
            <a:ext cx="560100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7375" y="1599936"/>
            <a:ext cx="56285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447375" y="2423848"/>
            <a:ext cx="56285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39723199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36290408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18453970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7104" y="112448"/>
            <a:ext cx="7098862" cy="1166019"/>
          </a:xfrm>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48238" y="1526382"/>
            <a:ext cx="7527727" cy="4713552"/>
          </a:xfrm>
        </p:spPr>
        <p:txBody>
          <a:bodyPr/>
          <a:lstStyle>
            <a:lvl1pPr>
              <a:defRPr sz="3200"/>
            </a:lvl1pPr>
            <a:lvl2pPr>
              <a:defRPr sz="2800"/>
            </a:lvl2pPr>
            <a:lvl3pPr>
              <a:defRPr sz="2400"/>
            </a:lvl3pPr>
            <a:lvl4pPr>
              <a:defRPr sz="2000"/>
            </a:lvl4pPr>
            <a:lvl5pPr>
              <a:defRPr sz="16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7445" y="1526382"/>
            <a:ext cx="3619616" cy="4713552"/>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7834023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6369" y="76200"/>
            <a:ext cx="7139596" cy="1219200"/>
          </a:xfrm>
        </p:spPr>
        <p:txBody>
          <a:bodyPr vert="horz" lIns="91440" tIns="45720" rIns="91440" bIns="45720" rtlCol="0" anchor="ctr">
            <a:normAutofit/>
          </a:bodyPr>
          <a:lstStyle>
            <a:lvl1pPr>
              <a:defRPr lang="en-US" sz="4000" b="1" dirty="0">
                <a:latin typeface="+mn-lt"/>
              </a:defRPr>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4491807" y="1515534"/>
            <a:ext cx="7584158" cy="476038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767444" y="1515534"/>
            <a:ext cx="3597044" cy="4760385"/>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FE42D5-C03E-164D-B217-1B46329D78D8}" type="slidenum">
              <a:rPr lang="en-US" smtClean="0"/>
              <a:t>‹#›</a:t>
            </a:fld>
            <a:endParaRPr lang="en-US"/>
          </a:p>
        </p:txBody>
      </p:sp>
    </p:spTree>
    <p:extLst>
      <p:ext uri="{BB962C8B-B14F-4D97-AF65-F5344CB8AC3E}">
        <p14:creationId xmlns:p14="http://schemas.microsoft.com/office/powerpoint/2010/main" val="1614140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ys_PPT_generic_16:9.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sp>
        <p:nvSpPr>
          <p:cNvPr id="2" name="Title Placeholder 1"/>
          <p:cNvSpPr>
            <a:spLocks noGrp="1"/>
          </p:cNvSpPr>
          <p:nvPr>
            <p:ph type="title"/>
          </p:nvPr>
        </p:nvSpPr>
        <p:spPr>
          <a:xfrm>
            <a:off x="4907976" y="85727"/>
            <a:ext cx="7167989" cy="121814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2302" y="1571625"/>
            <a:ext cx="11353664" cy="4648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110" y="6424085"/>
            <a:ext cx="1960933"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5E5F9-27BF-1142-95C3-04EBA5109441}" type="datetimeFigureOut">
              <a:rPr lang="en-US" smtClean="0"/>
              <a:t>3/3/2020</a:t>
            </a:fld>
            <a:endParaRPr lang="en-US"/>
          </a:p>
        </p:txBody>
      </p:sp>
      <p:sp>
        <p:nvSpPr>
          <p:cNvPr id="6" name="Slide Number Placeholder 5"/>
          <p:cNvSpPr>
            <a:spLocks noGrp="1"/>
          </p:cNvSpPr>
          <p:nvPr>
            <p:ph type="sldNum" sz="quarter" idx="4"/>
          </p:nvPr>
        </p:nvSpPr>
        <p:spPr>
          <a:xfrm>
            <a:off x="11285949" y="6424085"/>
            <a:ext cx="79001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FE42D5-C03E-164D-B217-1B46329D78D8}" type="slidenum">
              <a:rPr lang="en-US" smtClean="0"/>
              <a:t>‹#›</a:t>
            </a:fld>
            <a:endParaRPr lang="en-US"/>
          </a:p>
        </p:txBody>
      </p:sp>
      <p:sp>
        <p:nvSpPr>
          <p:cNvPr id="8" name="Rectangle 7"/>
          <p:cNvSpPr/>
          <p:nvPr userDrawn="1"/>
        </p:nvSpPr>
        <p:spPr>
          <a:xfrm rot="16200000">
            <a:off x="-2209800" y="3619497"/>
            <a:ext cx="4943477" cy="542927"/>
          </a:xfrm>
          <a:prstGeom prst="rect">
            <a:avLst/>
          </a:prstGeom>
          <a:gradFill flip="none" rotWithShape="1">
            <a:gsLst>
              <a:gs pos="25000">
                <a:srgbClr val="86A23E"/>
              </a:gs>
              <a:gs pos="0">
                <a:schemeClr val="accent1"/>
              </a:gs>
              <a:gs pos="75000">
                <a:srgbClr val="498ACA"/>
              </a:gs>
              <a:gs pos="100000">
                <a:srgbClr val="306BA6"/>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93110" y="6436095"/>
            <a:ext cx="10619699" cy="369332"/>
          </a:xfrm>
          <a:prstGeom prst="rect">
            <a:avLst/>
          </a:prstGeom>
          <a:solidFill>
            <a:schemeClr val="bg2"/>
          </a:solidFill>
        </p:spPr>
        <p:txBody>
          <a:bodyPr wrap="square" rtlCol="0">
            <a:spAutoFit/>
          </a:bodyPr>
          <a:lstStyle/>
          <a:p>
            <a:r>
              <a:rPr lang="en-US" b="1" dirty="0" smtClean="0">
                <a:solidFill>
                  <a:schemeClr val="accent1"/>
                </a:solidFill>
              </a:rPr>
              <a:t>youthsolutions.org</a:t>
            </a:r>
            <a:r>
              <a:rPr lang="en-US" sz="1400" b="1" dirty="0" smtClean="0">
                <a:solidFill>
                  <a:schemeClr val="tx2"/>
                </a:solidFill>
              </a:rPr>
              <a:t>    </a:t>
            </a:r>
            <a:r>
              <a:rPr lang="en-US" sz="1400" b="1" dirty="0" smtClean="0">
                <a:solidFill>
                  <a:schemeClr val="tx2"/>
                </a:solidFill>
                <a:sym typeface="Wingdings" panose="05000000000000000000" pitchFamily="2" charset="2"/>
              </a:rPr>
              <a:t> </a:t>
            </a:r>
            <a:r>
              <a:rPr lang="en-US" sz="1400" b="1" dirty="0" smtClean="0">
                <a:solidFill>
                  <a:schemeClr val="tx2"/>
                </a:solidFill>
              </a:rPr>
              <a:t>   </a:t>
            </a:r>
            <a:r>
              <a:rPr lang="en-US" b="1" dirty="0" smtClean="0">
                <a:solidFill>
                  <a:srgbClr val="498ACA"/>
                </a:solidFill>
              </a:rPr>
              <a:t>sierraff.org</a:t>
            </a:r>
            <a:r>
              <a:rPr lang="en-US" sz="1400" b="1" dirty="0" smtClean="0">
                <a:solidFill>
                  <a:schemeClr val="tx2"/>
                </a:solidFill>
              </a:rPr>
              <a:t>    </a:t>
            </a:r>
            <a:r>
              <a:rPr lang="en-US" sz="1400" b="1" dirty="0" smtClean="0">
                <a:solidFill>
                  <a:schemeClr val="tx2"/>
                </a:solidFill>
                <a:sym typeface="Wingdings" panose="05000000000000000000" pitchFamily="2" charset="2"/>
              </a:rPr>
              <a:t> </a:t>
            </a:r>
            <a:r>
              <a:rPr lang="en-US" sz="1400" b="1" dirty="0" smtClean="0">
                <a:solidFill>
                  <a:schemeClr val="tx2"/>
                </a:solidFill>
                <a:sym typeface="Wingdings 2" panose="05020102010507070707" pitchFamily="18" charset="2"/>
              </a:rPr>
              <a:t>  </a:t>
            </a:r>
            <a:r>
              <a:rPr lang="en-US" sz="1400" b="1" dirty="0" smtClean="0">
                <a:solidFill>
                  <a:schemeClr val="tx2"/>
                </a:solidFill>
              </a:rPr>
              <a:t> </a:t>
            </a:r>
            <a:r>
              <a:rPr lang="en-US" b="1" dirty="0" smtClean="0">
                <a:solidFill>
                  <a:schemeClr val="tx2"/>
                </a:solidFill>
              </a:rPr>
              <a:t>8912 Volunteer Lane, Sacramento CA 95826</a:t>
            </a:r>
            <a:r>
              <a:rPr lang="en-US" sz="1400" b="1" dirty="0" smtClean="0">
                <a:solidFill>
                  <a:schemeClr val="tx2"/>
                </a:solidFill>
              </a:rPr>
              <a:t>    </a:t>
            </a:r>
            <a:r>
              <a:rPr lang="en-US" sz="1400" b="1" dirty="0" smtClean="0">
                <a:solidFill>
                  <a:schemeClr val="tx2"/>
                </a:solidFill>
                <a:sym typeface="Wingdings" panose="05000000000000000000" pitchFamily="2" charset="2"/>
              </a:rPr>
              <a:t> </a:t>
            </a:r>
            <a:r>
              <a:rPr lang="en-US" sz="1400" b="1" dirty="0" smtClean="0">
                <a:solidFill>
                  <a:schemeClr val="tx2"/>
                </a:solidFill>
                <a:sym typeface="Wingdings 2" panose="05020102010507070707" pitchFamily="18" charset="2"/>
              </a:rPr>
              <a:t>   </a:t>
            </a:r>
            <a:r>
              <a:rPr lang="en-US" b="1" dirty="0" smtClean="0">
                <a:solidFill>
                  <a:schemeClr val="tx2"/>
                </a:solidFill>
              </a:rPr>
              <a:t>916.344.0199   TDD 711</a:t>
            </a:r>
            <a:endParaRPr lang="en-US" b="1" dirty="0">
              <a:solidFill>
                <a:schemeClr val="tx2"/>
              </a:solidFill>
            </a:endParaRPr>
          </a:p>
        </p:txBody>
      </p:sp>
      <p:sp>
        <p:nvSpPr>
          <p:cNvPr id="5" name="Rectangle 4"/>
          <p:cNvSpPr/>
          <p:nvPr userDrawn="1"/>
        </p:nvSpPr>
        <p:spPr>
          <a:xfrm>
            <a:off x="722302" y="190500"/>
            <a:ext cx="3116273" cy="1038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18">
            <a:extLst>
              <a:ext uri="{28A0092B-C50C-407E-A947-70E740481C1C}">
                <a14:useLocalDpi xmlns:a14="http://schemas.microsoft.com/office/drawing/2010/main" val="0"/>
              </a:ext>
            </a:extLst>
          </a:blip>
          <a:srcRect t="29498" b="31497"/>
          <a:stretch/>
        </p:blipFill>
        <p:spPr>
          <a:xfrm>
            <a:off x="151110" y="323850"/>
            <a:ext cx="4761905" cy="742950"/>
          </a:xfrm>
          <a:prstGeom prst="rect">
            <a:avLst/>
          </a:prstGeom>
        </p:spPr>
      </p:pic>
    </p:spTree>
    <p:extLst>
      <p:ext uri="{BB962C8B-B14F-4D97-AF65-F5344CB8AC3E}">
        <p14:creationId xmlns:p14="http://schemas.microsoft.com/office/powerpoint/2010/main" val="139753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3" r:id="rId14"/>
    <p:sldLayoutId id="2147483675" r:id="rId15"/>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663" indent="-347663" algn="l" defTabSz="685800" rtl="0" eaLnBrk="1" latinLnBrk="0" hangingPunct="1">
        <a:lnSpc>
          <a:spcPct val="90000"/>
        </a:lnSpc>
        <a:spcBef>
          <a:spcPts val="750"/>
        </a:spcBef>
        <a:buFont typeface="Arial" panose="020B0604020202020204" pitchFamily="34" charset="0"/>
        <a:buChar char="•"/>
        <a:defRPr sz="3200" kern="1200">
          <a:solidFill>
            <a:schemeClr val="tx2"/>
          </a:solidFill>
          <a:latin typeface="+mn-lt"/>
          <a:ea typeface="+mn-ea"/>
          <a:cs typeface="+mn-cs"/>
        </a:defRPr>
      </a:lvl1pPr>
      <a:lvl2pPr marL="685800" indent="-342900" algn="l" defTabSz="685800" rtl="0" eaLnBrk="1" latinLnBrk="0" hangingPunct="1">
        <a:lnSpc>
          <a:spcPct val="90000"/>
        </a:lnSpc>
        <a:spcBef>
          <a:spcPts val="375"/>
        </a:spcBef>
        <a:buFont typeface="Wingdings" panose="05000000000000000000" pitchFamily="2" charset="2"/>
        <a:buChar char="§"/>
        <a:defRPr sz="2800" kern="1200">
          <a:solidFill>
            <a:schemeClr val="tx2"/>
          </a:solidFill>
          <a:latin typeface="+mn-lt"/>
          <a:ea typeface="+mn-ea"/>
          <a:cs typeface="+mn-cs"/>
        </a:defRPr>
      </a:lvl2pPr>
      <a:lvl3pPr marL="914400" indent="-228600" algn="l" defTabSz="685800" rtl="0" eaLnBrk="1" latinLnBrk="0" hangingPunct="1">
        <a:lnSpc>
          <a:spcPct val="90000"/>
        </a:lnSpc>
        <a:spcBef>
          <a:spcPts val="375"/>
        </a:spcBef>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143000" indent="-228600" algn="l" defTabSz="685800" rtl="0" eaLnBrk="1" latinLnBrk="0" hangingPunct="1">
        <a:lnSpc>
          <a:spcPct val="90000"/>
        </a:lnSpc>
        <a:spcBef>
          <a:spcPts val="375"/>
        </a:spcBef>
        <a:buFont typeface="Wingdings" panose="05000000000000000000" pitchFamily="2" charset="2"/>
        <a:buChar char="§"/>
        <a:defRPr sz="2000" kern="1200">
          <a:solidFill>
            <a:schemeClr val="tx2"/>
          </a:solidFill>
          <a:latin typeface="+mn-lt"/>
          <a:ea typeface="+mn-ea"/>
          <a:cs typeface="+mn-cs"/>
        </a:defRPr>
      </a:lvl4pPr>
      <a:lvl5pPr marL="1371600" indent="-228600" algn="l" defTabSz="685800" rtl="0" eaLnBrk="1" latinLnBrk="0" hangingPunct="1">
        <a:lnSpc>
          <a:spcPct val="90000"/>
        </a:lnSpc>
        <a:spcBef>
          <a:spcPts val="375"/>
        </a:spcBef>
        <a:buFont typeface="Arial" panose="020B0604020202020204" pitchFamily="34" charset="0"/>
        <a:buChar char="•"/>
        <a:defRPr sz="1600" kern="1200">
          <a:solidFill>
            <a:schemeClr val="tx2"/>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eta.polleverywhere.com/free_text_polls/d5gIBcQs3TwRnGqTSsKA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Supporting Peer Professionals</a:t>
            </a:r>
            <a:endParaRPr lang="en-US" dirty="0"/>
          </a:p>
        </p:txBody>
      </p:sp>
      <p:sp>
        <p:nvSpPr>
          <p:cNvPr id="3" name="Subtitle 2"/>
          <p:cNvSpPr>
            <a:spLocks noGrp="1"/>
          </p:cNvSpPr>
          <p:nvPr>
            <p:ph type="subTitle" idx="1"/>
          </p:nvPr>
        </p:nvSpPr>
        <p:spPr/>
        <p:txBody>
          <a:bodyPr/>
          <a:lstStyle/>
          <a:p>
            <a:r>
              <a:rPr lang="en-US" dirty="0" smtClean="0"/>
              <a:t>Through Trauma Informed Weekly Supervision and Group Support</a:t>
            </a:r>
            <a:endParaRPr lang="en-US" dirty="0"/>
          </a:p>
        </p:txBody>
      </p:sp>
    </p:spTree>
    <p:extLst>
      <p:ext uri="{BB962C8B-B14F-4D97-AF65-F5344CB8AC3E}">
        <p14:creationId xmlns:p14="http://schemas.microsoft.com/office/powerpoint/2010/main" val="148815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 and Group Support</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t>Weekly: </a:t>
            </a:r>
          </a:p>
          <a:p>
            <a:pPr marL="0" indent="0">
              <a:buNone/>
            </a:pPr>
            <a:r>
              <a:rPr lang="en-US" dirty="0" smtClean="0"/>
              <a:t>1 time a week- staff receive an hour of consultation/supervision</a:t>
            </a:r>
          </a:p>
          <a:p>
            <a:pPr marL="0" indent="0">
              <a:buNone/>
            </a:pPr>
            <a:endParaRPr lang="en-US" dirty="0"/>
          </a:p>
          <a:p>
            <a:pPr marL="0" indent="0">
              <a:buNone/>
            </a:pPr>
            <a:r>
              <a:rPr lang="en-US" dirty="0" smtClean="0"/>
              <a:t>Bimonthly:</a:t>
            </a:r>
          </a:p>
          <a:p>
            <a:pPr marL="0" indent="0">
              <a:buNone/>
            </a:pPr>
            <a:r>
              <a:rPr lang="en-US" dirty="0" smtClean="0"/>
              <a:t> Team Meetings</a:t>
            </a:r>
          </a:p>
          <a:p>
            <a:pPr marL="0" indent="0">
              <a:buNone/>
            </a:pPr>
            <a:endParaRPr lang="en-US" dirty="0" smtClean="0"/>
          </a:p>
          <a:p>
            <a:pPr marL="0" indent="0">
              <a:buNone/>
            </a:pPr>
            <a:r>
              <a:rPr lang="en-US" dirty="0" smtClean="0"/>
              <a:t>Every 3 weeks:</a:t>
            </a:r>
          </a:p>
          <a:p>
            <a:pPr marL="0" indent="0">
              <a:buNone/>
            </a:pPr>
            <a:r>
              <a:rPr lang="en-US" dirty="0" smtClean="0"/>
              <a:t> Vicarious Trauma Group</a:t>
            </a:r>
          </a:p>
          <a:p>
            <a:pPr marL="0" indent="0">
              <a:buNone/>
            </a:pPr>
            <a:endParaRPr lang="en-US" dirty="0"/>
          </a:p>
          <a:p>
            <a:pPr marL="0" indent="0">
              <a:buNone/>
            </a:pPr>
            <a:r>
              <a:rPr lang="en-US" dirty="0" smtClean="0"/>
              <a:t>1 Month:</a:t>
            </a:r>
          </a:p>
          <a:p>
            <a:pPr marL="0" indent="0">
              <a:buNone/>
            </a:pPr>
            <a:r>
              <a:rPr lang="en-US" dirty="0" smtClean="0"/>
              <a:t> Cross Program Collaboration – Intervention Group</a:t>
            </a:r>
            <a:endParaRPr lang="en-US" dirty="0"/>
          </a:p>
          <a:p>
            <a:pPr marL="0" indent="0">
              <a:buNone/>
            </a:pPr>
            <a:endParaRPr lang="en-US" dirty="0" smtClean="0"/>
          </a:p>
          <a:p>
            <a:pPr marL="0" indent="0">
              <a:buNone/>
            </a:pPr>
            <a:endParaRPr lang="en-US" dirty="0" smtClean="0"/>
          </a:p>
          <a:p>
            <a:pPr lvl="2"/>
            <a:endParaRPr lang="en-US" dirty="0"/>
          </a:p>
          <a:p>
            <a:pPr marL="685800" lvl="2" indent="0">
              <a:buNone/>
            </a:pPr>
            <a:endParaRPr lang="en-US" dirty="0" smtClean="0"/>
          </a:p>
          <a:p>
            <a:pPr lvl="1"/>
            <a:endParaRPr lang="en-US" dirty="0"/>
          </a:p>
        </p:txBody>
      </p:sp>
    </p:spTree>
    <p:extLst>
      <p:ext uri="{BB962C8B-B14F-4D97-AF65-F5344CB8AC3E}">
        <p14:creationId xmlns:p14="http://schemas.microsoft.com/office/powerpoint/2010/main" val="3301668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Group Support (Safety/Empowerment)</a:t>
            </a:r>
            <a:endParaRPr lang="en-US" dirty="0"/>
          </a:p>
        </p:txBody>
      </p:sp>
      <p:sp>
        <p:nvSpPr>
          <p:cNvPr id="10" name="Content Placeholder 9"/>
          <p:cNvSpPr>
            <a:spLocks noGrp="1"/>
          </p:cNvSpPr>
          <p:nvPr>
            <p:ph idx="1"/>
          </p:nvPr>
        </p:nvSpPr>
        <p:spPr/>
        <p:txBody>
          <a:bodyPr>
            <a:normAutofit lnSpcReduction="10000"/>
          </a:bodyPr>
          <a:lstStyle/>
          <a:p>
            <a:pPr marL="0" indent="0" algn="ctr">
              <a:buNone/>
            </a:pPr>
            <a:r>
              <a:rPr lang="en-US" b="1" dirty="0" smtClean="0"/>
              <a:t>Cross Program Collaboration- Intervention Group </a:t>
            </a:r>
          </a:p>
          <a:p>
            <a:pPr marL="0" indent="0">
              <a:buNone/>
            </a:pPr>
            <a:r>
              <a:rPr lang="en-US" u="sng" dirty="0" smtClean="0"/>
              <a:t>Group Make Up</a:t>
            </a:r>
            <a:r>
              <a:rPr lang="en-US" dirty="0" smtClean="0"/>
              <a:t>: Facilitator, employees doing intervention work, youth advocates, family/parent partners</a:t>
            </a:r>
          </a:p>
          <a:p>
            <a:pPr marL="0" indent="0">
              <a:buNone/>
            </a:pPr>
            <a:endParaRPr lang="en-US" dirty="0" smtClean="0"/>
          </a:p>
          <a:p>
            <a:pPr marL="0" indent="0">
              <a:buNone/>
            </a:pPr>
            <a:r>
              <a:rPr lang="en-US" u="sng" dirty="0" smtClean="0"/>
              <a:t>Duration</a:t>
            </a:r>
            <a:r>
              <a:rPr lang="en-US" dirty="0" smtClean="0"/>
              <a:t>: 1 hour 1 time a month </a:t>
            </a:r>
          </a:p>
          <a:p>
            <a:pPr marL="0" indent="0">
              <a:buNone/>
            </a:pPr>
            <a:endParaRPr lang="en-US" dirty="0" smtClean="0"/>
          </a:p>
          <a:p>
            <a:pPr marL="0" indent="0">
              <a:buNone/>
            </a:pPr>
            <a:r>
              <a:rPr lang="en-US" u="sng" dirty="0" smtClean="0"/>
              <a:t>Topic</a:t>
            </a:r>
            <a:r>
              <a:rPr lang="en-US" dirty="0" smtClean="0"/>
              <a:t>: Behavioral change work, challenges, &amp; self care</a:t>
            </a:r>
            <a:endParaRPr lang="en-US" dirty="0"/>
          </a:p>
          <a:p>
            <a:pPr marL="0" indent="0">
              <a:buNone/>
            </a:pPr>
            <a:endParaRPr lang="en-US" dirty="0"/>
          </a:p>
        </p:txBody>
      </p:sp>
      <p:sp>
        <p:nvSpPr>
          <p:cNvPr id="3" name="Content Placeholder 2"/>
          <p:cNvSpPr>
            <a:spLocks noGrp="1"/>
          </p:cNvSpPr>
          <p:nvPr>
            <p:ph type="body" sz="half" idx="2"/>
          </p:nvPr>
        </p:nvSpPr>
        <p:spPr/>
        <p:txBody>
          <a:bodyPr/>
          <a:lstStyle/>
          <a:p>
            <a:pPr marL="0" indent="0">
              <a:buNone/>
            </a:pPr>
            <a:endParaRPr lang="en-US" dirty="0" smtClean="0"/>
          </a:p>
          <a:p>
            <a:pPr marL="0" indent="0">
              <a:buNone/>
            </a:pPr>
            <a:endParaRPr lang="en-US" dirty="0"/>
          </a:p>
          <a:p>
            <a:endParaRPr lang="en-US" dirty="0"/>
          </a:p>
        </p:txBody>
      </p:sp>
      <p:pic>
        <p:nvPicPr>
          <p:cNvPr id="9" name="Picture 8"/>
          <p:cNvPicPr>
            <a:picLocks noChangeAspect="1"/>
          </p:cNvPicPr>
          <p:nvPr/>
        </p:nvPicPr>
        <p:blipFill>
          <a:blip r:embed="rId3"/>
          <a:stretch>
            <a:fillRect/>
          </a:stretch>
        </p:blipFill>
        <p:spPr>
          <a:xfrm>
            <a:off x="712621" y="1575496"/>
            <a:ext cx="3706689" cy="4700423"/>
          </a:xfrm>
          <a:prstGeom prst="rect">
            <a:avLst/>
          </a:prstGeom>
        </p:spPr>
      </p:pic>
    </p:spTree>
    <p:extLst>
      <p:ext uri="{BB962C8B-B14F-4D97-AF65-F5344CB8AC3E}">
        <p14:creationId xmlns:p14="http://schemas.microsoft.com/office/powerpoint/2010/main" val="328321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Program Collaboration </a:t>
            </a:r>
            <a:r>
              <a:rPr lang="en-US" dirty="0" smtClean="0"/>
              <a:t/>
            </a:r>
            <a:br>
              <a:rPr lang="en-US" dirty="0" smtClean="0"/>
            </a:br>
            <a:r>
              <a:rPr lang="en-US" dirty="0" smtClean="0"/>
              <a:t>Meeting Outline</a:t>
            </a:r>
            <a:endParaRPr lang="en-US" dirty="0"/>
          </a:p>
        </p:txBody>
      </p:sp>
      <p:sp>
        <p:nvSpPr>
          <p:cNvPr id="3" name="Content Placeholder 2"/>
          <p:cNvSpPr>
            <a:spLocks noGrp="1"/>
          </p:cNvSpPr>
          <p:nvPr>
            <p:ph idx="1"/>
          </p:nvPr>
        </p:nvSpPr>
        <p:spPr/>
        <p:txBody>
          <a:bodyPr>
            <a:normAutofit/>
          </a:bodyPr>
          <a:lstStyle/>
          <a:p>
            <a:pPr marL="0" indent="0">
              <a:buNone/>
            </a:pPr>
            <a:r>
              <a:rPr lang="en-US" dirty="0"/>
              <a:t>45 mins: Case Consults –Open it up to process challenging cases </a:t>
            </a:r>
          </a:p>
          <a:p>
            <a:pPr marL="0" lvl="0" indent="0">
              <a:buNone/>
            </a:pPr>
            <a:r>
              <a:rPr lang="en-US" dirty="0"/>
              <a:t>                What is the Targeted Behavior?  </a:t>
            </a:r>
          </a:p>
          <a:p>
            <a:pPr marL="0" lvl="0" indent="0">
              <a:buNone/>
            </a:pPr>
            <a:r>
              <a:rPr lang="en-US" dirty="0"/>
              <a:t>                What Interventions have you used?</a:t>
            </a:r>
          </a:p>
          <a:p>
            <a:pPr marL="0" indent="0">
              <a:buNone/>
            </a:pPr>
            <a:r>
              <a:rPr lang="en-US" dirty="0"/>
              <a:t> </a:t>
            </a:r>
          </a:p>
          <a:p>
            <a:pPr marL="0" indent="0">
              <a:buNone/>
            </a:pPr>
            <a:r>
              <a:rPr lang="en-US" dirty="0"/>
              <a:t>10 mins: </a:t>
            </a:r>
            <a:r>
              <a:rPr lang="en-US" dirty="0" smtClean="0"/>
              <a:t>Self-Care </a:t>
            </a:r>
            <a:r>
              <a:rPr lang="en-US" dirty="0"/>
              <a:t>C</a:t>
            </a:r>
            <a:r>
              <a:rPr lang="en-US" dirty="0" smtClean="0"/>
              <a:t>heck </a:t>
            </a:r>
            <a:r>
              <a:rPr lang="en-US" dirty="0"/>
              <a:t>in </a:t>
            </a:r>
          </a:p>
          <a:p>
            <a:pPr lvl="1"/>
            <a:r>
              <a:rPr lang="en-US" dirty="0"/>
              <a:t>What have you done to take care of yourself?</a:t>
            </a:r>
          </a:p>
          <a:p>
            <a:pPr lvl="1"/>
            <a:r>
              <a:rPr lang="en-US" dirty="0"/>
              <a:t>What will you do for yourself this week?</a:t>
            </a:r>
          </a:p>
          <a:p>
            <a:pPr marL="0" indent="0">
              <a:buNone/>
            </a:pPr>
            <a:r>
              <a:rPr lang="en-US" dirty="0"/>
              <a:t> </a:t>
            </a:r>
            <a:endParaRPr lang="en-US" dirty="0" smtClean="0"/>
          </a:p>
          <a:p>
            <a:pPr marL="0" indent="0">
              <a:buNone/>
            </a:pPr>
            <a:r>
              <a:rPr lang="en-US" dirty="0" smtClean="0"/>
              <a:t>5 </a:t>
            </a:r>
            <a:r>
              <a:rPr lang="en-US" dirty="0"/>
              <a:t>mins- Who is facilitating next CPC Group?</a:t>
            </a:r>
          </a:p>
          <a:p>
            <a:pPr marL="0" indent="0">
              <a:buNone/>
            </a:pPr>
            <a:endParaRPr lang="en-US" dirty="0"/>
          </a:p>
        </p:txBody>
      </p:sp>
    </p:spTree>
    <p:extLst>
      <p:ext uri="{BB962C8B-B14F-4D97-AF65-F5344CB8AC3E}">
        <p14:creationId xmlns:p14="http://schemas.microsoft.com/office/powerpoint/2010/main" val="211139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Program Collaboration </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The goal of the group is to provide a space for collaboration, community, inspire hope, discuss safety concerns, and intervention work/activities. </a:t>
            </a:r>
            <a:endParaRPr lang="en-US" dirty="0"/>
          </a:p>
        </p:txBody>
      </p:sp>
    </p:spTree>
    <p:extLst>
      <p:ext uri="{BB962C8B-B14F-4D97-AF65-F5344CB8AC3E}">
        <p14:creationId xmlns:p14="http://schemas.microsoft.com/office/powerpoint/2010/main" val="420263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Support (Resiliency/Recovery)</a:t>
            </a:r>
            <a:endParaRPr lang="en-US" dirty="0"/>
          </a:p>
        </p:txBody>
      </p:sp>
      <p:sp>
        <p:nvSpPr>
          <p:cNvPr id="3" name="Content Placeholder 2"/>
          <p:cNvSpPr>
            <a:spLocks noGrp="1"/>
          </p:cNvSpPr>
          <p:nvPr>
            <p:ph idx="1"/>
          </p:nvPr>
        </p:nvSpPr>
        <p:spPr/>
        <p:txBody>
          <a:bodyPr/>
          <a:lstStyle/>
          <a:p>
            <a:pPr marL="0" indent="0" algn="ctr">
              <a:buNone/>
            </a:pPr>
            <a:r>
              <a:rPr lang="en-US" dirty="0" smtClean="0"/>
              <a:t>Vicarious Trauma Group</a:t>
            </a:r>
          </a:p>
          <a:p>
            <a:pPr marL="0" indent="0">
              <a:buNone/>
            </a:pPr>
            <a:r>
              <a:rPr lang="en-US" u="sng" dirty="0"/>
              <a:t>Group Make Up</a:t>
            </a:r>
            <a:r>
              <a:rPr lang="en-US" dirty="0"/>
              <a:t>: </a:t>
            </a:r>
            <a:r>
              <a:rPr lang="en-US" dirty="0" smtClean="0"/>
              <a:t>All Peer Advocates </a:t>
            </a:r>
            <a:endParaRPr lang="en-US" dirty="0"/>
          </a:p>
          <a:p>
            <a:pPr marL="0" indent="0">
              <a:buNone/>
            </a:pPr>
            <a:endParaRPr lang="en-US" dirty="0"/>
          </a:p>
          <a:p>
            <a:pPr marL="0" indent="0">
              <a:buNone/>
            </a:pPr>
            <a:r>
              <a:rPr lang="en-US" u="sng" dirty="0"/>
              <a:t>Duration</a:t>
            </a:r>
            <a:r>
              <a:rPr lang="en-US" dirty="0"/>
              <a:t>: </a:t>
            </a:r>
            <a:r>
              <a:rPr lang="en-US" dirty="0" smtClean="0"/>
              <a:t>1.5 hour every 3 weeks</a:t>
            </a:r>
            <a:endParaRPr lang="en-US" dirty="0"/>
          </a:p>
          <a:p>
            <a:pPr marL="0" indent="0">
              <a:buNone/>
            </a:pPr>
            <a:endParaRPr lang="en-US" dirty="0"/>
          </a:p>
          <a:p>
            <a:pPr marL="0" indent="0">
              <a:buNone/>
            </a:pPr>
            <a:r>
              <a:rPr lang="en-US" u="sng" dirty="0" smtClean="0"/>
              <a:t>Topic</a:t>
            </a:r>
            <a:r>
              <a:rPr lang="en-US" dirty="0" smtClean="0"/>
              <a:t>: Vicarious Trauma in the work we do</a:t>
            </a:r>
            <a:endParaRPr lang="en-US" dirty="0"/>
          </a:p>
        </p:txBody>
      </p:sp>
      <p:pic>
        <p:nvPicPr>
          <p:cNvPr id="5" name="Picture 4"/>
          <p:cNvPicPr>
            <a:picLocks noChangeAspect="1"/>
          </p:cNvPicPr>
          <p:nvPr/>
        </p:nvPicPr>
        <p:blipFill>
          <a:blip r:embed="rId2"/>
          <a:stretch>
            <a:fillRect/>
          </a:stretch>
        </p:blipFill>
        <p:spPr>
          <a:xfrm>
            <a:off x="841549" y="1434969"/>
            <a:ext cx="3706689" cy="4706520"/>
          </a:xfrm>
          <a:prstGeom prst="rect">
            <a:avLst/>
          </a:prstGeom>
        </p:spPr>
      </p:pic>
    </p:spTree>
    <p:extLst>
      <p:ext uri="{BB962C8B-B14F-4D97-AF65-F5344CB8AC3E}">
        <p14:creationId xmlns:p14="http://schemas.microsoft.com/office/powerpoint/2010/main" val="2568419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Vicarious Trauma Group Format/Topics</a:t>
            </a:r>
            <a:endParaRPr lang="en-US" dirty="0"/>
          </a:p>
        </p:txBody>
      </p:sp>
      <p:sp>
        <p:nvSpPr>
          <p:cNvPr id="7" name="Content Placeholder 6"/>
          <p:cNvSpPr>
            <a:spLocks noGrp="1"/>
          </p:cNvSpPr>
          <p:nvPr>
            <p:ph sz="half" idx="1"/>
          </p:nvPr>
        </p:nvSpPr>
        <p:spPr/>
        <p:txBody>
          <a:bodyPr/>
          <a:lstStyle/>
          <a:p>
            <a:pPr marL="0" indent="0" algn="ctr">
              <a:buNone/>
            </a:pPr>
            <a:r>
              <a:rPr lang="en-US" dirty="0" smtClean="0"/>
              <a:t>Format</a:t>
            </a:r>
          </a:p>
          <a:p>
            <a:pPr marL="0" indent="0">
              <a:buNone/>
            </a:pPr>
            <a:r>
              <a:rPr lang="en-US" dirty="0" smtClean="0"/>
              <a:t>Attendance is mandatory</a:t>
            </a:r>
          </a:p>
          <a:p>
            <a:pPr marL="0" indent="0">
              <a:buNone/>
            </a:pPr>
            <a:r>
              <a:rPr lang="en-US" dirty="0"/>
              <a:t>Facilitator</a:t>
            </a:r>
          </a:p>
          <a:p>
            <a:pPr marL="0" indent="0">
              <a:buNone/>
            </a:pPr>
            <a:r>
              <a:rPr lang="en-US" dirty="0" smtClean="0"/>
              <a:t>Open discussion </a:t>
            </a:r>
          </a:p>
          <a:p>
            <a:pPr marL="0" indent="0">
              <a:buNone/>
            </a:pPr>
            <a:r>
              <a:rPr lang="en-US" dirty="0" smtClean="0"/>
              <a:t>In closing grounding activity or self care  planning  </a:t>
            </a:r>
          </a:p>
          <a:p>
            <a:pPr marL="0" indent="0">
              <a:buNone/>
            </a:pPr>
            <a:endParaRPr lang="en-US" dirty="0"/>
          </a:p>
        </p:txBody>
      </p:sp>
      <p:sp>
        <p:nvSpPr>
          <p:cNvPr id="8" name="Content Placeholder 7"/>
          <p:cNvSpPr>
            <a:spLocks noGrp="1"/>
          </p:cNvSpPr>
          <p:nvPr>
            <p:ph sz="half" idx="2"/>
          </p:nvPr>
        </p:nvSpPr>
        <p:spPr/>
        <p:txBody>
          <a:bodyPr/>
          <a:lstStyle/>
          <a:p>
            <a:pPr marL="0" indent="0" algn="ctr">
              <a:buNone/>
            </a:pPr>
            <a:r>
              <a:rPr lang="en-US" dirty="0" smtClean="0"/>
              <a:t>Topics</a:t>
            </a:r>
          </a:p>
          <a:p>
            <a:pPr marL="0" indent="0">
              <a:buNone/>
            </a:pPr>
            <a:r>
              <a:rPr lang="en-US" dirty="0" smtClean="0"/>
              <a:t>Self-Awareness</a:t>
            </a:r>
          </a:p>
          <a:p>
            <a:pPr marL="0" indent="0">
              <a:buNone/>
            </a:pPr>
            <a:r>
              <a:rPr lang="en-US" dirty="0" smtClean="0"/>
              <a:t>Closing work rituals</a:t>
            </a:r>
          </a:p>
          <a:p>
            <a:pPr marL="0" indent="0">
              <a:buNone/>
            </a:pPr>
            <a:r>
              <a:rPr lang="en-US" dirty="0" smtClean="0"/>
              <a:t>Barriers</a:t>
            </a:r>
          </a:p>
          <a:p>
            <a:pPr marL="0" indent="0">
              <a:buNone/>
            </a:pPr>
            <a:r>
              <a:rPr lang="en-US" dirty="0" smtClean="0"/>
              <a:t>Self-Care Accountability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7822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Vicarious Trauma Group</a:t>
            </a:r>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The goal of the group is to encourage resiliency as it helps to combat burn out and compassion fatigue.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058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Team Meeting </a:t>
            </a:r>
            <a:br>
              <a:rPr lang="en-US" sz="3400" dirty="0" smtClean="0"/>
            </a:br>
            <a:r>
              <a:rPr lang="en-US" sz="3400" dirty="0" smtClean="0"/>
              <a:t>(Hope/Cultural Competency)</a:t>
            </a:r>
            <a:endParaRPr lang="en-US" sz="3400" dirty="0"/>
          </a:p>
        </p:txBody>
      </p:sp>
      <p:sp>
        <p:nvSpPr>
          <p:cNvPr id="3" name="Content Placeholder 2"/>
          <p:cNvSpPr>
            <a:spLocks noGrp="1"/>
          </p:cNvSpPr>
          <p:nvPr>
            <p:ph idx="1"/>
          </p:nvPr>
        </p:nvSpPr>
        <p:spPr/>
        <p:txBody>
          <a:bodyPr/>
          <a:lstStyle/>
          <a:p>
            <a:pPr marL="0" indent="0" algn="ctr">
              <a:buNone/>
            </a:pPr>
            <a:r>
              <a:rPr lang="en-US" dirty="0" smtClean="0"/>
              <a:t>Team Meetings</a:t>
            </a:r>
          </a:p>
          <a:p>
            <a:pPr marL="0" indent="0">
              <a:buNone/>
            </a:pPr>
            <a:r>
              <a:rPr lang="en-US" u="sng" dirty="0"/>
              <a:t>Group Make Up</a:t>
            </a:r>
            <a:r>
              <a:rPr lang="en-US" dirty="0"/>
              <a:t>: All Peer Advocates </a:t>
            </a:r>
          </a:p>
          <a:p>
            <a:pPr marL="0" indent="0">
              <a:buNone/>
            </a:pPr>
            <a:endParaRPr lang="en-US" dirty="0"/>
          </a:p>
          <a:p>
            <a:pPr marL="0" indent="0">
              <a:buNone/>
            </a:pPr>
            <a:r>
              <a:rPr lang="en-US" u="sng" dirty="0"/>
              <a:t>Duration</a:t>
            </a:r>
            <a:r>
              <a:rPr lang="en-US" dirty="0"/>
              <a:t>: </a:t>
            </a:r>
            <a:r>
              <a:rPr lang="en-US" dirty="0" smtClean="0"/>
              <a:t>2 </a:t>
            </a:r>
            <a:r>
              <a:rPr lang="en-US" dirty="0"/>
              <a:t>hour every </a:t>
            </a:r>
            <a:r>
              <a:rPr lang="en-US" dirty="0" smtClean="0"/>
              <a:t>2 </a:t>
            </a:r>
            <a:r>
              <a:rPr lang="en-US" dirty="0"/>
              <a:t>weeks</a:t>
            </a:r>
          </a:p>
          <a:p>
            <a:pPr marL="0" indent="0">
              <a:buNone/>
            </a:pPr>
            <a:endParaRPr lang="en-US" dirty="0"/>
          </a:p>
          <a:p>
            <a:pPr marL="0" indent="0">
              <a:buNone/>
            </a:pPr>
            <a:r>
              <a:rPr lang="en-US" u="sng" dirty="0"/>
              <a:t>Topic</a:t>
            </a:r>
            <a:r>
              <a:rPr lang="en-US" dirty="0"/>
              <a:t>: </a:t>
            </a:r>
            <a:r>
              <a:rPr lang="en-US" dirty="0" smtClean="0"/>
              <a:t>Educational, Supportive, Fun, &amp; informative</a:t>
            </a:r>
            <a:endParaRPr lang="en-US" dirty="0"/>
          </a:p>
          <a:p>
            <a:pPr marL="0" indent="0" algn="ctr">
              <a:buNone/>
            </a:pPr>
            <a:endParaRPr lang="en-US" dirty="0"/>
          </a:p>
        </p:txBody>
      </p:sp>
      <p:pic>
        <p:nvPicPr>
          <p:cNvPr id="5" name="Picture 4"/>
          <p:cNvPicPr>
            <a:picLocks noChangeAspect="1"/>
          </p:cNvPicPr>
          <p:nvPr/>
        </p:nvPicPr>
        <p:blipFill>
          <a:blip r:embed="rId2"/>
          <a:stretch>
            <a:fillRect/>
          </a:stretch>
        </p:blipFill>
        <p:spPr>
          <a:xfrm>
            <a:off x="841549" y="1560155"/>
            <a:ext cx="3706689" cy="4706520"/>
          </a:xfrm>
          <a:prstGeom prst="rect">
            <a:avLst/>
          </a:prstGeom>
        </p:spPr>
      </p:pic>
    </p:spTree>
    <p:extLst>
      <p:ext uri="{BB962C8B-B14F-4D97-AF65-F5344CB8AC3E}">
        <p14:creationId xmlns:p14="http://schemas.microsoft.com/office/powerpoint/2010/main" val="46455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Meeting Structure</a:t>
            </a:r>
            <a:endParaRPr lang="en-US" dirty="0"/>
          </a:p>
        </p:txBody>
      </p:sp>
      <p:sp>
        <p:nvSpPr>
          <p:cNvPr id="4" name="Content Placeholder 3"/>
          <p:cNvSpPr>
            <a:spLocks noGrp="1"/>
          </p:cNvSpPr>
          <p:nvPr>
            <p:ph idx="1"/>
          </p:nvPr>
        </p:nvSpPr>
        <p:spPr/>
        <p:txBody>
          <a:bodyPr/>
          <a:lstStyle/>
          <a:p>
            <a:pPr marL="0" indent="0">
              <a:buNone/>
            </a:pPr>
            <a:r>
              <a:rPr lang="en-US" dirty="0" smtClean="0"/>
              <a:t>Facilitated by leadership</a:t>
            </a:r>
          </a:p>
          <a:p>
            <a:pPr marL="0" indent="0">
              <a:buNone/>
            </a:pPr>
            <a:r>
              <a:rPr lang="en-US" dirty="0" smtClean="0"/>
              <a:t>Utilize an agenda</a:t>
            </a:r>
          </a:p>
          <a:p>
            <a:pPr marL="0" indent="0">
              <a:buNone/>
            </a:pPr>
            <a:r>
              <a:rPr lang="en-US" dirty="0" smtClean="0"/>
              <a:t>Create an open culture – connect in a fun way before content </a:t>
            </a:r>
          </a:p>
          <a:p>
            <a:pPr marL="0" indent="0">
              <a:buNone/>
            </a:pPr>
            <a:r>
              <a:rPr lang="en-US" dirty="0" smtClean="0"/>
              <a:t>Recognize and celebrate </a:t>
            </a:r>
          </a:p>
          <a:p>
            <a:pPr marL="0" indent="0">
              <a:buNone/>
            </a:pPr>
            <a:r>
              <a:rPr lang="en-US" dirty="0" smtClean="0"/>
              <a:t>Train or refresh on topics </a:t>
            </a:r>
          </a:p>
          <a:p>
            <a:pPr marL="0" indent="0">
              <a:buNone/>
            </a:pPr>
            <a:r>
              <a:rPr lang="en-US" dirty="0" smtClean="0"/>
              <a:t>Encourage opportunities for team member growth</a:t>
            </a:r>
          </a:p>
          <a:p>
            <a:pPr marL="0" indent="0">
              <a:buNone/>
            </a:pPr>
            <a:r>
              <a:rPr lang="en-US" dirty="0" smtClean="0"/>
              <a:t>Make it fun</a:t>
            </a:r>
          </a:p>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357855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Supervision (Safety/Empowerment)</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Consultation/Supervision  </a:t>
            </a:r>
          </a:p>
          <a:p>
            <a:pPr marL="0" indent="0">
              <a:buNone/>
            </a:pPr>
            <a:endParaRPr lang="en-US" u="sng" dirty="0" smtClean="0"/>
          </a:p>
          <a:p>
            <a:pPr marL="0" indent="0">
              <a:buNone/>
            </a:pPr>
            <a:r>
              <a:rPr lang="en-US" u="sng" dirty="0" smtClean="0"/>
              <a:t>Group </a:t>
            </a:r>
            <a:r>
              <a:rPr lang="en-US" u="sng" dirty="0"/>
              <a:t>Make Up</a:t>
            </a:r>
            <a:r>
              <a:rPr lang="en-US" dirty="0"/>
              <a:t>: </a:t>
            </a:r>
            <a:r>
              <a:rPr lang="en-US" dirty="0" smtClean="0"/>
              <a:t>Supervisor and peer advocate </a:t>
            </a:r>
            <a:endParaRPr lang="en-US" dirty="0"/>
          </a:p>
          <a:p>
            <a:pPr marL="0" indent="0">
              <a:buNone/>
            </a:pPr>
            <a:endParaRPr lang="en-US" dirty="0"/>
          </a:p>
          <a:p>
            <a:pPr marL="0" indent="0">
              <a:buNone/>
            </a:pPr>
            <a:r>
              <a:rPr lang="en-US" u="sng" dirty="0"/>
              <a:t>Duration</a:t>
            </a:r>
            <a:r>
              <a:rPr lang="en-US" dirty="0"/>
              <a:t>: </a:t>
            </a:r>
            <a:r>
              <a:rPr lang="en-US" dirty="0" smtClean="0"/>
              <a:t>1 hour a week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smtClean="0"/>
          </a:p>
          <a:p>
            <a:pPr marL="0" indent="0" algn="ctr">
              <a:buNone/>
            </a:pPr>
            <a:endParaRPr lang="en-US" dirty="0"/>
          </a:p>
        </p:txBody>
      </p:sp>
      <p:pic>
        <p:nvPicPr>
          <p:cNvPr id="5" name="Picture 4"/>
          <p:cNvPicPr>
            <a:picLocks noChangeAspect="1"/>
          </p:cNvPicPr>
          <p:nvPr/>
        </p:nvPicPr>
        <p:blipFill>
          <a:blip r:embed="rId2"/>
          <a:stretch>
            <a:fillRect/>
          </a:stretch>
        </p:blipFill>
        <p:spPr>
          <a:xfrm>
            <a:off x="703210" y="1526382"/>
            <a:ext cx="3706689" cy="4706520"/>
          </a:xfrm>
          <a:prstGeom prst="rect">
            <a:avLst/>
          </a:prstGeom>
        </p:spPr>
      </p:pic>
    </p:spTree>
    <p:extLst>
      <p:ext uri="{BB962C8B-B14F-4D97-AF65-F5344CB8AC3E}">
        <p14:creationId xmlns:p14="http://schemas.microsoft.com/office/powerpoint/2010/main" val="80374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About Us </a:t>
            </a:r>
          </a:p>
          <a:p>
            <a:endParaRPr lang="en-US" dirty="0"/>
          </a:p>
          <a:p>
            <a:r>
              <a:rPr lang="en-US" dirty="0" smtClean="0"/>
              <a:t>Who’s in the Room? </a:t>
            </a:r>
            <a:endParaRPr lang="en-US" dirty="0"/>
          </a:p>
        </p:txBody>
      </p:sp>
    </p:spTree>
    <p:extLst>
      <p:ext uri="{BB962C8B-B14F-4D97-AF65-F5344CB8AC3E}">
        <p14:creationId xmlns:p14="http://schemas.microsoft.com/office/powerpoint/2010/main" val="2656141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Consultation/Supervision </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t>The goal of consultation/supervision is to focus on the individual being supervised and the work they are doing. This weekly hour long sessions allow for follow up on cases, vicarious trauma coping skills, cultural competency check ins, and professional growth. </a:t>
            </a:r>
            <a:endParaRPr lang="en-US" dirty="0"/>
          </a:p>
        </p:txBody>
      </p:sp>
    </p:spTree>
    <p:extLst>
      <p:ext uri="{BB962C8B-B14F-4D97-AF65-F5344CB8AC3E}">
        <p14:creationId xmlns:p14="http://schemas.microsoft.com/office/powerpoint/2010/main" val="156544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Mindful Supervisor</a:t>
            </a:r>
            <a:endParaRPr lang="en-US" dirty="0"/>
          </a:p>
        </p:txBody>
      </p:sp>
      <p:sp>
        <p:nvSpPr>
          <p:cNvPr id="6" name="Content Placeholder 5"/>
          <p:cNvSpPr>
            <a:spLocks noGrp="1"/>
          </p:cNvSpPr>
          <p:nvPr>
            <p:ph idx="1"/>
          </p:nvPr>
        </p:nvSpPr>
        <p:spPr/>
        <p:txBody>
          <a:bodyPr/>
          <a:lstStyle/>
          <a:p>
            <a:r>
              <a:rPr lang="en-US" dirty="0" smtClean="0"/>
              <a:t>Bias </a:t>
            </a:r>
          </a:p>
          <a:p>
            <a:pPr marL="0" indent="0">
              <a:buNone/>
            </a:pPr>
            <a:endParaRPr lang="en-US" dirty="0" smtClean="0"/>
          </a:p>
          <a:p>
            <a:r>
              <a:rPr lang="en-US" dirty="0" smtClean="0"/>
              <a:t>Countertransference/Transference</a:t>
            </a:r>
          </a:p>
          <a:p>
            <a:pPr marL="0" indent="0">
              <a:buNone/>
            </a:pPr>
            <a:endParaRPr lang="en-US" dirty="0" smtClean="0"/>
          </a:p>
          <a:p>
            <a:r>
              <a:rPr lang="en-US" dirty="0" smtClean="0"/>
              <a:t>Self-Care  </a:t>
            </a:r>
          </a:p>
          <a:p>
            <a:endParaRPr lang="en-US" dirty="0"/>
          </a:p>
          <a:p>
            <a:pPr marL="0" indent="0">
              <a:buNone/>
            </a:pPr>
            <a:r>
              <a:rPr lang="en-US" dirty="0"/>
              <a:t>"Surrender to what is. Let go of what was. Have faith in what will be</a:t>
            </a:r>
            <a:r>
              <a:rPr lang="en-US" dirty="0" smtClean="0"/>
              <a:t>.“ –Sonia </a:t>
            </a:r>
            <a:r>
              <a:rPr lang="en-US" dirty="0" err="1" smtClean="0"/>
              <a:t>Ricotti</a:t>
            </a:r>
            <a:endParaRPr lang="en-US" dirty="0"/>
          </a:p>
        </p:txBody>
      </p:sp>
    </p:spTree>
    <p:extLst>
      <p:ext uri="{BB962C8B-B14F-4D97-AF65-F5344CB8AC3E}">
        <p14:creationId xmlns:p14="http://schemas.microsoft.com/office/powerpoint/2010/main" val="3020115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dirty="0" smtClean="0"/>
          </a:p>
          <a:p>
            <a:pPr marL="0" indent="0" algn="ctr">
              <a:buNone/>
            </a:pPr>
            <a:r>
              <a:rPr lang="en-US" dirty="0" smtClean="0"/>
              <a:t>Develop </a:t>
            </a:r>
            <a:r>
              <a:rPr lang="en-US" dirty="0"/>
              <a:t>Supervision/Group Plans </a:t>
            </a:r>
          </a:p>
        </p:txBody>
      </p:sp>
    </p:spTree>
    <p:extLst>
      <p:ext uri="{BB962C8B-B14F-4D97-AF65-F5344CB8AC3E}">
        <p14:creationId xmlns:p14="http://schemas.microsoft.com/office/powerpoint/2010/main" val="399591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thoughts, &amp; insights</a:t>
            </a:r>
            <a:endParaRPr lang="en-US" dirty="0"/>
          </a:p>
        </p:txBody>
      </p:sp>
    </p:spTree>
    <p:extLst>
      <p:ext uri="{BB962C8B-B14F-4D97-AF65-F5344CB8AC3E}">
        <p14:creationId xmlns:p14="http://schemas.microsoft.com/office/powerpoint/2010/main" val="41560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Understand the complexities of using lived experience in a peer role </a:t>
            </a:r>
          </a:p>
          <a:p>
            <a:pPr marL="0" indent="0">
              <a:buNone/>
            </a:pPr>
            <a:endParaRPr lang="en-US" dirty="0"/>
          </a:p>
          <a:p>
            <a:pPr marL="0" indent="0">
              <a:buNone/>
            </a:pPr>
            <a:r>
              <a:rPr lang="en-US" dirty="0" smtClean="0"/>
              <a:t>2. Deepen awareness of supervision challenges and needs</a:t>
            </a:r>
          </a:p>
          <a:p>
            <a:pPr marL="0" indent="0">
              <a:buNone/>
            </a:pPr>
            <a:endParaRPr lang="en-US" dirty="0" smtClean="0"/>
          </a:p>
          <a:p>
            <a:pPr marL="0" indent="0">
              <a:buNone/>
            </a:pPr>
            <a:r>
              <a:rPr lang="en-US" dirty="0" smtClean="0"/>
              <a:t>3. Introduce Trauma Focused Supervisory and Group Format</a:t>
            </a:r>
          </a:p>
          <a:p>
            <a:pPr marL="0" indent="0">
              <a:buNone/>
            </a:pPr>
            <a:endParaRPr lang="en-US" dirty="0" smtClean="0"/>
          </a:p>
          <a:p>
            <a:pPr marL="0" indent="0">
              <a:buNone/>
            </a:pPr>
            <a:r>
              <a:rPr lang="en-US" dirty="0" smtClean="0"/>
              <a:t>4. Develop own supervision plans to take back to your organization </a:t>
            </a:r>
          </a:p>
          <a:p>
            <a:pPr marL="514350" indent="-514350">
              <a:buAutoNum type="arabicPeriod"/>
            </a:pPr>
            <a:endParaRPr lang="en-US" dirty="0"/>
          </a:p>
        </p:txBody>
      </p:sp>
    </p:spTree>
    <p:extLst>
      <p:ext uri="{BB962C8B-B14F-4D97-AF65-F5344CB8AC3E}">
        <p14:creationId xmlns:p14="http://schemas.microsoft.com/office/powerpoint/2010/main" val="1722478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Acknowledging </a:t>
            </a:r>
            <a:r>
              <a:rPr lang="en-US" dirty="0"/>
              <a:t>the Weight of the Position</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How We Got Here………</a:t>
            </a:r>
          </a:p>
          <a:p>
            <a:pPr marL="0" indent="0">
              <a:buNone/>
            </a:pPr>
            <a:endParaRPr lang="en-US" dirty="0"/>
          </a:p>
          <a:p>
            <a:pPr marL="0" indent="0">
              <a:buNone/>
            </a:pPr>
            <a:r>
              <a:rPr lang="en-US" dirty="0" smtClean="0"/>
              <a:t>Parent, family, peer, youth advocate role requires some form of lived experience that touched some form of system of care.</a:t>
            </a:r>
            <a:endParaRPr lang="en-US" dirty="0"/>
          </a:p>
        </p:txBody>
      </p:sp>
    </p:spTree>
    <p:extLst>
      <p:ext uri="{BB962C8B-B14F-4D97-AF65-F5344CB8AC3E}">
        <p14:creationId xmlns:p14="http://schemas.microsoft.com/office/powerpoint/2010/main" val="707956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Acknowledging the Weight of the Position</a:t>
            </a:r>
          </a:p>
        </p:txBody>
      </p:sp>
      <p:sp>
        <p:nvSpPr>
          <p:cNvPr id="3" name="Content Placeholder 2"/>
          <p:cNvSpPr>
            <a:spLocks noGrp="1"/>
          </p:cNvSpPr>
          <p:nvPr>
            <p:ph idx="1"/>
          </p:nvPr>
        </p:nvSpPr>
        <p:spPr/>
        <p:txBody>
          <a:bodyPr>
            <a:normAutofit lnSpcReduction="10000"/>
          </a:bodyPr>
          <a:lstStyle/>
          <a:p>
            <a:pPr marL="0" indent="0">
              <a:buNone/>
            </a:pPr>
            <a:r>
              <a:rPr lang="en-US" u="sng" dirty="0" smtClean="0"/>
              <a:t>As a partner our folks are choosing to</a:t>
            </a:r>
          </a:p>
          <a:p>
            <a:pPr>
              <a:lnSpc>
                <a:spcPct val="70000"/>
              </a:lnSpc>
            </a:pPr>
            <a:r>
              <a:rPr lang="en-US" altLang="en-US" dirty="0"/>
              <a:t>Communicate the parent/youth perspective while on </a:t>
            </a:r>
            <a:r>
              <a:rPr lang="en-US" altLang="en-US" dirty="0" smtClean="0"/>
              <a:t>treatment teams</a:t>
            </a:r>
            <a:endParaRPr lang="en-US" altLang="en-US" dirty="0"/>
          </a:p>
          <a:p>
            <a:pPr>
              <a:lnSpc>
                <a:spcPct val="70000"/>
              </a:lnSpc>
            </a:pPr>
            <a:r>
              <a:rPr lang="en-US" altLang="en-US" dirty="0"/>
              <a:t>Interrupt bias &amp; prejudice against parent/youth as it occurs</a:t>
            </a:r>
          </a:p>
          <a:p>
            <a:pPr>
              <a:lnSpc>
                <a:spcPct val="70000"/>
              </a:lnSpc>
            </a:pPr>
            <a:r>
              <a:rPr lang="en-US" altLang="en-US" dirty="0"/>
              <a:t>Convince others to see parent/youth in a positive light </a:t>
            </a:r>
          </a:p>
          <a:p>
            <a:pPr>
              <a:lnSpc>
                <a:spcPct val="70000"/>
              </a:lnSpc>
            </a:pPr>
            <a:r>
              <a:rPr lang="en-US" altLang="en-US" dirty="0"/>
              <a:t>Identify &amp; communicate family needs</a:t>
            </a:r>
          </a:p>
          <a:p>
            <a:pPr>
              <a:lnSpc>
                <a:spcPct val="70000"/>
              </a:lnSpc>
            </a:pPr>
            <a:r>
              <a:rPr lang="en-US" altLang="en-US" dirty="0"/>
              <a:t>Demonstrate techniques for assisting others in recognizing family needs</a:t>
            </a:r>
          </a:p>
          <a:p>
            <a:pPr>
              <a:lnSpc>
                <a:spcPct val="70000"/>
              </a:lnSpc>
            </a:pPr>
            <a:r>
              <a:rPr lang="en-US" altLang="en-US" dirty="0"/>
              <a:t>Demonstrate the ability to avoid blame in telling stories &amp; relating facts</a:t>
            </a:r>
          </a:p>
          <a:p>
            <a:pPr>
              <a:lnSpc>
                <a:spcPct val="70000"/>
              </a:lnSpc>
            </a:pPr>
            <a:r>
              <a:rPr lang="en-US" altLang="en-US" dirty="0"/>
              <a:t>Analyze details of &amp; communicate personal stories in a way in which others find helpful</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562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Acknowledging the Weight of the Position</a:t>
            </a:r>
          </a:p>
        </p:txBody>
      </p:sp>
      <p:sp>
        <p:nvSpPr>
          <p:cNvPr id="3" name="Content Placeholder 2"/>
          <p:cNvSpPr>
            <a:spLocks noGrp="1"/>
          </p:cNvSpPr>
          <p:nvPr>
            <p:ph idx="1"/>
          </p:nvPr>
        </p:nvSpPr>
        <p:spPr/>
        <p:txBody>
          <a:bodyPr>
            <a:normAutofit/>
          </a:bodyPr>
          <a:lstStyle/>
          <a:p>
            <a:pPr marL="0" indent="0">
              <a:buNone/>
            </a:pPr>
            <a:r>
              <a:rPr lang="en-US" dirty="0" smtClean="0"/>
              <a:t>Sharing our Story……</a:t>
            </a:r>
          </a:p>
          <a:p>
            <a:pPr marL="0" indent="0" algn="ctr">
              <a:buNone/>
            </a:pPr>
            <a:r>
              <a:rPr lang="en-US" dirty="0" smtClean="0">
                <a:latin typeface="MorpethBold" panose="02000806000000020004" pitchFamily="50" charset="0"/>
              </a:rPr>
              <a:t>The </a:t>
            </a:r>
            <a:r>
              <a:rPr lang="en-US" dirty="0">
                <a:latin typeface="MorpethBold" panose="02000806000000020004" pitchFamily="50" charset="0"/>
              </a:rPr>
              <a:t>Goldilocks </a:t>
            </a:r>
            <a:r>
              <a:rPr lang="en-US" dirty="0" smtClean="0">
                <a:latin typeface="MorpethBold" panose="02000806000000020004" pitchFamily="50" charset="0"/>
              </a:rPr>
              <a:t>Principle</a:t>
            </a:r>
            <a:endParaRPr lang="en-US" dirty="0" smtClean="0"/>
          </a:p>
          <a:p>
            <a:r>
              <a:rPr lang="en-US" dirty="0" smtClean="0">
                <a:latin typeface="Calibri" panose="020F0502020204030204" pitchFamily="34" charset="0"/>
              </a:rPr>
              <a:t>Too much detail</a:t>
            </a:r>
            <a:endParaRPr lang="en-US" dirty="0">
              <a:latin typeface="Calibri" panose="020F0502020204030204" pitchFamily="34" charset="0"/>
            </a:endParaRPr>
          </a:p>
          <a:p>
            <a:pPr lvl="1"/>
            <a:r>
              <a:rPr lang="en-US" dirty="0" smtClean="0">
                <a:latin typeface="Calibri" panose="020F0502020204030204" pitchFamily="34" charset="0"/>
              </a:rPr>
              <a:t>Failed engagement </a:t>
            </a:r>
            <a:endParaRPr lang="en-US" dirty="0">
              <a:latin typeface="Calibri" panose="020F0502020204030204" pitchFamily="34" charset="0"/>
            </a:endParaRPr>
          </a:p>
          <a:p>
            <a:r>
              <a:rPr lang="en-US" dirty="0">
                <a:latin typeface="Calibri" panose="020F0502020204030204" pitchFamily="34" charset="0"/>
              </a:rPr>
              <a:t>Too little detail</a:t>
            </a:r>
          </a:p>
          <a:p>
            <a:pPr lvl="1"/>
            <a:r>
              <a:rPr lang="en-US" sz="3000" dirty="0">
                <a:latin typeface="Calibri" panose="020F0502020204030204" pitchFamily="34" charset="0"/>
              </a:rPr>
              <a:t>Failed engagement</a:t>
            </a:r>
          </a:p>
          <a:p>
            <a:endParaRPr lang="en-US" dirty="0">
              <a:latin typeface="Calibri" panose="020F0502020204030204" pitchFamily="34" charset="0"/>
            </a:endParaRPr>
          </a:p>
          <a:p>
            <a:r>
              <a:rPr lang="en-US" dirty="0">
                <a:latin typeface="Calibri" panose="020F0502020204030204" pitchFamily="34" charset="0"/>
              </a:rPr>
              <a:t>Just the right amount of detail &amp; personal sharing</a:t>
            </a:r>
          </a:p>
          <a:p>
            <a:pPr lvl="1"/>
            <a:r>
              <a:rPr lang="en-US" sz="3000" dirty="0">
                <a:latin typeface="Calibri" panose="020F0502020204030204" pitchFamily="34" charset="0"/>
              </a:rPr>
              <a:t>The heart of the narrative</a:t>
            </a:r>
          </a:p>
          <a:p>
            <a:pPr marL="0" indent="0" algn="ctr">
              <a:buNone/>
            </a:pPr>
            <a:endParaRPr lang="en-US" dirty="0" smtClean="0">
              <a:latin typeface="MorpethBold" panose="02000806000000020004" pitchFamily="50" charset="0"/>
            </a:endParaRPr>
          </a:p>
        </p:txBody>
      </p:sp>
    </p:spTree>
    <p:extLst>
      <p:ext uri="{BB962C8B-B14F-4D97-AF65-F5344CB8AC3E}">
        <p14:creationId xmlns:p14="http://schemas.microsoft.com/office/powerpoint/2010/main" val="2894622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i="1" dirty="0"/>
              <a:t> </a:t>
            </a:r>
            <a:r>
              <a:rPr lang="en-US" i="1" dirty="0" smtClean="0"/>
              <a:t> </a:t>
            </a:r>
            <a:r>
              <a:rPr lang="en-US" dirty="0" smtClean="0"/>
              <a:t>In groups share:</a:t>
            </a:r>
          </a:p>
          <a:p>
            <a:pPr marL="0" indent="0">
              <a:buNone/>
            </a:pPr>
            <a:endParaRPr lang="en-US" dirty="0" smtClean="0"/>
          </a:p>
          <a:p>
            <a:r>
              <a:rPr lang="en-US" dirty="0" smtClean="0">
                <a:latin typeface="Calibri" panose="020F0502020204030204" pitchFamily="34" charset="0"/>
              </a:rPr>
              <a:t>What </a:t>
            </a:r>
            <a:r>
              <a:rPr lang="en-US" dirty="0">
                <a:latin typeface="Calibri" panose="020F0502020204030204" pitchFamily="34" charset="0"/>
              </a:rPr>
              <a:t>has been your experience with sharing your </a:t>
            </a:r>
            <a:r>
              <a:rPr lang="en-US" dirty="0" smtClean="0">
                <a:latin typeface="Calibri" panose="020F0502020204030204" pitchFamily="34" charset="0"/>
              </a:rPr>
              <a:t>story (or with those you supervise)?</a:t>
            </a:r>
          </a:p>
          <a:p>
            <a:pPr marL="0" indent="0">
              <a:buNone/>
            </a:pPr>
            <a:endParaRPr lang="en-US" dirty="0" smtClean="0">
              <a:latin typeface="Calibri" panose="020F0502020204030204" pitchFamily="34" charset="0"/>
            </a:endParaRPr>
          </a:p>
          <a:p>
            <a:r>
              <a:rPr lang="en-US" dirty="0" smtClean="0">
                <a:latin typeface="Calibri" panose="020F0502020204030204" pitchFamily="34" charset="0"/>
              </a:rPr>
              <a:t>What are your reflections on how often staff are sharing their lived experience and the vicarious trauma impact it may have on them?</a:t>
            </a:r>
          </a:p>
          <a:p>
            <a:endParaRPr lang="en-US" dirty="0">
              <a:latin typeface="Calibri" panose="020F0502020204030204" pitchFamily="34" charset="0"/>
            </a:endParaRPr>
          </a:p>
          <a:p>
            <a:r>
              <a:rPr lang="en-US" dirty="0" smtClean="0">
                <a:latin typeface="Calibri" panose="020F0502020204030204" pitchFamily="34" charset="0"/>
              </a:rPr>
              <a:t>Are there parts </a:t>
            </a:r>
            <a:r>
              <a:rPr lang="en-US" dirty="0">
                <a:latin typeface="Calibri" panose="020F0502020204030204" pitchFamily="34" charset="0"/>
              </a:rPr>
              <a:t>of </a:t>
            </a:r>
            <a:r>
              <a:rPr lang="en-US" dirty="0" smtClean="0">
                <a:latin typeface="Calibri" panose="020F0502020204030204" pitchFamily="34" charset="0"/>
              </a:rPr>
              <a:t>your/their </a:t>
            </a:r>
            <a:r>
              <a:rPr lang="en-US" dirty="0">
                <a:latin typeface="Calibri" panose="020F0502020204030204" pitchFamily="34" charset="0"/>
              </a:rPr>
              <a:t>story </a:t>
            </a:r>
            <a:r>
              <a:rPr lang="en-US" dirty="0" smtClean="0">
                <a:latin typeface="Calibri" panose="020F0502020204030204" pitchFamily="34" charset="0"/>
              </a:rPr>
              <a:t>that ever feels </a:t>
            </a:r>
            <a:r>
              <a:rPr lang="en-US" dirty="0">
                <a:latin typeface="Calibri" panose="020F0502020204030204" pitchFamily="34" charset="0"/>
              </a:rPr>
              <a:t>like it may be too personal to </a:t>
            </a:r>
            <a:r>
              <a:rPr lang="en-US" dirty="0" smtClean="0">
                <a:latin typeface="Calibri" panose="020F0502020204030204" pitchFamily="34" charset="0"/>
              </a:rPr>
              <a:t>share?</a:t>
            </a:r>
          </a:p>
          <a:p>
            <a:endParaRPr lang="en-US" dirty="0">
              <a:latin typeface="Calibri" panose="020F0502020204030204" pitchFamily="34" charset="0"/>
            </a:endParaRPr>
          </a:p>
          <a:p>
            <a:pPr marL="0" indent="0" algn="ctr">
              <a:buNone/>
            </a:pPr>
            <a:r>
              <a:rPr lang="en-US" dirty="0" smtClean="0"/>
              <a:t>Report Out to Larger Group </a:t>
            </a:r>
          </a:p>
        </p:txBody>
      </p:sp>
    </p:spTree>
    <p:extLst>
      <p:ext uri="{BB962C8B-B14F-4D97-AF65-F5344CB8AC3E}">
        <p14:creationId xmlns:p14="http://schemas.microsoft.com/office/powerpoint/2010/main" val="16525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Acknowledging the Weight of the Position</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Being a Peer Advocate Can Be </a:t>
            </a:r>
            <a:r>
              <a:rPr lang="en-US" dirty="0" smtClean="0">
                <a:hlinkClick r:id="rId2"/>
              </a:rPr>
              <a:t>________</a:t>
            </a:r>
            <a:r>
              <a:rPr lang="en-US" dirty="0" smtClean="0"/>
              <a:t>.</a:t>
            </a:r>
          </a:p>
          <a:p>
            <a:pPr marL="0" indent="0">
              <a:buNone/>
            </a:pPr>
            <a:endParaRPr lang="en-US" dirty="0" smtClean="0"/>
          </a:p>
        </p:txBody>
      </p:sp>
    </p:spTree>
    <p:extLst>
      <p:ext uri="{BB962C8B-B14F-4D97-AF65-F5344CB8AC3E}">
        <p14:creationId xmlns:p14="http://schemas.microsoft.com/office/powerpoint/2010/main" val="3069629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09155" y="1614698"/>
            <a:ext cx="2933568" cy="3724860"/>
          </a:xfrm>
          <a:prstGeom prst="rect">
            <a:avLst/>
          </a:prstGeom>
        </p:spPr>
      </p:pic>
      <p:sp>
        <p:nvSpPr>
          <p:cNvPr id="3" name="Text Placeholder 2"/>
          <p:cNvSpPr>
            <a:spLocks noGrp="1"/>
          </p:cNvSpPr>
          <p:nvPr>
            <p:ph type="body" idx="1"/>
          </p:nvPr>
        </p:nvSpPr>
        <p:spPr/>
        <p:txBody>
          <a:bodyPr>
            <a:normAutofit lnSpcReduction="10000"/>
          </a:bodyPr>
          <a:lstStyle/>
          <a:p>
            <a:endParaRPr lang="en-US" dirty="0" smtClean="0"/>
          </a:p>
          <a:p>
            <a:endParaRPr lang="en-US" dirty="0"/>
          </a:p>
          <a:p>
            <a:r>
              <a:rPr lang="en-US" dirty="0" smtClean="0"/>
              <a:t>Supervising </a:t>
            </a:r>
            <a:r>
              <a:rPr lang="en-US" dirty="0"/>
              <a:t>Through a Trauma Informed Lens</a:t>
            </a:r>
          </a:p>
        </p:txBody>
      </p:sp>
    </p:spTree>
    <p:extLst>
      <p:ext uri="{BB962C8B-B14F-4D97-AF65-F5344CB8AC3E}">
        <p14:creationId xmlns:p14="http://schemas.microsoft.com/office/powerpoint/2010/main" val="328072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 PPT (with title pic only)">
  <a:themeElements>
    <a:clrScheme name="Stanford">
      <a:dk1>
        <a:srgbClr val="766A62"/>
      </a:dk1>
      <a:lt1>
        <a:srgbClr val="FFFFFF"/>
      </a:lt1>
      <a:dk2>
        <a:srgbClr val="37424A"/>
      </a:dk2>
      <a:lt2>
        <a:srgbClr val="FFFFFF"/>
      </a:lt2>
      <a:accent1>
        <a:srgbClr val="BAC800"/>
      </a:accent1>
      <a:accent2>
        <a:srgbClr val="E2A100"/>
      </a:accent2>
      <a:accent3>
        <a:srgbClr val="71BFFF"/>
      </a:accent3>
      <a:accent4>
        <a:srgbClr val="766A62"/>
      </a:accent4>
      <a:accent5>
        <a:srgbClr val="1D99FF"/>
      </a:accent5>
      <a:accent6>
        <a:srgbClr val="A2AD00"/>
      </a:accent6>
      <a:hlink>
        <a:srgbClr val="1D99FF"/>
      </a:hlink>
      <a:folHlink>
        <a:srgbClr val="D6E600"/>
      </a:folHlink>
    </a:clrScheme>
    <a:fontScheme name="Stanford">
      <a:majorFont>
        <a:latin typeface="Morpeth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90E352-85E8-45F9-BA13-B1B794D3000B}" vid="{89A46C5D-FAFA-4AAD-B8E5-1C1A52AF7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1889</TotalTime>
  <Words>682</Words>
  <Application>Microsoft Office PowerPoint</Application>
  <PresentationFormat>Custom</PresentationFormat>
  <Paragraphs>167</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MorpethBold</vt:lpstr>
      <vt:lpstr>MorpethMedium</vt:lpstr>
      <vt:lpstr>Wingdings</vt:lpstr>
      <vt:lpstr>Wingdings 2</vt:lpstr>
      <vt:lpstr>SYS PPT (with title pic only)</vt:lpstr>
      <vt:lpstr>Supporting Peer Professionals</vt:lpstr>
      <vt:lpstr>Introductions</vt:lpstr>
      <vt:lpstr>Objectives</vt:lpstr>
      <vt:lpstr> Acknowledging the Weight of the Position </vt:lpstr>
      <vt:lpstr>Acknowledging the Weight of the Position</vt:lpstr>
      <vt:lpstr>Acknowledging the Weight of the Position</vt:lpstr>
      <vt:lpstr>Activity </vt:lpstr>
      <vt:lpstr>Acknowledging the Weight of the Position</vt:lpstr>
      <vt:lpstr>PowerPoint Presentation</vt:lpstr>
      <vt:lpstr>Supervision and Group Support</vt:lpstr>
      <vt:lpstr>Group Support (Safety/Empowerment)</vt:lpstr>
      <vt:lpstr>Cross Program Collaboration  Meeting Outline</vt:lpstr>
      <vt:lpstr>Cross Program Collaboration </vt:lpstr>
      <vt:lpstr>Group Support (Resiliency/Recovery)</vt:lpstr>
      <vt:lpstr>Vicarious Trauma Group Format/Topics</vt:lpstr>
      <vt:lpstr>Vicarious Trauma Group</vt:lpstr>
      <vt:lpstr>Team Meeting  (Hope/Cultural Competency)</vt:lpstr>
      <vt:lpstr>Team Meeting Structure</vt:lpstr>
      <vt:lpstr>Individual Supervision (Safety/Empowerment)</vt:lpstr>
      <vt:lpstr>Consultation/Supervision </vt:lpstr>
      <vt:lpstr>The Mindful Supervisor</vt:lpstr>
      <vt:lpstr>Activity</vt:lpstr>
      <vt:lpstr>Questions, thoughts, &amp; insights</vt:lpstr>
    </vt:vector>
  </TitlesOfParts>
  <Company>Stanford Youth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Cagle</dc:creator>
  <cp:lastModifiedBy>Ruth Hollman</cp:lastModifiedBy>
  <cp:revision>39</cp:revision>
  <dcterms:created xsi:type="dcterms:W3CDTF">2020-02-25T16:55:43Z</dcterms:created>
  <dcterms:modified xsi:type="dcterms:W3CDTF">2020-03-04T01:48:23Z</dcterms:modified>
</cp:coreProperties>
</file>