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2"/>
  </p:notesMasterIdLst>
  <p:sldIdLst>
    <p:sldId id="256" r:id="rId2"/>
    <p:sldId id="257" r:id="rId3"/>
    <p:sldId id="409" r:id="rId4"/>
    <p:sldId id="271" r:id="rId5"/>
    <p:sldId id="280" r:id="rId6"/>
    <p:sldId id="428" r:id="rId7"/>
    <p:sldId id="402" r:id="rId8"/>
    <p:sldId id="398" r:id="rId9"/>
    <p:sldId id="421" r:id="rId10"/>
    <p:sldId id="396" r:id="rId11"/>
    <p:sldId id="395" r:id="rId12"/>
    <p:sldId id="268" r:id="rId13"/>
    <p:sldId id="424" r:id="rId14"/>
    <p:sldId id="411" r:id="rId15"/>
    <p:sldId id="429" r:id="rId16"/>
    <p:sldId id="406" r:id="rId17"/>
    <p:sldId id="407" r:id="rId18"/>
    <p:sldId id="427" r:id="rId19"/>
    <p:sldId id="412" r:id="rId20"/>
    <p:sldId id="415" r:id="rId21"/>
  </p:sldIdLst>
  <p:sldSz cx="12192000" cy="68580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582C"/>
    <a:srgbClr val="007000"/>
    <a:srgbClr val="008F00"/>
    <a:srgbClr val="3E7100"/>
    <a:srgbClr val="4E8F00"/>
    <a:srgbClr val="009051"/>
    <a:srgbClr val="942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48655" autoAdjust="0"/>
  </p:normalViewPr>
  <p:slideViewPr>
    <p:cSldViewPr snapToGrid="0">
      <p:cViewPr varScale="1">
        <p:scale>
          <a:sx n="38" d="100"/>
          <a:sy n="38" d="100"/>
        </p:scale>
        <p:origin x="213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933F5-CD85-40C8-8AD3-AAE7C9D99614}"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466C39B7-30AE-4961-BC30-5EA9E013379E}">
      <dgm:prSet/>
      <dgm:spPr>
        <a:noFill/>
      </dgm:spPr>
      <dgm:t>
        <a:bodyPr/>
        <a:lstStyle/>
        <a:p>
          <a:r>
            <a:rPr lang="en-US" dirty="0"/>
            <a:t>CMS recognized peer support as an evidence-based practice </a:t>
          </a:r>
        </a:p>
      </dgm:t>
    </dgm:pt>
    <dgm:pt modelId="{9CFCEC06-9F2A-4A34-95D4-4F422D53FCDD}" type="parTrans" cxnId="{2B402165-A4E0-4E55-BCA2-5185F7C26ABC}">
      <dgm:prSet/>
      <dgm:spPr/>
      <dgm:t>
        <a:bodyPr/>
        <a:lstStyle/>
        <a:p>
          <a:endParaRPr lang="en-US"/>
        </a:p>
      </dgm:t>
    </dgm:pt>
    <dgm:pt modelId="{0775BF12-9F7C-4F19-B5CC-862D9F972661}" type="sibTrans" cxnId="{2B402165-A4E0-4E55-BCA2-5185F7C26ABC}">
      <dgm:prSet/>
      <dgm:spPr/>
      <dgm:t>
        <a:bodyPr/>
        <a:lstStyle/>
        <a:p>
          <a:endParaRPr lang="en-US"/>
        </a:p>
      </dgm:t>
    </dgm:pt>
    <dgm:pt modelId="{C0DB8375-F2D6-400E-BF1D-F136E20143A8}">
      <dgm:prSet/>
      <dgm:spPr>
        <a:noFill/>
      </dgm:spPr>
      <dgm:t>
        <a:bodyPr/>
        <a:lstStyle/>
        <a:p>
          <a:r>
            <a:rPr lang="en-US" dirty="0"/>
            <a:t>Medicaid required: </a:t>
          </a:r>
        </a:p>
      </dgm:t>
    </dgm:pt>
    <dgm:pt modelId="{50B13546-0583-4F0A-9C4F-8B3ED0EC477A}" type="parTrans" cxnId="{AAB8D0D1-BF18-4DA0-8822-7860E0349EBC}">
      <dgm:prSet/>
      <dgm:spPr/>
      <dgm:t>
        <a:bodyPr/>
        <a:lstStyle/>
        <a:p>
          <a:endParaRPr lang="en-US"/>
        </a:p>
      </dgm:t>
    </dgm:pt>
    <dgm:pt modelId="{079AD30C-7A51-406B-8E8C-47C1B88829C3}" type="sibTrans" cxnId="{AAB8D0D1-BF18-4DA0-8822-7860E0349EBC}">
      <dgm:prSet/>
      <dgm:spPr/>
      <dgm:t>
        <a:bodyPr/>
        <a:lstStyle/>
        <a:p>
          <a:endParaRPr lang="en-US"/>
        </a:p>
      </dgm:t>
    </dgm:pt>
    <dgm:pt modelId="{AEFB698B-7D82-4254-950F-7D544D9E0F73}">
      <dgm:prSet/>
      <dgm:spPr/>
      <dgm:t>
        <a:bodyPr/>
        <a:lstStyle/>
        <a:p>
          <a:r>
            <a:rPr lang="en-US"/>
            <a:t>State approved training</a:t>
          </a:r>
        </a:p>
      </dgm:t>
    </dgm:pt>
    <dgm:pt modelId="{FF5B93C4-E631-40F0-9A2D-F724526F1969}" type="parTrans" cxnId="{552EA306-C901-4E77-A7E3-DDC0B0B8822A}">
      <dgm:prSet/>
      <dgm:spPr/>
      <dgm:t>
        <a:bodyPr/>
        <a:lstStyle/>
        <a:p>
          <a:endParaRPr lang="en-US"/>
        </a:p>
      </dgm:t>
    </dgm:pt>
    <dgm:pt modelId="{46156696-1DF4-4388-ADFE-E76637AF3ACD}" type="sibTrans" cxnId="{552EA306-C901-4E77-A7E3-DDC0B0B8822A}">
      <dgm:prSet/>
      <dgm:spPr/>
      <dgm:t>
        <a:bodyPr/>
        <a:lstStyle/>
        <a:p>
          <a:endParaRPr lang="en-US"/>
        </a:p>
      </dgm:t>
    </dgm:pt>
    <dgm:pt modelId="{AC04076B-764C-40D8-841C-4B00A7CE0428}">
      <dgm:prSet/>
      <dgm:spPr/>
      <dgm:t>
        <a:bodyPr/>
        <a:lstStyle/>
        <a:p>
          <a:r>
            <a:rPr lang="en-US" dirty="0"/>
            <a:t>Care coordination</a:t>
          </a:r>
        </a:p>
      </dgm:t>
    </dgm:pt>
    <dgm:pt modelId="{8277111B-51CC-417E-8604-C164D88FDC37}" type="parTrans" cxnId="{05DA56CB-BB6B-408F-8AEA-22069FEF6A99}">
      <dgm:prSet/>
      <dgm:spPr/>
      <dgm:t>
        <a:bodyPr/>
        <a:lstStyle/>
        <a:p>
          <a:endParaRPr lang="en-US"/>
        </a:p>
      </dgm:t>
    </dgm:pt>
    <dgm:pt modelId="{233836AE-E74D-4E51-9E8E-1CA4E5036428}" type="sibTrans" cxnId="{05DA56CB-BB6B-408F-8AEA-22069FEF6A99}">
      <dgm:prSet/>
      <dgm:spPr/>
      <dgm:t>
        <a:bodyPr/>
        <a:lstStyle/>
        <a:p>
          <a:endParaRPr lang="en-US"/>
        </a:p>
      </dgm:t>
    </dgm:pt>
    <dgm:pt modelId="{1935CF04-5C99-49DF-8A24-BE6A32F03B37}">
      <dgm:prSet/>
      <dgm:spPr/>
      <dgm:t>
        <a:bodyPr/>
        <a:lstStyle/>
        <a:p>
          <a:r>
            <a:rPr lang="en-US"/>
            <a:t>Supervision by a qualified mental health professional (as defined by the state)</a:t>
          </a:r>
        </a:p>
      </dgm:t>
    </dgm:pt>
    <dgm:pt modelId="{92006CBD-D663-481B-AD2D-E835A0EC54F6}" type="parTrans" cxnId="{73736EEA-E9C1-463F-99A5-5B2697F76FC6}">
      <dgm:prSet/>
      <dgm:spPr/>
      <dgm:t>
        <a:bodyPr/>
        <a:lstStyle/>
        <a:p>
          <a:endParaRPr lang="en-US"/>
        </a:p>
      </dgm:t>
    </dgm:pt>
    <dgm:pt modelId="{41FE4260-2568-494D-94DC-D93770F5886B}" type="sibTrans" cxnId="{73736EEA-E9C1-463F-99A5-5B2697F76FC6}">
      <dgm:prSet/>
      <dgm:spPr/>
      <dgm:t>
        <a:bodyPr/>
        <a:lstStyle/>
        <a:p>
          <a:endParaRPr lang="en-US"/>
        </a:p>
      </dgm:t>
    </dgm:pt>
    <dgm:pt modelId="{43839F3C-E9F9-453A-A92B-7FA57190BE77}" type="pres">
      <dgm:prSet presAssocID="{492933F5-CD85-40C8-8AD3-AAE7C9D99614}" presName="Name0" presStyleCnt="0">
        <dgm:presLayoutVars>
          <dgm:dir/>
          <dgm:animLvl val="lvl"/>
          <dgm:resizeHandles val="exact"/>
        </dgm:presLayoutVars>
      </dgm:prSet>
      <dgm:spPr/>
      <dgm:t>
        <a:bodyPr/>
        <a:lstStyle/>
        <a:p>
          <a:endParaRPr lang="en-US"/>
        </a:p>
      </dgm:t>
    </dgm:pt>
    <dgm:pt modelId="{2F85D8B7-513F-4477-81F8-32C4221EA5BA}" type="pres">
      <dgm:prSet presAssocID="{466C39B7-30AE-4961-BC30-5EA9E013379E}" presName="composite" presStyleCnt="0"/>
      <dgm:spPr/>
    </dgm:pt>
    <dgm:pt modelId="{83D0C63A-A8EF-477D-831A-9BBFD0C77D54}" type="pres">
      <dgm:prSet presAssocID="{466C39B7-30AE-4961-BC30-5EA9E013379E}" presName="parTx" presStyleLbl="alignNode1" presStyleIdx="0" presStyleCnt="2">
        <dgm:presLayoutVars>
          <dgm:chMax val="0"/>
          <dgm:chPref val="0"/>
          <dgm:bulletEnabled val="1"/>
        </dgm:presLayoutVars>
      </dgm:prSet>
      <dgm:spPr/>
      <dgm:t>
        <a:bodyPr/>
        <a:lstStyle/>
        <a:p>
          <a:endParaRPr lang="en-US"/>
        </a:p>
      </dgm:t>
    </dgm:pt>
    <dgm:pt modelId="{687A9737-F66F-479D-B073-8C0155B02CCB}" type="pres">
      <dgm:prSet presAssocID="{466C39B7-30AE-4961-BC30-5EA9E013379E}" presName="desTx" presStyleLbl="alignAccFollowNode1" presStyleIdx="0" presStyleCnt="2">
        <dgm:presLayoutVars>
          <dgm:bulletEnabled val="1"/>
        </dgm:presLayoutVars>
      </dgm:prSet>
      <dgm:spPr>
        <a:solidFill>
          <a:srgbClr val="C00000">
            <a:alpha val="90000"/>
          </a:srgbClr>
        </a:solidFill>
      </dgm:spPr>
    </dgm:pt>
    <dgm:pt modelId="{D6D5B57D-78D3-4746-909B-9AD9BC05DE59}" type="pres">
      <dgm:prSet presAssocID="{0775BF12-9F7C-4F19-B5CC-862D9F972661}" presName="space" presStyleCnt="0"/>
      <dgm:spPr/>
    </dgm:pt>
    <dgm:pt modelId="{DD2DA75C-2F47-4F2B-8044-68DE050E2076}" type="pres">
      <dgm:prSet presAssocID="{C0DB8375-F2D6-400E-BF1D-F136E20143A8}" presName="composite" presStyleCnt="0"/>
      <dgm:spPr/>
    </dgm:pt>
    <dgm:pt modelId="{FA0C5C7C-F524-45B6-970E-90F9FA08F9B5}" type="pres">
      <dgm:prSet presAssocID="{C0DB8375-F2D6-400E-BF1D-F136E20143A8}" presName="parTx" presStyleLbl="alignNode1" presStyleIdx="1" presStyleCnt="2">
        <dgm:presLayoutVars>
          <dgm:chMax val="0"/>
          <dgm:chPref val="0"/>
          <dgm:bulletEnabled val="1"/>
        </dgm:presLayoutVars>
      </dgm:prSet>
      <dgm:spPr/>
      <dgm:t>
        <a:bodyPr/>
        <a:lstStyle/>
        <a:p>
          <a:endParaRPr lang="en-US"/>
        </a:p>
      </dgm:t>
    </dgm:pt>
    <dgm:pt modelId="{B232C7D7-EDB0-4BAE-90EB-7A8080D707C2}" type="pres">
      <dgm:prSet presAssocID="{C0DB8375-F2D6-400E-BF1D-F136E20143A8}" presName="desTx" presStyleLbl="alignAccFollowNode1" presStyleIdx="1" presStyleCnt="2">
        <dgm:presLayoutVars>
          <dgm:bulletEnabled val="1"/>
        </dgm:presLayoutVars>
      </dgm:prSet>
      <dgm:spPr/>
      <dgm:t>
        <a:bodyPr/>
        <a:lstStyle/>
        <a:p>
          <a:endParaRPr lang="en-US"/>
        </a:p>
      </dgm:t>
    </dgm:pt>
  </dgm:ptLst>
  <dgm:cxnLst>
    <dgm:cxn modelId="{552EA306-C901-4E77-A7E3-DDC0B0B8822A}" srcId="{C0DB8375-F2D6-400E-BF1D-F136E20143A8}" destId="{AEFB698B-7D82-4254-950F-7D544D9E0F73}" srcOrd="0" destOrd="0" parTransId="{FF5B93C4-E631-40F0-9A2D-F724526F1969}" sibTransId="{46156696-1DF4-4388-ADFE-E76637AF3ACD}"/>
    <dgm:cxn modelId="{05DA56CB-BB6B-408F-8AEA-22069FEF6A99}" srcId="{C0DB8375-F2D6-400E-BF1D-F136E20143A8}" destId="{AC04076B-764C-40D8-841C-4B00A7CE0428}" srcOrd="1" destOrd="0" parTransId="{8277111B-51CC-417E-8604-C164D88FDC37}" sibTransId="{233836AE-E74D-4E51-9E8E-1CA4E5036428}"/>
    <dgm:cxn modelId="{1ECC7D72-57FD-4090-A8FC-456624EA7118}" type="presOf" srcId="{C0DB8375-F2D6-400E-BF1D-F136E20143A8}" destId="{FA0C5C7C-F524-45B6-970E-90F9FA08F9B5}" srcOrd="0" destOrd="0" presId="urn:microsoft.com/office/officeart/2005/8/layout/hList1"/>
    <dgm:cxn modelId="{3DE0A1E4-AB4C-4041-AF7F-D33DC8F5246C}" type="presOf" srcId="{492933F5-CD85-40C8-8AD3-AAE7C9D99614}" destId="{43839F3C-E9F9-453A-A92B-7FA57190BE77}" srcOrd="0" destOrd="0" presId="urn:microsoft.com/office/officeart/2005/8/layout/hList1"/>
    <dgm:cxn modelId="{226970B8-1252-4A30-BE7C-43A5800522EA}" type="presOf" srcId="{1935CF04-5C99-49DF-8A24-BE6A32F03B37}" destId="{B232C7D7-EDB0-4BAE-90EB-7A8080D707C2}" srcOrd="0" destOrd="2" presId="urn:microsoft.com/office/officeart/2005/8/layout/hList1"/>
    <dgm:cxn modelId="{84D34016-B8AB-4FE3-A2FE-FED027B24040}" type="presOf" srcId="{AC04076B-764C-40D8-841C-4B00A7CE0428}" destId="{B232C7D7-EDB0-4BAE-90EB-7A8080D707C2}" srcOrd="0" destOrd="1" presId="urn:microsoft.com/office/officeart/2005/8/layout/hList1"/>
    <dgm:cxn modelId="{73736EEA-E9C1-463F-99A5-5B2697F76FC6}" srcId="{C0DB8375-F2D6-400E-BF1D-F136E20143A8}" destId="{1935CF04-5C99-49DF-8A24-BE6A32F03B37}" srcOrd="2" destOrd="0" parTransId="{92006CBD-D663-481B-AD2D-E835A0EC54F6}" sibTransId="{41FE4260-2568-494D-94DC-D93770F5886B}"/>
    <dgm:cxn modelId="{AAB8D0D1-BF18-4DA0-8822-7860E0349EBC}" srcId="{492933F5-CD85-40C8-8AD3-AAE7C9D99614}" destId="{C0DB8375-F2D6-400E-BF1D-F136E20143A8}" srcOrd="1" destOrd="0" parTransId="{50B13546-0583-4F0A-9C4F-8B3ED0EC477A}" sibTransId="{079AD30C-7A51-406B-8E8C-47C1B88829C3}"/>
    <dgm:cxn modelId="{2B402165-A4E0-4E55-BCA2-5185F7C26ABC}" srcId="{492933F5-CD85-40C8-8AD3-AAE7C9D99614}" destId="{466C39B7-30AE-4961-BC30-5EA9E013379E}" srcOrd="0" destOrd="0" parTransId="{9CFCEC06-9F2A-4A34-95D4-4F422D53FCDD}" sibTransId="{0775BF12-9F7C-4F19-B5CC-862D9F972661}"/>
    <dgm:cxn modelId="{8CF619B3-DE26-4331-B013-20021051521E}" type="presOf" srcId="{466C39B7-30AE-4961-BC30-5EA9E013379E}" destId="{83D0C63A-A8EF-477D-831A-9BBFD0C77D54}" srcOrd="0" destOrd="0" presId="urn:microsoft.com/office/officeart/2005/8/layout/hList1"/>
    <dgm:cxn modelId="{CBC0AB22-349C-48F1-9A33-FFBB4AC3EA61}" type="presOf" srcId="{AEFB698B-7D82-4254-950F-7D544D9E0F73}" destId="{B232C7D7-EDB0-4BAE-90EB-7A8080D707C2}" srcOrd="0" destOrd="0" presId="urn:microsoft.com/office/officeart/2005/8/layout/hList1"/>
    <dgm:cxn modelId="{2BCCD070-106B-410B-A60B-2010E554D162}" type="presParOf" srcId="{43839F3C-E9F9-453A-A92B-7FA57190BE77}" destId="{2F85D8B7-513F-4477-81F8-32C4221EA5BA}" srcOrd="0" destOrd="0" presId="urn:microsoft.com/office/officeart/2005/8/layout/hList1"/>
    <dgm:cxn modelId="{B8D869B9-3168-49C8-936E-7565AA4F7B59}" type="presParOf" srcId="{2F85D8B7-513F-4477-81F8-32C4221EA5BA}" destId="{83D0C63A-A8EF-477D-831A-9BBFD0C77D54}" srcOrd="0" destOrd="0" presId="urn:microsoft.com/office/officeart/2005/8/layout/hList1"/>
    <dgm:cxn modelId="{9FFABF8E-4A2A-42B8-B490-8B78FD0AF746}" type="presParOf" srcId="{2F85D8B7-513F-4477-81F8-32C4221EA5BA}" destId="{687A9737-F66F-479D-B073-8C0155B02CCB}" srcOrd="1" destOrd="0" presId="urn:microsoft.com/office/officeart/2005/8/layout/hList1"/>
    <dgm:cxn modelId="{9FB6CF1D-C725-4EA6-8ED9-88E01E8D1943}" type="presParOf" srcId="{43839F3C-E9F9-453A-A92B-7FA57190BE77}" destId="{D6D5B57D-78D3-4746-909B-9AD9BC05DE59}" srcOrd="1" destOrd="0" presId="urn:microsoft.com/office/officeart/2005/8/layout/hList1"/>
    <dgm:cxn modelId="{43F8AC82-1569-4A64-9A0C-8D4949062B7B}" type="presParOf" srcId="{43839F3C-E9F9-453A-A92B-7FA57190BE77}" destId="{DD2DA75C-2F47-4F2B-8044-68DE050E2076}" srcOrd="2" destOrd="0" presId="urn:microsoft.com/office/officeart/2005/8/layout/hList1"/>
    <dgm:cxn modelId="{4A9F9362-6036-4D61-B0D7-3968F7F5EC84}" type="presParOf" srcId="{DD2DA75C-2F47-4F2B-8044-68DE050E2076}" destId="{FA0C5C7C-F524-45B6-970E-90F9FA08F9B5}" srcOrd="0" destOrd="0" presId="urn:microsoft.com/office/officeart/2005/8/layout/hList1"/>
    <dgm:cxn modelId="{B02C938E-CEC6-462F-925B-E570BE03642B}" type="presParOf" srcId="{DD2DA75C-2F47-4F2B-8044-68DE050E2076}" destId="{B232C7D7-EDB0-4BAE-90EB-7A8080D707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B82936-64B5-46C6-8F92-94C2A2AB5369}"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177B4D3B-00A9-4B4D-ABB3-64A3859A6F2F}">
      <dgm:prSet custT="1"/>
      <dgm:spPr>
        <a:noFill/>
      </dgm:spPr>
      <dgm:t>
        <a:bodyPr/>
        <a:lstStyle/>
        <a:p>
          <a:endParaRPr lang="en-US" sz="2800" dirty="0"/>
        </a:p>
        <a:p>
          <a:endParaRPr lang="en-US" sz="2800" dirty="0"/>
        </a:p>
        <a:p>
          <a:r>
            <a:rPr lang="en-US" sz="2800" dirty="0"/>
            <a:t>NAPS had already done much of the groundwork</a:t>
          </a:r>
        </a:p>
      </dgm:t>
    </dgm:pt>
    <dgm:pt modelId="{80D8D369-E133-49E4-85C9-0F576D640066}" type="parTrans" cxnId="{F2AEE921-2FB9-4FE7-B143-17260F7277A0}">
      <dgm:prSet/>
      <dgm:spPr/>
      <dgm:t>
        <a:bodyPr/>
        <a:lstStyle/>
        <a:p>
          <a:endParaRPr lang="en-US"/>
        </a:p>
      </dgm:t>
    </dgm:pt>
    <dgm:pt modelId="{E5B7D0BC-2314-4AAA-A4A6-0D27CA7AAA86}" type="sibTrans" cxnId="{F2AEE921-2FB9-4FE7-B143-17260F7277A0}">
      <dgm:prSet/>
      <dgm:spPr/>
      <dgm:t>
        <a:bodyPr/>
        <a:lstStyle/>
        <a:p>
          <a:endParaRPr lang="en-US"/>
        </a:p>
      </dgm:t>
    </dgm:pt>
    <dgm:pt modelId="{9E964B48-740C-43E2-A6A1-99FDE77B3008}">
      <dgm:prSet custT="1"/>
      <dgm:spPr>
        <a:solidFill>
          <a:schemeClr val="accent5">
            <a:lumMod val="40000"/>
            <a:lumOff val="60000"/>
            <a:alpha val="90000"/>
          </a:schemeClr>
        </a:solidFill>
      </dgm:spPr>
      <dgm:t>
        <a:bodyPr/>
        <a:lstStyle/>
        <a:p>
          <a:r>
            <a:rPr lang="en-US" sz="3200" dirty="0"/>
            <a:t>Member surveys</a:t>
          </a:r>
        </a:p>
      </dgm:t>
    </dgm:pt>
    <dgm:pt modelId="{6677764F-925B-452B-B011-2934F669F614}" type="parTrans" cxnId="{BE2C8034-72AB-4CD8-95AD-8EF78C2C7F2E}">
      <dgm:prSet/>
      <dgm:spPr/>
      <dgm:t>
        <a:bodyPr/>
        <a:lstStyle/>
        <a:p>
          <a:endParaRPr lang="en-US"/>
        </a:p>
      </dgm:t>
    </dgm:pt>
    <dgm:pt modelId="{DEEFD267-C583-4BE3-A67A-76920D2DEEB3}" type="sibTrans" cxnId="{BE2C8034-72AB-4CD8-95AD-8EF78C2C7F2E}">
      <dgm:prSet/>
      <dgm:spPr/>
      <dgm:t>
        <a:bodyPr/>
        <a:lstStyle/>
        <a:p>
          <a:endParaRPr lang="en-US"/>
        </a:p>
      </dgm:t>
    </dgm:pt>
    <dgm:pt modelId="{132773AB-F3FF-477A-8FD6-87ED29879CA7}">
      <dgm:prSet custT="1"/>
      <dgm:spPr>
        <a:solidFill>
          <a:schemeClr val="accent5">
            <a:lumMod val="40000"/>
            <a:lumOff val="60000"/>
            <a:alpha val="90000"/>
          </a:schemeClr>
        </a:solidFill>
      </dgm:spPr>
      <dgm:t>
        <a:bodyPr/>
        <a:lstStyle/>
        <a:p>
          <a:endParaRPr lang="en-US" sz="3200" dirty="0"/>
        </a:p>
      </dgm:t>
    </dgm:pt>
    <dgm:pt modelId="{97CCAA9E-E1CB-490A-8F00-C45BD63571B8}" type="parTrans" cxnId="{94873ACF-13DD-4497-AE33-B2F4E655FC5B}">
      <dgm:prSet/>
      <dgm:spPr/>
    </dgm:pt>
    <dgm:pt modelId="{89882881-8030-4D57-B669-3792C8906952}" type="sibTrans" cxnId="{94873ACF-13DD-4497-AE33-B2F4E655FC5B}">
      <dgm:prSet/>
      <dgm:spPr/>
    </dgm:pt>
    <dgm:pt modelId="{5B49AE7F-8F5A-4F6E-8B94-8D953266F904}">
      <dgm:prSet custT="1"/>
      <dgm:spPr>
        <a:solidFill>
          <a:schemeClr val="accent5">
            <a:lumMod val="40000"/>
            <a:lumOff val="60000"/>
            <a:alpha val="90000"/>
          </a:schemeClr>
        </a:solidFill>
      </dgm:spPr>
      <dgm:t>
        <a:bodyPr/>
        <a:lstStyle/>
        <a:p>
          <a:r>
            <a:rPr lang="en-US" sz="3200" dirty="0"/>
            <a:t>Task force</a:t>
          </a:r>
        </a:p>
      </dgm:t>
    </dgm:pt>
    <dgm:pt modelId="{836F77BC-AD0B-42FF-A9B5-D7997DDE968D}" type="parTrans" cxnId="{BA67CD32-4DCA-4C27-8F62-9C83FC0AD252}">
      <dgm:prSet/>
      <dgm:spPr/>
    </dgm:pt>
    <dgm:pt modelId="{02EB0BF2-9D5B-40CF-8C47-AC9752AB9063}" type="sibTrans" cxnId="{BA67CD32-4DCA-4C27-8F62-9C83FC0AD252}">
      <dgm:prSet/>
      <dgm:spPr/>
    </dgm:pt>
    <dgm:pt modelId="{967AED11-082C-4197-ACD9-EAFB89815313}">
      <dgm:prSet custT="1"/>
      <dgm:spPr>
        <a:solidFill>
          <a:schemeClr val="accent5">
            <a:lumMod val="40000"/>
            <a:lumOff val="60000"/>
            <a:alpha val="90000"/>
          </a:schemeClr>
        </a:solidFill>
      </dgm:spPr>
      <dgm:t>
        <a:bodyPr/>
        <a:lstStyle/>
        <a:p>
          <a:r>
            <a:rPr lang="en-US" sz="3200" dirty="0"/>
            <a:t>Situational analysis</a:t>
          </a:r>
        </a:p>
      </dgm:t>
    </dgm:pt>
    <dgm:pt modelId="{8A81FD3A-7BCC-45A2-909C-4DD5CE27075B}" type="parTrans" cxnId="{DE50DCA3-94FD-418D-BACE-1584673171DE}">
      <dgm:prSet/>
      <dgm:spPr/>
    </dgm:pt>
    <dgm:pt modelId="{64356446-8CBF-4187-B502-B1B8843EDAF2}" type="sibTrans" cxnId="{DE50DCA3-94FD-418D-BACE-1584673171DE}">
      <dgm:prSet/>
      <dgm:spPr/>
    </dgm:pt>
    <dgm:pt modelId="{4BB85414-9581-462D-8E00-DD59C0AD9317}" type="pres">
      <dgm:prSet presAssocID="{1AB82936-64B5-46C6-8F92-94C2A2AB5369}" presName="Name0" presStyleCnt="0">
        <dgm:presLayoutVars>
          <dgm:dir/>
          <dgm:animLvl val="lvl"/>
          <dgm:resizeHandles val="exact"/>
        </dgm:presLayoutVars>
      </dgm:prSet>
      <dgm:spPr/>
      <dgm:t>
        <a:bodyPr/>
        <a:lstStyle/>
        <a:p>
          <a:endParaRPr lang="en-US"/>
        </a:p>
      </dgm:t>
    </dgm:pt>
    <dgm:pt modelId="{65B9C1F3-A73A-4D98-914B-A2C36DD9BAA2}" type="pres">
      <dgm:prSet presAssocID="{177B4D3B-00A9-4B4D-ABB3-64A3859A6F2F}" presName="linNode" presStyleCnt="0"/>
      <dgm:spPr/>
    </dgm:pt>
    <dgm:pt modelId="{89A59BD0-D646-4255-8D3F-D7DAE26ECDFF}" type="pres">
      <dgm:prSet presAssocID="{177B4D3B-00A9-4B4D-ABB3-64A3859A6F2F}" presName="parentText" presStyleLbl="node1" presStyleIdx="0" presStyleCnt="1">
        <dgm:presLayoutVars>
          <dgm:chMax val="1"/>
          <dgm:bulletEnabled val="1"/>
        </dgm:presLayoutVars>
      </dgm:prSet>
      <dgm:spPr/>
      <dgm:t>
        <a:bodyPr/>
        <a:lstStyle/>
        <a:p>
          <a:endParaRPr lang="en-US"/>
        </a:p>
      </dgm:t>
    </dgm:pt>
    <dgm:pt modelId="{20FB413C-5B00-4B1A-8C52-9D7D8B4CFC86}" type="pres">
      <dgm:prSet presAssocID="{177B4D3B-00A9-4B4D-ABB3-64A3859A6F2F}" presName="descendantText" presStyleLbl="alignAccFollowNode1" presStyleIdx="0" presStyleCnt="1" custScaleY="118839">
        <dgm:presLayoutVars>
          <dgm:bulletEnabled val="1"/>
        </dgm:presLayoutVars>
      </dgm:prSet>
      <dgm:spPr/>
      <dgm:t>
        <a:bodyPr/>
        <a:lstStyle/>
        <a:p>
          <a:endParaRPr lang="en-US"/>
        </a:p>
      </dgm:t>
    </dgm:pt>
  </dgm:ptLst>
  <dgm:cxnLst>
    <dgm:cxn modelId="{BA67CD32-4DCA-4C27-8F62-9C83FC0AD252}" srcId="{177B4D3B-00A9-4B4D-ABB3-64A3859A6F2F}" destId="{5B49AE7F-8F5A-4F6E-8B94-8D953266F904}" srcOrd="2" destOrd="0" parTransId="{836F77BC-AD0B-42FF-A9B5-D7997DDE968D}" sibTransId="{02EB0BF2-9D5B-40CF-8C47-AC9752AB9063}"/>
    <dgm:cxn modelId="{87E0DBCB-827B-4E74-AFFE-B85D6FE9C443}" type="presOf" srcId="{9E964B48-740C-43E2-A6A1-99FDE77B3008}" destId="{20FB413C-5B00-4B1A-8C52-9D7D8B4CFC86}" srcOrd="0" destOrd="0" presId="urn:microsoft.com/office/officeart/2005/8/layout/vList5"/>
    <dgm:cxn modelId="{C16AD87D-9589-4A1B-9857-A1E33FEE5B72}" type="presOf" srcId="{967AED11-082C-4197-ACD9-EAFB89815313}" destId="{20FB413C-5B00-4B1A-8C52-9D7D8B4CFC86}" srcOrd="0" destOrd="1" presId="urn:microsoft.com/office/officeart/2005/8/layout/vList5"/>
    <dgm:cxn modelId="{94873ACF-13DD-4497-AE33-B2F4E655FC5B}" srcId="{177B4D3B-00A9-4B4D-ABB3-64A3859A6F2F}" destId="{132773AB-F3FF-477A-8FD6-87ED29879CA7}" srcOrd="3" destOrd="0" parTransId="{97CCAA9E-E1CB-490A-8F00-C45BD63571B8}" sibTransId="{89882881-8030-4D57-B669-3792C8906952}"/>
    <dgm:cxn modelId="{C652BF7C-1DAC-419C-B516-EB505C352D00}" type="presOf" srcId="{5B49AE7F-8F5A-4F6E-8B94-8D953266F904}" destId="{20FB413C-5B00-4B1A-8C52-9D7D8B4CFC86}" srcOrd="0" destOrd="2" presId="urn:microsoft.com/office/officeart/2005/8/layout/vList5"/>
    <dgm:cxn modelId="{BE2C8034-72AB-4CD8-95AD-8EF78C2C7F2E}" srcId="{177B4D3B-00A9-4B4D-ABB3-64A3859A6F2F}" destId="{9E964B48-740C-43E2-A6A1-99FDE77B3008}" srcOrd="0" destOrd="0" parTransId="{6677764F-925B-452B-B011-2934F669F614}" sibTransId="{DEEFD267-C583-4BE3-A67A-76920D2DEEB3}"/>
    <dgm:cxn modelId="{A602F89A-C716-47C1-97DD-C5787A884C66}" type="presOf" srcId="{1AB82936-64B5-46C6-8F92-94C2A2AB5369}" destId="{4BB85414-9581-462D-8E00-DD59C0AD9317}" srcOrd="0" destOrd="0" presId="urn:microsoft.com/office/officeart/2005/8/layout/vList5"/>
    <dgm:cxn modelId="{DE50DCA3-94FD-418D-BACE-1584673171DE}" srcId="{177B4D3B-00A9-4B4D-ABB3-64A3859A6F2F}" destId="{967AED11-082C-4197-ACD9-EAFB89815313}" srcOrd="1" destOrd="0" parTransId="{8A81FD3A-7BCC-45A2-909C-4DD5CE27075B}" sibTransId="{64356446-8CBF-4187-B502-B1B8843EDAF2}"/>
    <dgm:cxn modelId="{F2AEE921-2FB9-4FE7-B143-17260F7277A0}" srcId="{1AB82936-64B5-46C6-8F92-94C2A2AB5369}" destId="{177B4D3B-00A9-4B4D-ABB3-64A3859A6F2F}" srcOrd="0" destOrd="0" parTransId="{80D8D369-E133-49E4-85C9-0F576D640066}" sibTransId="{E5B7D0BC-2314-4AAA-A4A6-0D27CA7AAA86}"/>
    <dgm:cxn modelId="{F297A57C-DCB4-41B1-9802-518EAECD06CE}" type="presOf" srcId="{132773AB-F3FF-477A-8FD6-87ED29879CA7}" destId="{20FB413C-5B00-4B1A-8C52-9D7D8B4CFC86}" srcOrd="0" destOrd="3" presId="urn:microsoft.com/office/officeart/2005/8/layout/vList5"/>
    <dgm:cxn modelId="{805168E0-7DAE-4C98-A9AA-52945EC3095D}" type="presOf" srcId="{177B4D3B-00A9-4B4D-ABB3-64A3859A6F2F}" destId="{89A59BD0-D646-4255-8D3F-D7DAE26ECDFF}" srcOrd="0" destOrd="0" presId="urn:microsoft.com/office/officeart/2005/8/layout/vList5"/>
    <dgm:cxn modelId="{3C3EF860-198A-4663-A3D0-D53A3847DE57}" type="presParOf" srcId="{4BB85414-9581-462D-8E00-DD59C0AD9317}" destId="{65B9C1F3-A73A-4D98-914B-A2C36DD9BAA2}" srcOrd="0" destOrd="0" presId="urn:microsoft.com/office/officeart/2005/8/layout/vList5"/>
    <dgm:cxn modelId="{EE615FD7-DCDE-4551-912F-EA2B9ABBB30A}" type="presParOf" srcId="{65B9C1F3-A73A-4D98-914B-A2C36DD9BAA2}" destId="{89A59BD0-D646-4255-8D3F-D7DAE26ECDFF}" srcOrd="0" destOrd="0" presId="urn:microsoft.com/office/officeart/2005/8/layout/vList5"/>
    <dgm:cxn modelId="{C3DAF5C6-9FBD-4080-AE9F-6BF55D2BF3BE}" type="presParOf" srcId="{65B9C1F3-A73A-4D98-914B-A2C36DD9BAA2}" destId="{20FB413C-5B00-4B1A-8C52-9D7D8B4CFC8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B82936-64B5-46C6-8F92-94C2A2AB5369}"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177B4D3B-00A9-4B4D-ABB3-64A3859A6F2F}">
      <dgm:prSet custT="1"/>
      <dgm:spPr>
        <a:noFill/>
      </dgm:spPr>
      <dgm:t>
        <a:bodyPr/>
        <a:lstStyle/>
        <a:p>
          <a:endParaRPr lang="en-US" sz="2800" dirty="0"/>
        </a:p>
        <a:p>
          <a:r>
            <a:rPr lang="en-US" sz="2800" dirty="0"/>
            <a:t>Expert panel</a:t>
          </a:r>
        </a:p>
      </dgm:t>
    </dgm:pt>
    <dgm:pt modelId="{80D8D369-E133-49E4-85C9-0F576D640066}" type="parTrans" cxnId="{F2AEE921-2FB9-4FE7-B143-17260F7277A0}">
      <dgm:prSet/>
      <dgm:spPr/>
      <dgm:t>
        <a:bodyPr/>
        <a:lstStyle/>
        <a:p>
          <a:endParaRPr lang="en-US"/>
        </a:p>
      </dgm:t>
    </dgm:pt>
    <dgm:pt modelId="{E5B7D0BC-2314-4AAA-A4A6-0D27CA7AAA86}" type="sibTrans" cxnId="{F2AEE921-2FB9-4FE7-B143-17260F7277A0}">
      <dgm:prSet/>
      <dgm:spPr/>
      <dgm:t>
        <a:bodyPr/>
        <a:lstStyle/>
        <a:p>
          <a:endParaRPr lang="en-US"/>
        </a:p>
      </dgm:t>
    </dgm:pt>
    <dgm:pt modelId="{9E964B48-740C-43E2-A6A1-99FDE77B3008}">
      <dgm:prSet custT="1"/>
      <dgm:spPr>
        <a:solidFill>
          <a:schemeClr val="accent5">
            <a:lumMod val="40000"/>
            <a:lumOff val="60000"/>
            <a:alpha val="90000"/>
          </a:schemeClr>
        </a:solidFill>
      </dgm:spPr>
      <dgm:t>
        <a:bodyPr/>
        <a:lstStyle/>
        <a:p>
          <a:r>
            <a:rPr lang="en-US" sz="3200" dirty="0"/>
            <a:t>Task force recommendations</a:t>
          </a:r>
        </a:p>
      </dgm:t>
    </dgm:pt>
    <dgm:pt modelId="{6677764F-925B-452B-B011-2934F669F614}" type="parTrans" cxnId="{BE2C8034-72AB-4CD8-95AD-8EF78C2C7F2E}">
      <dgm:prSet/>
      <dgm:spPr/>
      <dgm:t>
        <a:bodyPr/>
        <a:lstStyle/>
        <a:p>
          <a:endParaRPr lang="en-US"/>
        </a:p>
      </dgm:t>
    </dgm:pt>
    <dgm:pt modelId="{DEEFD267-C583-4BE3-A67A-76920D2DEEB3}" type="sibTrans" cxnId="{BE2C8034-72AB-4CD8-95AD-8EF78C2C7F2E}">
      <dgm:prSet/>
      <dgm:spPr/>
      <dgm:t>
        <a:bodyPr/>
        <a:lstStyle/>
        <a:p>
          <a:endParaRPr lang="en-US"/>
        </a:p>
      </dgm:t>
    </dgm:pt>
    <dgm:pt modelId="{132773AB-F3FF-477A-8FD6-87ED29879CA7}">
      <dgm:prSet custT="1"/>
      <dgm:spPr>
        <a:solidFill>
          <a:schemeClr val="accent5">
            <a:lumMod val="40000"/>
            <a:lumOff val="60000"/>
            <a:alpha val="90000"/>
          </a:schemeClr>
        </a:solidFill>
      </dgm:spPr>
      <dgm:t>
        <a:bodyPr/>
        <a:lstStyle/>
        <a:p>
          <a:endParaRPr lang="en-US" sz="3200" dirty="0"/>
        </a:p>
      </dgm:t>
    </dgm:pt>
    <dgm:pt modelId="{97CCAA9E-E1CB-490A-8F00-C45BD63571B8}" type="parTrans" cxnId="{94873ACF-13DD-4497-AE33-B2F4E655FC5B}">
      <dgm:prSet/>
      <dgm:spPr/>
      <dgm:t>
        <a:bodyPr/>
        <a:lstStyle/>
        <a:p>
          <a:endParaRPr lang="en-US"/>
        </a:p>
      </dgm:t>
    </dgm:pt>
    <dgm:pt modelId="{89882881-8030-4D57-B669-3792C8906952}" type="sibTrans" cxnId="{94873ACF-13DD-4497-AE33-B2F4E655FC5B}">
      <dgm:prSet/>
      <dgm:spPr/>
      <dgm:t>
        <a:bodyPr/>
        <a:lstStyle/>
        <a:p>
          <a:endParaRPr lang="en-US"/>
        </a:p>
      </dgm:t>
    </dgm:pt>
    <dgm:pt modelId="{5B49AE7F-8F5A-4F6E-8B94-8D953266F904}">
      <dgm:prSet custT="1"/>
      <dgm:spPr>
        <a:solidFill>
          <a:schemeClr val="accent5">
            <a:lumMod val="40000"/>
            <a:lumOff val="60000"/>
            <a:alpha val="90000"/>
          </a:schemeClr>
        </a:solidFill>
      </dgm:spPr>
      <dgm:t>
        <a:bodyPr/>
        <a:lstStyle/>
        <a:p>
          <a:r>
            <a:rPr lang="en-US" sz="3200" dirty="0"/>
            <a:t>Substance use recovery buy-in</a:t>
          </a:r>
        </a:p>
      </dgm:t>
    </dgm:pt>
    <dgm:pt modelId="{836F77BC-AD0B-42FF-A9B5-D7997DDE968D}" type="parTrans" cxnId="{BA67CD32-4DCA-4C27-8F62-9C83FC0AD252}">
      <dgm:prSet/>
      <dgm:spPr/>
      <dgm:t>
        <a:bodyPr/>
        <a:lstStyle/>
        <a:p>
          <a:endParaRPr lang="en-US"/>
        </a:p>
      </dgm:t>
    </dgm:pt>
    <dgm:pt modelId="{02EB0BF2-9D5B-40CF-8C47-AC9752AB9063}" type="sibTrans" cxnId="{BA67CD32-4DCA-4C27-8F62-9C83FC0AD252}">
      <dgm:prSet/>
      <dgm:spPr/>
      <dgm:t>
        <a:bodyPr/>
        <a:lstStyle/>
        <a:p>
          <a:endParaRPr lang="en-US"/>
        </a:p>
      </dgm:t>
    </dgm:pt>
    <dgm:pt modelId="{90AB693A-206B-4D54-AA52-ECDE6667FCA9}">
      <dgm:prSet custT="1"/>
      <dgm:spPr>
        <a:solidFill>
          <a:schemeClr val="accent5">
            <a:lumMod val="40000"/>
            <a:lumOff val="60000"/>
            <a:alpha val="90000"/>
          </a:schemeClr>
        </a:solidFill>
      </dgm:spPr>
      <dgm:t>
        <a:bodyPr/>
        <a:lstStyle/>
        <a:p>
          <a:r>
            <a:rPr lang="en-US" sz="3200" dirty="0"/>
            <a:t>98% agreement on core values</a:t>
          </a:r>
        </a:p>
      </dgm:t>
    </dgm:pt>
    <dgm:pt modelId="{FE7EA0DA-CEB8-4906-AC6E-4126F4BD2713}" type="parTrans" cxnId="{95D1C774-9222-4919-8318-466F2F26DA8C}">
      <dgm:prSet/>
      <dgm:spPr/>
      <dgm:t>
        <a:bodyPr/>
        <a:lstStyle/>
        <a:p>
          <a:endParaRPr lang="en-US"/>
        </a:p>
      </dgm:t>
    </dgm:pt>
    <dgm:pt modelId="{AFA3F36C-8A57-4DE6-AB2C-AF9E3119265F}" type="sibTrans" cxnId="{95D1C774-9222-4919-8318-466F2F26DA8C}">
      <dgm:prSet/>
      <dgm:spPr/>
      <dgm:t>
        <a:bodyPr/>
        <a:lstStyle/>
        <a:p>
          <a:endParaRPr lang="en-US"/>
        </a:p>
      </dgm:t>
    </dgm:pt>
    <dgm:pt modelId="{4BB85414-9581-462D-8E00-DD59C0AD9317}" type="pres">
      <dgm:prSet presAssocID="{1AB82936-64B5-46C6-8F92-94C2A2AB5369}" presName="Name0" presStyleCnt="0">
        <dgm:presLayoutVars>
          <dgm:dir/>
          <dgm:animLvl val="lvl"/>
          <dgm:resizeHandles val="exact"/>
        </dgm:presLayoutVars>
      </dgm:prSet>
      <dgm:spPr/>
      <dgm:t>
        <a:bodyPr/>
        <a:lstStyle/>
        <a:p>
          <a:endParaRPr lang="en-US"/>
        </a:p>
      </dgm:t>
    </dgm:pt>
    <dgm:pt modelId="{65B9C1F3-A73A-4D98-914B-A2C36DD9BAA2}" type="pres">
      <dgm:prSet presAssocID="{177B4D3B-00A9-4B4D-ABB3-64A3859A6F2F}" presName="linNode" presStyleCnt="0"/>
      <dgm:spPr/>
    </dgm:pt>
    <dgm:pt modelId="{89A59BD0-D646-4255-8D3F-D7DAE26ECDFF}" type="pres">
      <dgm:prSet presAssocID="{177B4D3B-00A9-4B4D-ABB3-64A3859A6F2F}" presName="parentText" presStyleLbl="node1" presStyleIdx="0" presStyleCnt="1">
        <dgm:presLayoutVars>
          <dgm:chMax val="1"/>
          <dgm:bulletEnabled val="1"/>
        </dgm:presLayoutVars>
      </dgm:prSet>
      <dgm:spPr/>
      <dgm:t>
        <a:bodyPr/>
        <a:lstStyle/>
        <a:p>
          <a:endParaRPr lang="en-US"/>
        </a:p>
      </dgm:t>
    </dgm:pt>
    <dgm:pt modelId="{20FB413C-5B00-4B1A-8C52-9D7D8B4CFC86}" type="pres">
      <dgm:prSet presAssocID="{177B4D3B-00A9-4B4D-ABB3-64A3859A6F2F}" presName="descendantText" presStyleLbl="alignAccFollowNode1" presStyleIdx="0" presStyleCnt="1" custScaleX="99652" custScaleY="118839">
        <dgm:presLayoutVars>
          <dgm:bulletEnabled val="1"/>
        </dgm:presLayoutVars>
      </dgm:prSet>
      <dgm:spPr/>
      <dgm:t>
        <a:bodyPr/>
        <a:lstStyle/>
        <a:p>
          <a:endParaRPr lang="en-US"/>
        </a:p>
      </dgm:t>
    </dgm:pt>
  </dgm:ptLst>
  <dgm:cxnLst>
    <dgm:cxn modelId="{BA67CD32-4DCA-4C27-8F62-9C83FC0AD252}" srcId="{177B4D3B-00A9-4B4D-ABB3-64A3859A6F2F}" destId="{5B49AE7F-8F5A-4F6E-8B94-8D953266F904}" srcOrd="1" destOrd="0" parTransId="{836F77BC-AD0B-42FF-A9B5-D7997DDE968D}" sibTransId="{02EB0BF2-9D5B-40CF-8C47-AC9752AB9063}"/>
    <dgm:cxn modelId="{949F1881-76B9-4627-8581-4C9ECFCB7A4D}" type="presOf" srcId="{90AB693A-206B-4D54-AA52-ECDE6667FCA9}" destId="{20FB413C-5B00-4B1A-8C52-9D7D8B4CFC86}" srcOrd="0" destOrd="2" presId="urn:microsoft.com/office/officeart/2005/8/layout/vList5"/>
    <dgm:cxn modelId="{87E0DBCB-827B-4E74-AFFE-B85D6FE9C443}" type="presOf" srcId="{9E964B48-740C-43E2-A6A1-99FDE77B3008}" destId="{20FB413C-5B00-4B1A-8C52-9D7D8B4CFC86}" srcOrd="0" destOrd="0" presId="urn:microsoft.com/office/officeart/2005/8/layout/vList5"/>
    <dgm:cxn modelId="{94873ACF-13DD-4497-AE33-B2F4E655FC5B}" srcId="{177B4D3B-00A9-4B4D-ABB3-64A3859A6F2F}" destId="{132773AB-F3FF-477A-8FD6-87ED29879CA7}" srcOrd="3" destOrd="0" parTransId="{97CCAA9E-E1CB-490A-8F00-C45BD63571B8}" sibTransId="{89882881-8030-4D57-B669-3792C8906952}"/>
    <dgm:cxn modelId="{C652BF7C-1DAC-419C-B516-EB505C352D00}" type="presOf" srcId="{5B49AE7F-8F5A-4F6E-8B94-8D953266F904}" destId="{20FB413C-5B00-4B1A-8C52-9D7D8B4CFC86}" srcOrd="0" destOrd="1" presId="urn:microsoft.com/office/officeart/2005/8/layout/vList5"/>
    <dgm:cxn modelId="{95D1C774-9222-4919-8318-466F2F26DA8C}" srcId="{177B4D3B-00A9-4B4D-ABB3-64A3859A6F2F}" destId="{90AB693A-206B-4D54-AA52-ECDE6667FCA9}" srcOrd="2" destOrd="0" parTransId="{FE7EA0DA-CEB8-4906-AC6E-4126F4BD2713}" sibTransId="{AFA3F36C-8A57-4DE6-AB2C-AF9E3119265F}"/>
    <dgm:cxn modelId="{BE2C8034-72AB-4CD8-95AD-8EF78C2C7F2E}" srcId="{177B4D3B-00A9-4B4D-ABB3-64A3859A6F2F}" destId="{9E964B48-740C-43E2-A6A1-99FDE77B3008}" srcOrd="0" destOrd="0" parTransId="{6677764F-925B-452B-B011-2934F669F614}" sibTransId="{DEEFD267-C583-4BE3-A67A-76920D2DEEB3}"/>
    <dgm:cxn modelId="{A602F89A-C716-47C1-97DD-C5787A884C66}" type="presOf" srcId="{1AB82936-64B5-46C6-8F92-94C2A2AB5369}" destId="{4BB85414-9581-462D-8E00-DD59C0AD9317}" srcOrd="0" destOrd="0" presId="urn:microsoft.com/office/officeart/2005/8/layout/vList5"/>
    <dgm:cxn modelId="{F2AEE921-2FB9-4FE7-B143-17260F7277A0}" srcId="{1AB82936-64B5-46C6-8F92-94C2A2AB5369}" destId="{177B4D3B-00A9-4B4D-ABB3-64A3859A6F2F}" srcOrd="0" destOrd="0" parTransId="{80D8D369-E133-49E4-85C9-0F576D640066}" sibTransId="{E5B7D0BC-2314-4AAA-A4A6-0D27CA7AAA86}"/>
    <dgm:cxn modelId="{F297A57C-DCB4-41B1-9802-518EAECD06CE}" type="presOf" srcId="{132773AB-F3FF-477A-8FD6-87ED29879CA7}" destId="{20FB413C-5B00-4B1A-8C52-9D7D8B4CFC86}" srcOrd="0" destOrd="3" presId="urn:microsoft.com/office/officeart/2005/8/layout/vList5"/>
    <dgm:cxn modelId="{805168E0-7DAE-4C98-A9AA-52945EC3095D}" type="presOf" srcId="{177B4D3B-00A9-4B4D-ABB3-64A3859A6F2F}" destId="{89A59BD0-D646-4255-8D3F-D7DAE26ECDFF}" srcOrd="0" destOrd="0" presId="urn:microsoft.com/office/officeart/2005/8/layout/vList5"/>
    <dgm:cxn modelId="{3C3EF860-198A-4663-A3D0-D53A3847DE57}" type="presParOf" srcId="{4BB85414-9581-462D-8E00-DD59C0AD9317}" destId="{65B9C1F3-A73A-4D98-914B-A2C36DD9BAA2}" srcOrd="0" destOrd="0" presId="urn:microsoft.com/office/officeart/2005/8/layout/vList5"/>
    <dgm:cxn modelId="{EE615FD7-DCDE-4551-912F-EA2B9ABBB30A}" type="presParOf" srcId="{65B9C1F3-A73A-4D98-914B-A2C36DD9BAA2}" destId="{89A59BD0-D646-4255-8D3F-D7DAE26ECDFF}" srcOrd="0" destOrd="0" presId="urn:microsoft.com/office/officeart/2005/8/layout/vList5"/>
    <dgm:cxn modelId="{C3DAF5C6-9FBD-4080-AE9F-6BF55D2BF3BE}" type="presParOf" srcId="{65B9C1F3-A73A-4D98-914B-A2C36DD9BAA2}" destId="{20FB413C-5B00-4B1A-8C52-9D7D8B4CFC8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BD520C-5716-49FA-AD90-B43B09D4B409}" type="datetimeFigureOut">
              <a:rPr lang="en-US" smtClean="0"/>
              <a:t>3/30/2020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DC0BB-62B8-423F-9400-F2A3420686D9}" type="slidenum">
              <a:rPr lang="en-US" smtClean="0"/>
              <a:t>‹#›</a:t>
            </a:fld>
            <a:endParaRPr lang="en-US" dirty="0"/>
          </a:p>
        </p:txBody>
      </p:sp>
    </p:spTree>
    <p:extLst>
      <p:ext uri="{BB962C8B-B14F-4D97-AF65-F5344CB8AC3E}">
        <p14:creationId xmlns:p14="http://schemas.microsoft.com/office/powerpoint/2010/main" val="3793132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advocacy"/><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457200">
              <a:spcBef>
                <a:spcPts val="600"/>
              </a:spcBef>
              <a:spcAft>
                <a:spcPts val="600"/>
              </a:spcAft>
              <a:buFont typeface="Wingdings" panose="05000000000000000000" pitchFamily="2" charset="2"/>
              <a:buChar char="§"/>
            </a:pPr>
            <a:r>
              <a:rPr lang="en-US" sz="2800" dirty="0"/>
              <a:t>Many states used the “Georgia model” for training and certification of peer specialists</a:t>
            </a:r>
          </a:p>
          <a:p>
            <a:pPr marL="457200" lvl="1" indent="-457200">
              <a:spcBef>
                <a:spcPts val="600"/>
              </a:spcBef>
              <a:spcAft>
                <a:spcPts val="600"/>
              </a:spcAft>
              <a:buFont typeface="Wingdings" panose="05000000000000000000" pitchFamily="2" charset="2"/>
              <a:buChar char="§"/>
            </a:pPr>
            <a:r>
              <a:rPr lang="en-US" sz="2800" dirty="0"/>
              <a:t>Supervision varied widely based on the clinical or mental health practice of the supervisor.</a:t>
            </a:r>
          </a:p>
          <a:p>
            <a:pPr marL="457200" lvl="1" indent="-457200">
              <a:spcBef>
                <a:spcPts val="600"/>
              </a:spcBef>
              <a:spcAft>
                <a:spcPts val="600"/>
              </a:spcAft>
              <a:buFont typeface="Wingdings" panose="05000000000000000000" pitchFamily="2" charset="2"/>
              <a:buChar char="§"/>
            </a:pPr>
            <a:r>
              <a:rPr lang="en-US" sz="2800" dirty="0"/>
              <a:t>Guidance was based in liability and safety concerns (what peer support providers “shall not do”) rather than defining what peer support is and what peer specialists do. </a:t>
            </a:r>
          </a:p>
        </p:txBody>
      </p:sp>
      <p:sp>
        <p:nvSpPr>
          <p:cNvPr id="4" name="Slide Number Placeholder 3"/>
          <p:cNvSpPr>
            <a:spLocks noGrp="1"/>
          </p:cNvSpPr>
          <p:nvPr>
            <p:ph type="sldNum" sz="quarter" idx="5"/>
          </p:nvPr>
        </p:nvSpPr>
        <p:spPr/>
        <p:txBody>
          <a:bodyPr/>
          <a:lstStyle/>
          <a:p>
            <a:fld id="{385DC0BB-62B8-423F-9400-F2A3420686D9}" type="slidenum">
              <a:rPr lang="en-US" smtClean="0"/>
              <a:t>4</a:t>
            </a:fld>
            <a:endParaRPr lang="en-US" dirty="0"/>
          </a:p>
        </p:txBody>
      </p:sp>
    </p:spTree>
    <p:extLst>
      <p:ext uri="{BB962C8B-B14F-4D97-AF65-F5344CB8AC3E}">
        <p14:creationId xmlns:p14="http://schemas.microsoft.com/office/powerpoint/2010/main" val="2584999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DC0BB-62B8-423F-9400-F2A3420686D9}" type="slidenum">
              <a:rPr lang="en-US" smtClean="0"/>
              <a:t>14</a:t>
            </a:fld>
            <a:endParaRPr lang="en-US" dirty="0"/>
          </a:p>
        </p:txBody>
      </p:sp>
    </p:spTree>
    <p:extLst>
      <p:ext uri="{BB962C8B-B14F-4D97-AF65-F5344CB8AC3E}">
        <p14:creationId xmlns:p14="http://schemas.microsoft.com/office/powerpoint/2010/main" val="1998147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DC0BB-62B8-423F-9400-F2A3420686D9}" type="slidenum">
              <a:rPr lang="en-US" smtClean="0"/>
              <a:t>15</a:t>
            </a:fld>
            <a:endParaRPr lang="en-US" dirty="0"/>
          </a:p>
        </p:txBody>
      </p:sp>
    </p:spTree>
    <p:extLst>
      <p:ext uri="{BB962C8B-B14F-4D97-AF65-F5344CB8AC3E}">
        <p14:creationId xmlns:p14="http://schemas.microsoft.com/office/powerpoint/2010/main" val="128959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DC0BB-62B8-423F-9400-F2A3420686D9}" type="slidenum">
              <a:rPr lang="en-US" smtClean="0"/>
              <a:t>16</a:t>
            </a:fld>
            <a:endParaRPr lang="en-US" dirty="0"/>
          </a:p>
        </p:txBody>
      </p:sp>
    </p:spTree>
    <p:extLst>
      <p:ext uri="{BB962C8B-B14F-4D97-AF65-F5344CB8AC3E}">
        <p14:creationId xmlns:p14="http://schemas.microsoft.com/office/powerpoint/2010/main" val="67129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DC0BB-62B8-423F-9400-F2A3420686D9}" type="slidenum">
              <a:rPr lang="en-US" smtClean="0"/>
              <a:t>17</a:t>
            </a:fld>
            <a:endParaRPr lang="en-US" dirty="0"/>
          </a:p>
        </p:txBody>
      </p:sp>
    </p:spTree>
    <p:extLst>
      <p:ext uri="{BB962C8B-B14F-4D97-AF65-F5344CB8AC3E}">
        <p14:creationId xmlns:p14="http://schemas.microsoft.com/office/powerpoint/2010/main" val="4188499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EE32C2F-E84D-1543-9011-EC072E41D232}" type="slidenum">
              <a:rPr kumimoji="0" lang="en-US" sz="1300" b="0" i="0" u="none" strike="noStrike" kern="1200" cap="none" spc="0" normalizeH="0" baseline="0" noProof="0" smtClean="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3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p:txBody>
      </p:sp>
      <p:sp>
        <p:nvSpPr>
          <p:cNvPr id="5" name="Date Placeholder 4">
            <a:extLst>
              <a:ext uri="{FF2B5EF4-FFF2-40B4-BE49-F238E27FC236}">
                <a16:creationId xmlns:a16="http://schemas.microsoft.com/office/drawing/2014/main" xmlns="" id="{917829E3-135C-431B-93FC-CBC9212BBF47}"/>
              </a:ext>
            </a:extLst>
          </p:cNvPr>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imes" charset="0"/>
                <a:ea typeface="ＭＳ Ｐゴシック" charset="0"/>
                <a:cs typeface="+mn-cs"/>
              </a:rPr>
              <a:t>National Association of Rural Mental Health (NARMH) Conference, August 27, 2019</a:t>
            </a:r>
            <a:endParaRPr kumimoji="0" lang="en-US" sz="13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p:txBody>
      </p:sp>
      <p:sp>
        <p:nvSpPr>
          <p:cNvPr id="6" name="Footer Placeholder 5">
            <a:extLst>
              <a:ext uri="{FF2B5EF4-FFF2-40B4-BE49-F238E27FC236}">
                <a16:creationId xmlns:a16="http://schemas.microsoft.com/office/drawing/2014/main" xmlns="" id="{8DCAD11F-82C6-4986-8A48-B0726A5411CE}"/>
              </a:ext>
            </a:extLst>
          </p:cNvPr>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imes" charset="0"/>
                <a:ea typeface="ＭＳ Ｐゴシック" charset="0"/>
                <a:cs typeface="+mn-cs"/>
              </a:rPr>
              <a:t>Rita Cronise, Rutgers University, Dept of Psychiatric Rehabilitation</a:t>
            </a:r>
            <a:endParaRPr kumimoji="0" lang="en-US" sz="13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p:txBody>
      </p:sp>
      <p:sp>
        <p:nvSpPr>
          <p:cNvPr id="7" name="Header Placeholder 6">
            <a:extLst>
              <a:ext uri="{FF2B5EF4-FFF2-40B4-BE49-F238E27FC236}">
                <a16:creationId xmlns:a16="http://schemas.microsoft.com/office/drawing/2014/main" xmlns="" id="{ADEC1FCC-215F-4CAE-B3C8-1133EA75B26A}"/>
              </a:ext>
            </a:extLst>
          </p:cNvPr>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imes" charset="0"/>
                <a:ea typeface="ＭＳ Ｐゴシック" charset="0"/>
                <a:cs typeface="+mn-cs"/>
              </a:rPr>
              <a:t>Online Learning: An Innovative Approach to Training Certified Peer Specialists</a:t>
            </a:r>
            <a:endParaRPr kumimoji="0" lang="en-US" sz="13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123768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DC0BB-62B8-423F-9400-F2A3420686D9}" type="slidenum">
              <a:rPr lang="en-US" smtClean="0"/>
              <a:t>19</a:t>
            </a:fld>
            <a:endParaRPr lang="en-US" dirty="0"/>
          </a:p>
        </p:txBody>
      </p:sp>
    </p:spTree>
    <p:extLst>
      <p:ext uri="{BB962C8B-B14F-4D97-AF65-F5344CB8AC3E}">
        <p14:creationId xmlns:p14="http://schemas.microsoft.com/office/powerpoint/2010/main" val="1092435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DC0BB-62B8-423F-9400-F2A3420686D9}" type="slidenum">
              <a:rPr lang="en-US" smtClean="0"/>
              <a:t>20</a:t>
            </a:fld>
            <a:endParaRPr lang="en-US" dirty="0"/>
          </a:p>
        </p:txBody>
      </p:sp>
    </p:spTree>
    <p:extLst>
      <p:ext uri="{BB962C8B-B14F-4D97-AF65-F5344CB8AC3E}">
        <p14:creationId xmlns:p14="http://schemas.microsoft.com/office/powerpoint/2010/main" val="86234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2007 survey of member satisfaction and compensation</a:t>
            </a:r>
          </a:p>
          <a:p>
            <a:pPr lvl="0"/>
            <a:r>
              <a:rPr lang="en-US" dirty="0"/>
              <a:t>2010 situational analysis of the field for the  SAMHSA Recovery to Practice project</a:t>
            </a:r>
          </a:p>
          <a:p>
            <a:pPr lvl="0"/>
            <a:r>
              <a:rPr lang="en-US" dirty="0"/>
              <a:t>2011 literature review of existing codes of ethics and guidance documents</a:t>
            </a:r>
          </a:p>
          <a:p>
            <a:pPr lvl="0"/>
            <a:r>
              <a:rPr lang="en-US" dirty="0"/>
              <a:t>2012 task force to establish practice guidelines</a:t>
            </a:r>
          </a:p>
          <a:p>
            <a:endParaRPr lang="en-US" dirty="0"/>
          </a:p>
        </p:txBody>
      </p:sp>
      <p:sp>
        <p:nvSpPr>
          <p:cNvPr id="4" name="Slide Number Placeholder 3"/>
          <p:cNvSpPr>
            <a:spLocks noGrp="1"/>
          </p:cNvSpPr>
          <p:nvPr>
            <p:ph type="sldNum" sz="quarter" idx="5"/>
          </p:nvPr>
        </p:nvSpPr>
        <p:spPr/>
        <p:txBody>
          <a:bodyPr/>
          <a:lstStyle/>
          <a:p>
            <a:fld id="{385DC0BB-62B8-423F-9400-F2A3420686D9}" type="slidenum">
              <a:rPr lang="en-US" smtClean="0"/>
              <a:t>5</a:t>
            </a:fld>
            <a:endParaRPr lang="en-US" dirty="0"/>
          </a:p>
        </p:txBody>
      </p:sp>
    </p:spTree>
    <p:extLst>
      <p:ext uri="{BB962C8B-B14F-4D97-AF65-F5344CB8AC3E}">
        <p14:creationId xmlns:p14="http://schemas.microsoft.com/office/powerpoint/2010/main" val="1438363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Focus Group and SAMHSA meeting participation (all sites) n=200+ (development process)</a:t>
            </a:r>
          </a:p>
          <a:p>
            <a:r>
              <a:rPr lang="en-US" dirty="0"/>
              <a:t>Survey combined participation (all four versions) n=808</a:t>
            </a:r>
          </a:p>
          <a:p>
            <a:r>
              <a:rPr lang="en-US" dirty="0"/>
              <a:t>Total participation in the development, review, and approval process n=1000+</a:t>
            </a:r>
          </a:p>
          <a:p>
            <a:pPr lvl="0"/>
            <a:endParaRPr lang="en-US" dirty="0"/>
          </a:p>
          <a:p>
            <a:pPr marL="1062990" lvl="4" indent="-514350">
              <a:spcBef>
                <a:spcPts val="600"/>
              </a:spcBef>
              <a:spcAft>
                <a:spcPts val="600"/>
              </a:spcAft>
              <a:buFont typeface="Wingdings" panose="05000000000000000000" pitchFamily="2" charset="2"/>
              <a:buChar char="§"/>
              <a:tabLst>
                <a:tab pos="2401888" algn="l"/>
                <a:tab pos="8686800" algn="r"/>
              </a:tabLst>
            </a:pPr>
            <a:r>
              <a:rPr lang="en-US" sz="3200" dirty="0"/>
              <a:t>Peer Specialists (Mental Health n=534)  </a:t>
            </a:r>
            <a:r>
              <a:rPr lang="en-US" sz="3200" b="1" dirty="0"/>
              <a:t>98%</a:t>
            </a:r>
          </a:p>
          <a:p>
            <a:pPr marL="1062990" lvl="4" indent="-514350">
              <a:spcBef>
                <a:spcPts val="600"/>
              </a:spcBef>
              <a:spcAft>
                <a:spcPts val="600"/>
              </a:spcAft>
              <a:buFont typeface="Wingdings" panose="05000000000000000000" pitchFamily="2" charset="2"/>
              <a:buChar char="§"/>
              <a:tabLst>
                <a:tab pos="2401888" algn="l"/>
                <a:tab pos="8686800" algn="r"/>
              </a:tabLst>
            </a:pPr>
            <a:r>
              <a:rPr lang="en-US" sz="3200" dirty="0"/>
              <a:t>Recovery Peer Advocates (SUD n=200)  </a:t>
            </a:r>
            <a:r>
              <a:rPr lang="en-US" sz="3200" b="1" dirty="0"/>
              <a:t>97%</a:t>
            </a:r>
            <a:r>
              <a:rPr lang="en-US" sz="3200" dirty="0"/>
              <a:t> </a:t>
            </a:r>
          </a:p>
          <a:p>
            <a:pPr marL="1062990" lvl="4" indent="-514350">
              <a:spcBef>
                <a:spcPts val="600"/>
              </a:spcBef>
              <a:spcAft>
                <a:spcPts val="600"/>
              </a:spcAft>
              <a:buFont typeface="Wingdings" panose="05000000000000000000" pitchFamily="2" charset="2"/>
              <a:buChar char="§"/>
              <a:tabLst>
                <a:tab pos="2401888" algn="l"/>
                <a:tab pos="8686800" algn="r"/>
              </a:tabLst>
            </a:pPr>
            <a:r>
              <a:rPr lang="en-US" sz="3200" dirty="0"/>
              <a:t>Peer Specialists (VA n=67)  </a:t>
            </a:r>
            <a:r>
              <a:rPr lang="en-US" sz="3200" b="1" dirty="0"/>
              <a:t>99%</a:t>
            </a:r>
          </a:p>
          <a:p>
            <a:pPr marL="1062990" lvl="4" indent="-514350">
              <a:spcBef>
                <a:spcPts val="600"/>
              </a:spcBef>
              <a:spcAft>
                <a:spcPts val="600"/>
              </a:spcAft>
              <a:buFont typeface="Wingdings" panose="05000000000000000000" pitchFamily="2" charset="2"/>
              <a:buChar char="§"/>
              <a:tabLst>
                <a:tab pos="2401888" algn="l"/>
                <a:tab pos="8686800" algn="r"/>
              </a:tabLst>
            </a:pPr>
            <a:r>
              <a:rPr lang="en-US" sz="3200" dirty="0"/>
              <a:t>Spanish version (n=7) </a:t>
            </a:r>
            <a:r>
              <a:rPr lang="en-US" sz="3200" b="1" dirty="0"/>
              <a:t>95%</a:t>
            </a:r>
          </a:p>
          <a:p>
            <a:endParaRPr lang="en-US" dirty="0"/>
          </a:p>
        </p:txBody>
      </p:sp>
      <p:sp>
        <p:nvSpPr>
          <p:cNvPr id="4" name="Slide Number Placeholder 3"/>
          <p:cNvSpPr>
            <a:spLocks noGrp="1"/>
          </p:cNvSpPr>
          <p:nvPr>
            <p:ph type="sldNum" sz="quarter" idx="5"/>
          </p:nvPr>
        </p:nvSpPr>
        <p:spPr/>
        <p:txBody>
          <a:bodyPr/>
          <a:lstStyle/>
          <a:p>
            <a:fld id="{385DC0BB-62B8-423F-9400-F2A3420686D9}" type="slidenum">
              <a:rPr lang="en-US" smtClean="0"/>
              <a:t>6</a:t>
            </a:fld>
            <a:endParaRPr lang="en-US" dirty="0"/>
          </a:p>
        </p:txBody>
      </p:sp>
    </p:spTree>
    <p:extLst>
      <p:ext uri="{BB962C8B-B14F-4D97-AF65-F5344CB8AC3E}">
        <p14:creationId xmlns:p14="http://schemas.microsoft.com/office/powerpoint/2010/main" val="1041310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85DC0BB-62B8-423F-9400-F2A3420686D9}" type="slidenum">
              <a:rPr lang="en-US" smtClean="0"/>
              <a:t>7</a:t>
            </a:fld>
            <a:endParaRPr lang="en-US" dirty="0"/>
          </a:p>
        </p:txBody>
      </p:sp>
    </p:spTree>
    <p:extLst>
      <p:ext uri="{BB962C8B-B14F-4D97-AF65-F5344CB8AC3E}">
        <p14:creationId xmlns:p14="http://schemas.microsoft.com/office/powerpoint/2010/main" val="1609916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 to the “Sneak Preview” of the PRACTICE GUIDELINES FOR SUPERVISORS, POINT TO #6 in the CORE VALUES</a:t>
            </a:r>
            <a:endParaRPr lang="en-US" dirty="0"/>
          </a:p>
        </p:txBody>
      </p:sp>
      <p:sp>
        <p:nvSpPr>
          <p:cNvPr id="4" name="Slide Number Placeholder 3"/>
          <p:cNvSpPr>
            <a:spLocks noGrp="1"/>
          </p:cNvSpPr>
          <p:nvPr>
            <p:ph type="sldNum" sz="quarter" idx="5"/>
          </p:nvPr>
        </p:nvSpPr>
        <p:spPr/>
        <p:txBody>
          <a:bodyPr/>
          <a:lstStyle/>
          <a:p>
            <a:fld id="{385DC0BB-62B8-423F-9400-F2A3420686D9}" type="slidenum">
              <a:rPr lang="en-US" smtClean="0"/>
              <a:t>9</a:t>
            </a:fld>
            <a:endParaRPr lang="en-US" dirty="0"/>
          </a:p>
        </p:txBody>
      </p:sp>
    </p:spTree>
    <p:extLst>
      <p:ext uri="{BB962C8B-B14F-4D97-AF65-F5344CB8AC3E}">
        <p14:creationId xmlns:p14="http://schemas.microsoft.com/office/powerpoint/2010/main" val="4165028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 to the “Sneak Preview” of the PRACTICE GUIDELINES FOR SUPERVISORS, POINT TO #6 in the PRACTICE GUIDELINES</a:t>
            </a:r>
            <a:endParaRPr lang="en-US" dirty="0"/>
          </a:p>
          <a:p>
            <a:endParaRPr lang="en-US" b="1" dirty="0"/>
          </a:p>
          <a:p>
            <a:r>
              <a:rPr lang="en-US" b="1" dirty="0"/>
              <a:t>POINT OUT THE CORE VALUE – PEER SUPPORTERS FACILITATE CHANGE, ASK GROUP TO FOLLOW ALONG</a:t>
            </a:r>
          </a:p>
          <a:p>
            <a:endParaRPr lang="en-US" dirty="0"/>
          </a:p>
          <a:p>
            <a:r>
              <a:rPr lang="en-US" sz="1200" b="1" kern="1200" dirty="0">
                <a:solidFill>
                  <a:schemeClr val="tx1"/>
                </a:solidFill>
                <a:effectLst/>
                <a:latin typeface="+mn-lt"/>
                <a:ea typeface="+mn-ea"/>
                <a:cs typeface="+mn-cs"/>
              </a:rPr>
              <a:t>Peer supporters facilitate change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of the worst human rights violations are experienced by people with psychiatric, trauma or substance use challenges. They are frequently seen as “objects of treatment” rather than human beings with the same fundamental rights to life, liberty and the pursuit of happiness as everyone else.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People may be survivors of violence (including physical, emotional, spiritual and mental abuse or neglect). Those with certain behaviors that make others uncomfortable may find themselves stereotyped, stigmatized and outcast by society.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Internalized oppression is common among people who have been rejected by society. Peer supporters treat people as human beings and remain alert to any practice (including the way people treat themselves) that is dehumanizing, demoralizing or degrading and will use their personal story and/or advocacy to be an agent for positive change.</a:t>
            </a:r>
          </a:p>
          <a:p>
            <a:endParaRPr lang="en-US" sz="1200" kern="1200" dirty="0">
              <a:solidFill>
                <a:schemeClr val="tx1"/>
              </a:solidFill>
              <a:effectLst/>
              <a:latin typeface="+mn-lt"/>
              <a:ea typeface="+mn-ea"/>
              <a:cs typeface="+mn-cs"/>
            </a:endParaRPr>
          </a:p>
          <a:p>
            <a:r>
              <a:rPr lang="en-US" sz="1200" dirty="0">
                <a:solidFill>
                  <a:schemeClr val="tx1"/>
                </a:solidFill>
              </a:rPr>
              <a:t>People may be survivors of violence (including physical, emotional, spiritual and mental abuse or neglect). Those with certain behaviors that make others uncomfortable may find themselves stereotyped, stigmatized and outcast by society. </a:t>
            </a:r>
          </a:p>
          <a:p>
            <a:endParaRPr lang="en-US" sz="1200" dirty="0">
              <a:solidFill>
                <a:schemeClr val="tx1"/>
              </a:solidFill>
            </a:endParaRPr>
          </a:p>
          <a:p>
            <a:r>
              <a:rPr lang="en-US" sz="1200" dirty="0">
                <a:solidFill>
                  <a:schemeClr val="tx1"/>
                </a:solidFill>
              </a:rPr>
              <a:t>Internalized oppression is common among people who have been rejected by society. Peer supporters treat people as human beings and remain alert to any practice (including the way people treat themselves) that is dehumanizing, demoralizing or degrading and will use their personal story and/or advocacy to be an agent for positive change.</a:t>
            </a:r>
            <a:endParaRPr lang="en-US" sz="1200" dirty="0"/>
          </a:p>
        </p:txBody>
      </p:sp>
      <p:sp>
        <p:nvSpPr>
          <p:cNvPr id="4" name="Slide Number Placeholder 3"/>
          <p:cNvSpPr>
            <a:spLocks noGrp="1"/>
          </p:cNvSpPr>
          <p:nvPr>
            <p:ph type="sldNum" sz="quarter" idx="5"/>
          </p:nvPr>
        </p:nvSpPr>
        <p:spPr/>
        <p:txBody>
          <a:bodyPr/>
          <a:lstStyle/>
          <a:p>
            <a:fld id="{385DC0BB-62B8-423F-9400-F2A3420686D9}" type="slidenum">
              <a:rPr lang="en-US" smtClean="0"/>
              <a:t>10</a:t>
            </a:fld>
            <a:endParaRPr lang="en-US" dirty="0"/>
          </a:p>
        </p:txBody>
      </p:sp>
    </p:spTree>
    <p:extLst>
      <p:ext uri="{BB962C8B-B14F-4D97-AF65-F5344CB8AC3E}">
        <p14:creationId xmlns:p14="http://schemas.microsoft.com/office/powerpoint/2010/main" val="951670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85DC0BB-62B8-423F-9400-F2A3420686D9}" type="slidenum">
              <a:rPr lang="en-US" smtClean="0"/>
              <a:t>11</a:t>
            </a:fld>
            <a:endParaRPr lang="en-US" dirty="0"/>
          </a:p>
        </p:txBody>
      </p:sp>
    </p:spTree>
    <p:extLst>
      <p:ext uri="{BB962C8B-B14F-4D97-AF65-F5344CB8AC3E}">
        <p14:creationId xmlns:p14="http://schemas.microsoft.com/office/powerpoint/2010/main" val="1966533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10:notes"/>
          <p:cNvSpPr txBox="1">
            <a:spLocks noGrp="1"/>
          </p:cNvSpPr>
          <p:nvPr>
            <p:ph type="body" idx="1"/>
          </p:nvPr>
        </p:nvSpPr>
        <p:spPr>
          <a:xfrm>
            <a:off x="701039" y="4473892"/>
            <a:ext cx="5608319" cy="3660457"/>
          </a:xfrm>
          <a:prstGeom prst="rect">
            <a:avLst/>
          </a:prstGeom>
          <a:noFill/>
          <a:ln>
            <a:noFill/>
          </a:ln>
        </p:spPr>
        <p:txBody>
          <a:bodyPr spcFirstLastPara="1" wrap="square" lIns="93175" tIns="46575" rIns="93175" bIns="46575" anchor="t" anchorCtr="0">
            <a:noAutofit/>
          </a:bodyPr>
          <a:lstStyle/>
          <a:p>
            <a:pPr marL="1005840" marR="0" lvl="4"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tab pos="2401888" algn="l"/>
                <a:tab pos="8686800" algn="r"/>
              </a:tabLst>
              <a:defRPr/>
            </a:pPr>
            <a:r>
              <a:rPr lang="en-US" sz="2800" dirty="0"/>
              <a:t>Convened small workgroup to conduct needs assessment of resources to inform the field on  supervision of peer support staff</a:t>
            </a:r>
          </a:p>
          <a:p>
            <a:pPr marL="1005840" marR="0" lvl="4"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tab pos="2401888" algn="l"/>
                <a:tab pos="8686800" algn="r"/>
              </a:tabLst>
              <a:defRPr/>
            </a:pPr>
            <a:r>
              <a:rPr lang="en-US" sz="2800" dirty="0"/>
              <a:t>Expanded workgroup to collaborate with iNAPS on peer support workforce development projects </a:t>
            </a:r>
          </a:p>
          <a:p>
            <a:pPr marL="1005840" marR="0" lvl="4"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tab pos="2401888" algn="l"/>
                <a:tab pos="8686800" algn="r"/>
              </a:tabLst>
              <a:defRPr/>
            </a:pPr>
            <a:r>
              <a:rPr lang="en-US" sz="2800" dirty="0"/>
              <a:t>Identified, reviewed and indexed supervision resources for repository to reside on the iNAPS website </a:t>
            </a:r>
          </a:p>
          <a:p>
            <a:pPr marL="1005840" marR="0" lvl="4"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tab pos="2401888" algn="l"/>
                <a:tab pos="8686800" algn="r"/>
              </a:tabLst>
              <a:defRPr/>
            </a:pPr>
            <a:r>
              <a:rPr lang="en-US" sz="2800" dirty="0"/>
              <a:t>Researched Department of Labor process for establishing a Standard Occupational  Classification for the peer support title</a:t>
            </a:r>
          </a:p>
          <a:p>
            <a:pPr marL="1005840" marR="0" lvl="4"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tab pos="2401888" algn="l"/>
                <a:tab pos="8686800" algn="r"/>
              </a:tabLst>
              <a:defRPr/>
            </a:pPr>
            <a:r>
              <a:rPr lang="en-US" sz="2800" dirty="0"/>
              <a:t>Revisited process for creating 2013 National Practice Guidelines for Peer Supporters to create a framework for developing Guidelines for Supervisors </a:t>
            </a:r>
          </a:p>
          <a:p>
            <a:pPr marL="1005840" marR="0" lvl="4"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tab pos="2401888" algn="l"/>
                <a:tab pos="8686800" algn="r"/>
              </a:tabLst>
              <a:defRPr/>
            </a:pPr>
            <a:r>
              <a:rPr lang="en-US" sz="2800" dirty="0"/>
              <a:t>Conducted need analysis, draft Guidelines for Supervisors, hold focus groups and a consensus survey with supervisors and peer specialists</a:t>
            </a:r>
          </a:p>
          <a:p>
            <a:pPr marL="1005840" marR="0" lvl="4"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tab pos="2401888" algn="l"/>
                <a:tab pos="8686800" algn="r"/>
              </a:tabLst>
              <a:defRPr/>
            </a:pPr>
            <a:r>
              <a:rPr lang="en-US" sz="2800" dirty="0"/>
              <a:t>Developed and deliver sneak peek presentations of the Practice Guidelines for Supervisors of Peer Support Specialists at NYAPRS and NAMI</a:t>
            </a:r>
          </a:p>
          <a:p>
            <a:pPr marL="1005840" marR="0" lvl="4"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tab pos="2401888" algn="l"/>
                <a:tab pos="8686800" algn="r"/>
              </a:tabLst>
              <a:defRPr/>
            </a:pPr>
            <a:r>
              <a:rPr lang="en-US" sz="2800" dirty="0"/>
              <a:t>Presented “Daring to Supervise”  workshop series and supervision caucus at the iNAPS 13</a:t>
            </a:r>
            <a:r>
              <a:rPr lang="en-US" sz="2800" baseline="30000" dirty="0"/>
              <a:t>th</a:t>
            </a:r>
            <a:r>
              <a:rPr lang="en-US" sz="2800" dirty="0"/>
              <a:t> Annual Conference </a:t>
            </a:r>
            <a:endParaRPr lang="en-US" sz="2800" b="1" dirty="0"/>
          </a:p>
          <a:p>
            <a:pPr marL="548640" marR="0" lvl="4" indent="0" algn="l" defTabSz="914400" rtl="0" eaLnBrk="1" fontAlgn="auto" latinLnBrk="0" hangingPunct="1">
              <a:lnSpc>
                <a:spcPct val="100000"/>
              </a:lnSpc>
              <a:spcBef>
                <a:spcPts val="600"/>
              </a:spcBef>
              <a:spcAft>
                <a:spcPts val="600"/>
              </a:spcAft>
              <a:buClrTx/>
              <a:buSzTx/>
              <a:buFontTx/>
              <a:buNone/>
              <a:tabLst>
                <a:tab pos="2401888" algn="l"/>
                <a:tab pos="8686800" algn="r"/>
              </a:tabLst>
              <a:defRPr/>
            </a:pPr>
            <a:endParaRPr lang="en-US" sz="2800" b="1" dirty="0"/>
          </a:p>
          <a:p>
            <a:pPr marL="548640" marR="0" lvl="4" indent="0" algn="l" defTabSz="914400" rtl="0" eaLnBrk="1" fontAlgn="auto" latinLnBrk="0" hangingPunct="1">
              <a:lnSpc>
                <a:spcPct val="100000"/>
              </a:lnSpc>
              <a:spcBef>
                <a:spcPts val="600"/>
              </a:spcBef>
              <a:spcAft>
                <a:spcPts val="600"/>
              </a:spcAft>
              <a:buClrTx/>
              <a:buSzTx/>
              <a:buFontTx/>
              <a:buNone/>
              <a:tabLst>
                <a:tab pos="2401888" algn="l"/>
                <a:tab pos="8686800" algn="r"/>
              </a:tabLst>
              <a:defRPr/>
            </a:pPr>
            <a:r>
              <a:rPr lang="en-US" sz="2800" b="1" dirty="0"/>
              <a:t>Initial survey, focus groups and a consensus survey – a parallel development process to the National Practice Guidelines for Peer Supporters. </a:t>
            </a:r>
            <a:r>
              <a:rPr lang="en-US" sz="2800" dirty="0"/>
              <a:t>Survey participation n=232. </a:t>
            </a:r>
          </a:p>
          <a:p>
            <a:pPr marL="548640" lvl="4" indent="0">
              <a:spcBef>
                <a:spcPts val="600"/>
              </a:spcBef>
              <a:spcAft>
                <a:spcPts val="600"/>
              </a:spcAft>
              <a:buNone/>
              <a:tabLst>
                <a:tab pos="2401888" algn="l"/>
                <a:tab pos="8686800" algn="r"/>
              </a:tabLst>
            </a:pPr>
            <a:endParaRPr lang="en-US" sz="2800" dirty="0"/>
          </a:p>
          <a:p>
            <a:pPr marL="548640" lvl="4" indent="0">
              <a:spcBef>
                <a:spcPts val="600"/>
              </a:spcBef>
              <a:spcAft>
                <a:spcPts val="600"/>
              </a:spcAft>
              <a:buNone/>
              <a:tabLst>
                <a:tab pos="2401888" algn="l"/>
                <a:tab pos="8686800" algn="r"/>
              </a:tabLst>
            </a:pPr>
            <a:r>
              <a:rPr lang="en-US" sz="2800" dirty="0"/>
              <a:t>Focus Groups were held in April 2019 with current supervisors and working peer support specialists on the usefulness of the guidelines, followed by a survey.</a:t>
            </a:r>
          </a:p>
          <a:p>
            <a:pPr marL="548640" lvl="4" indent="0">
              <a:spcBef>
                <a:spcPts val="600"/>
              </a:spcBef>
              <a:spcAft>
                <a:spcPts val="600"/>
              </a:spcAft>
              <a:buNone/>
              <a:tabLst>
                <a:tab pos="2401888" algn="l"/>
                <a:tab pos="8686800" algn="r"/>
              </a:tabLst>
            </a:pPr>
            <a:r>
              <a:rPr lang="en-US" sz="2800" dirty="0"/>
              <a:t>Those who agreed or strongly agreed with the survey: </a:t>
            </a:r>
            <a:r>
              <a:rPr lang="en-US" sz="3200" dirty="0"/>
              <a:t>Peer Specialist Supervisors   </a:t>
            </a:r>
            <a:r>
              <a:rPr lang="en-US" sz="3200" b="1" dirty="0"/>
              <a:t>92%</a:t>
            </a:r>
          </a:p>
          <a:p>
            <a:pPr marL="548640" lvl="4" indent="0">
              <a:spcBef>
                <a:spcPts val="600"/>
              </a:spcBef>
              <a:spcAft>
                <a:spcPts val="600"/>
              </a:spcAft>
              <a:buNone/>
              <a:tabLst>
                <a:tab pos="2401888" algn="l"/>
                <a:tab pos="8686800" algn="r"/>
              </a:tabLst>
            </a:pPr>
            <a:endParaRPr lang="en-US" sz="3200" dirty="0"/>
          </a:p>
          <a:p>
            <a:pPr marL="457200" marR="0" lvl="0" indent="-330200" algn="l" rtl="0">
              <a:lnSpc>
                <a:spcPct val="100000"/>
              </a:lnSpc>
              <a:spcBef>
                <a:spcPts val="0"/>
              </a:spcBef>
              <a:spcAft>
                <a:spcPts val="0"/>
              </a:spcAft>
              <a:buSzPts val="1600"/>
              <a:buFont typeface="EB Garamond"/>
              <a:buChar char="●"/>
            </a:pPr>
            <a:endParaRPr sz="1600" dirty="0">
              <a:latin typeface="EB Garamond"/>
              <a:ea typeface="EB Garamond"/>
              <a:cs typeface="EB Garamond"/>
              <a:sym typeface="EB Garamond"/>
            </a:endParaRPr>
          </a:p>
        </p:txBody>
      </p:sp>
      <p:sp>
        <p:nvSpPr>
          <p:cNvPr id="397" name="Google Shape;397;p10:notes"/>
          <p:cNvSpPr txBox="1">
            <a:spLocks noGrp="1"/>
          </p:cNvSpPr>
          <p:nvPr>
            <p:ph type="sldNum" idx="12"/>
          </p:nvPr>
        </p:nvSpPr>
        <p:spPr>
          <a:xfrm>
            <a:off x="3970937" y="8829967"/>
            <a:ext cx="3037839"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
        <p:nvSpPr>
          <p:cNvPr id="398" name="Google Shape;398;p10:notes"/>
          <p:cNvSpPr txBox="1">
            <a:spLocks noGrp="1"/>
          </p:cNvSpPr>
          <p:nvPr>
            <p:ph type="hdr" idx="3"/>
          </p:nvPr>
        </p:nvSpPr>
        <p:spPr>
          <a:xfrm>
            <a:off x="0" y="0"/>
            <a:ext cx="3037839" cy="466434"/>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Rehersal</a:t>
            </a:r>
            <a:endParaRPr/>
          </a:p>
        </p:txBody>
      </p:sp>
    </p:spTree>
    <p:extLst>
      <p:ext uri="{BB962C8B-B14F-4D97-AF65-F5344CB8AC3E}">
        <p14:creationId xmlns:p14="http://schemas.microsoft.com/office/powerpoint/2010/main" val="3151371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 to the PRACTICE GUIDELINES FOR SUPERVISORS, Value #6 point to the </a:t>
            </a:r>
            <a:r>
              <a:rPr lang="en-US" b="1" u="sng" dirty="0"/>
              <a:t>ROLE OF THE SUPERVISOR</a:t>
            </a:r>
            <a:endParaRPr lang="en-US" u="sng" dirty="0"/>
          </a:p>
          <a:p>
            <a:endParaRPr lang="en-US" dirty="0"/>
          </a:p>
          <a:p>
            <a:pPr marL="171450" lvl="0" indent="-171450">
              <a:buFont typeface="Arial" panose="020B0604020202020204" pitchFamily="34" charset="0"/>
              <a:buChar char="•"/>
            </a:pPr>
            <a:r>
              <a:rPr lang="en-US" dirty="0"/>
              <a:t>Define and model </a:t>
            </a:r>
            <a:r>
              <a:rPr lang="en-US" dirty="0">
                <a:hlinkClick r:id="rId3" action="ppaction://hlinkfile"/>
              </a:rPr>
              <a:t>advocacy</a:t>
            </a:r>
            <a:r>
              <a:rPr lang="en-US" dirty="0"/>
              <a:t> for peer support specialists, including advocating for organizational changes.</a:t>
            </a:r>
          </a:p>
          <a:p>
            <a:pPr marL="171450" lvl="0" indent="-171450">
              <a:buFont typeface="Arial" panose="020B0604020202020204" pitchFamily="34" charset="0"/>
              <a:buChar char="•"/>
            </a:pPr>
            <a:r>
              <a:rPr lang="en-US" dirty="0"/>
              <a:t>Coach peer support specialists on how to respect the rights of individuals while helping individuals challenge and overcome injustice.</a:t>
            </a:r>
          </a:p>
          <a:p>
            <a:pPr marL="171450" lvl="0" indent="-171450">
              <a:buFont typeface="Arial" panose="020B0604020202020204" pitchFamily="34" charset="0"/>
              <a:buChar char="•"/>
            </a:pPr>
            <a:r>
              <a:rPr lang="en-US" dirty="0"/>
              <a:t>Build on lived experience, model recovery and advocate for peer support workers.</a:t>
            </a:r>
          </a:p>
          <a:p>
            <a:pPr marL="171450" lvl="0" indent="-171450">
              <a:buFont typeface="Arial" panose="020B0604020202020204" pitchFamily="34" charset="0"/>
              <a:buChar char="•"/>
            </a:pPr>
            <a:r>
              <a:rPr lang="en-US" dirty="0"/>
              <a:t>Assist colleagues to understand the peer specialist role and the perspective and experience of peer support specialists.</a:t>
            </a:r>
          </a:p>
          <a:p>
            <a:pPr marL="171450" lvl="0" indent="-171450">
              <a:buFont typeface="Arial" panose="020B0604020202020204" pitchFamily="34" charset="0"/>
              <a:buChar char="•"/>
            </a:pPr>
            <a:r>
              <a:rPr lang="en-US" dirty="0"/>
              <a:t>Identify situations in which the supervisor has responsibility to address agency liability and maintain respectful communication with peer support specialists when differences of opinion occur. </a:t>
            </a:r>
          </a:p>
          <a:p>
            <a:pPr marL="171450" lvl="0" indent="-171450">
              <a:buFont typeface="Arial" panose="020B0604020202020204" pitchFamily="34" charset="0"/>
              <a:buChar char="•"/>
            </a:pPr>
            <a:r>
              <a:rPr lang="en-US" dirty="0"/>
              <a:t>Provide time and support for peer support specialists to connect and participate in the greater peer movement and the peer workforce profession.</a:t>
            </a:r>
          </a:p>
          <a:p>
            <a:endParaRPr lang="en-US" dirty="0"/>
          </a:p>
        </p:txBody>
      </p:sp>
      <p:sp>
        <p:nvSpPr>
          <p:cNvPr id="4" name="Slide Number Placeholder 3"/>
          <p:cNvSpPr>
            <a:spLocks noGrp="1"/>
          </p:cNvSpPr>
          <p:nvPr>
            <p:ph type="sldNum" sz="quarter" idx="5"/>
          </p:nvPr>
        </p:nvSpPr>
        <p:spPr/>
        <p:txBody>
          <a:bodyPr/>
          <a:lstStyle/>
          <a:p>
            <a:fld id="{385DC0BB-62B8-423F-9400-F2A3420686D9}" type="slidenum">
              <a:rPr lang="en-US" smtClean="0"/>
              <a:t>13</a:t>
            </a:fld>
            <a:endParaRPr lang="en-US" dirty="0"/>
          </a:p>
        </p:txBody>
      </p:sp>
    </p:spTree>
    <p:extLst>
      <p:ext uri="{BB962C8B-B14F-4D97-AF65-F5344CB8AC3E}">
        <p14:creationId xmlns:p14="http://schemas.microsoft.com/office/powerpoint/2010/main" val="1562488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71FB16-AC29-486D-8E67-94C6863CE0C9}" type="datetimeFigureOut">
              <a:rPr lang="en-US" smtClean="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112B91-5F43-46A4-80D7-527DB12D83C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86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71FB16-AC29-486D-8E67-94C6863CE0C9}" type="datetimeFigureOut">
              <a:rPr lang="en-US" smtClean="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112B91-5F43-46A4-80D7-527DB12D83C9}" type="slidenum">
              <a:rPr lang="en-US" smtClean="0"/>
              <a:t>‹#›</a:t>
            </a:fld>
            <a:endParaRPr lang="en-US" dirty="0"/>
          </a:p>
        </p:txBody>
      </p:sp>
    </p:spTree>
    <p:extLst>
      <p:ext uri="{BB962C8B-B14F-4D97-AF65-F5344CB8AC3E}">
        <p14:creationId xmlns:p14="http://schemas.microsoft.com/office/powerpoint/2010/main" val="2553429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71FB16-AC29-486D-8E67-94C6863CE0C9}" type="datetimeFigureOut">
              <a:rPr lang="en-US" smtClean="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112B91-5F43-46A4-80D7-527DB12D83C9}" type="slidenum">
              <a:rPr lang="en-US" smtClean="0"/>
              <a:t>‹#›</a:t>
            </a:fld>
            <a:endParaRPr lang="en-US" dirty="0"/>
          </a:p>
        </p:txBody>
      </p:sp>
    </p:spTree>
    <p:extLst>
      <p:ext uri="{BB962C8B-B14F-4D97-AF65-F5344CB8AC3E}">
        <p14:creationId xmlns:p14="http://schemas.microsoft.com/office/powerpoint/2010/main" val="4164788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ransition Slide Option 3">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9" cy="6665843"/>
          </a:xfrm>
          <a:prstGeom prst="rect">
            <a:avLst/>
          </a:prstGeom>
        </p:spPr>
      </p:pic>
      <p:sp>
        <p:nvSpPr>
          <p:cNvPr id="5" name="Title 1"/>
          <p:cNvSpPr>
            <a:spLocks noGrp="1"/>
          </p:cNvSpPr>
          <p:nvPr>
            <p:ph type="ctrTitle"/>
          </p:nvPr>
        </p:nvSpPr>
        <p:spPr>
          <a:xfrm>
            <a:off x="6942" y="1086679"/>
            <a:ext cx="12191997" cy="2313100"/>
          </a:xfrm>
          <a:prstGeom prst="rect">
            <a:avLst/>
          </a:prstGeom>
        </p:spPr>
        <p:txBody>
          <a:bodyPr anchor="b" anchorCtr="0"/>
          <a:lstStyle>
            <a:lvl1pPr algn="ctr">
              <a:defRPr sz="4400">
                <a:solidFill>
                  <a:schemeClr val="tx2"/>
                </a:solidFill>
              </a:defRPr>
            </a:lvl1pPr>
          </a:lstStyle>
          <a:p>
            <a:r>
              <a:rPr lang="en-US" dirty="0"/>
              <a:t>Click to edit Master title style</a:t>
            </a:r>
          </a:p>
        </p:txBody>
      </p:sp>
      <p:sp>
        <p:nvSpPr>
          <p:cNvPr id="7" name="Subtitle 2"/>
          <p:cNvSpPr>
            <a:spLocks noGrp="1"/>
          </p:cNvSpPr>
          <p:nvPr>
            <p:ph type="subTitle" idx="1"/>
          </p:nvPr>
        </p:nvSpPr>
        <p:spPr>
          <a:xfrm>
            <a:off x="6942" y="3952064"/>
            <a:ext cx="12191997"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81798" y="5956185"/>
            <a:ext cx="2854196" cy="492968"/>
          </a:xfrm>
          <a:prstGeom prst="rect">
            <a:avLst/>
          </a:prstGeom>
        </p:spPr>
      </p:pic>
    </p:spTree>
    <p:extLst>
      <p:ext uri="{BB962C8B-B14F-4D97-AF65-F5344CB8AC3E}">
        <p14:creationId xmlns:p14="http://schemas.microsoft.com/office/powerpoint/2010/main" val="31221981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71FB16-AC29-486D-8E67-94C6863CE0C9}" type="datetimeFigureOut">
              <a:rPr lang="en-US" smtClean="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112B91-5F43-46A4-80D7-527DB12D83C9}" type="slidenum">
              <a:rPr lang="en-US" smtClean="0"/>
              <a:t>‹#›</a:t>
            </a:fld>
            <a:endParaRPr lang="en-US" dirty="0"/>
          </a:p>
        </p:txBody>
      </p:sp>
    </p:spTree>
    <p:extLst>
      <p:ext uri="{BB962C8B-B14F-4D97-AF65-F5344CB8AC3E}">
        <p14:creationId xmlns:p14="http://schemas.microsoft.com/office/powerpoint/2010/main" val="210467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71FB16-AC29-486D-8E67-94C6863CE0C9}" type="datetimeFigureOut">
              <a:rPr lang="en-US" smtClean="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112B91-5F43-46A4-80D7-527DB12D83C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605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71FB16-AC29-486D-8E67-94C6863CE0C9}" type="datetimeFigureOut">
              <a:rPr lang="en-US" smtClean="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112B91-5F43-46A4-80D7-527DB12D83C9}" type="slidenum">
              <a:rPr lang="en-US" smtClean="0"/>
              <a:t>‹#›</a:t>
            </a:fld>
            <a:endParaRPr lang="en-US" dirty="0"/>
          </a:p>
        </p:txBody>
      </p:sp>
    </p:spTree>
    <p:extLst>
      <p:ext uri="{BB962C8B-B14F-4D97-AF65-F5344CB8AC3E}">
        <p14:creationId xmlns:p14="http://schemas.microsoft.com/office/powerpoint/2010/main" val="363964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71FB16-AC29-486D-8E67-94C6863CE0C9}" type="datetimeFigureOut">
              <a:rPr lang="en-US" smtClean="0"/>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112B91-5F43-46A4-80D7-527DB12D83C9}" type="slidenum">
              <a:rPr lang="en-US" smtClean="0"/>
              <a:t>‹#›</a:t>
            </a:fld>
            <a:endParaRPr lang="en-US" dirty="0"/>
          </a:p>
        </p:txBody>
      </p:sp>
    </p:spTree>
    <p:extLst>
      <p:ext uri="{BB962C8B-B14F-4D97-AF65-F5344CB8AC3E}">
        <p14:creationId xmlns:p14="http://schemas.microsoft.com/office/powerpoint/2010/main" val="74023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71FB16-AC29-486D-8E67-94C6863CE0C9}" type="datetimeFigureOut">
              <a:rPr lang="en-US" smtClean="0"/>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112B91-5F43-46A4-80D7-527DB12D83C9}" type="slidenum">
              <a:rPr lang="en-US" smtClean="0"/>
              <a:t>‹#›</a:t>
            </a:fld>
            <a:endParaRPr lang="en-US" dirty="0"/>
          </a:p>
        </p:txBody>
      </p:sp>
    </p:spTree>
    <p:extLst>
      <p:ext uri="{BB962C8B-B14F-4D97-AF65-F5344CB8AC3E}">
        <p14:creationId xmlns:p14="http://schemas.microsoft.com/office/powerpoint/2010/main" val="303391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A71FB16-AC29-486D-8E67-94C6863CE0C9}" type="datetimeFigureOut">
              <a:rPr lang="en-US" smtClean="0"/>
              <a:t>3/30/2020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4112B91-5F43-46A4-80D7-527DB12D83C9}" type="slidenum">
              <a:rPr lang="en-US" smtClean="0"/>
              <a:t>‹#›</a:t>
            </a:fld>
            <a:endParaRPr lang="en-US" dirty="0"/>
          </a:p>
        </p:txBody>
      </p:sp>
    </p:spTree>
    <p:extLst>
      <p:ext uri="{BB962C8B-B14F-4D97-AF65-F5344CB8AC3E}">
        <p14:creationId xmlns:p14="http://schemas.microsoft.com/office/powerpoint/2010/main" val="3616303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A71FB16-AC29-486D-8E67-94C6863CE0C9}" type="datetimeFigureOut">
              <a:rPr lang="en-US" smtClean="0"/>
              <a:t>3/30/2020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4112B91-5F43-46A4-80D7-527DB12D83C9}" type="slidenum">
              <a:rPr lang="en-US" smtClean="0"/>
              <a:t>‹#›</a:t>
            </a:fld>
            <a:endParaRPr lang="en-US" dirty="0"/>
          </a:p>
        </p:txBody>
      </p:sp>
    </p:spTree>
    <p:extLst>
      <p:ext uri="{BB962C8B-B14F-4D97-AF65-F5344CB8AC3E}">
        <p14:creationId xmlns:p14="http://schemas.microsoft.com/office/powerpoint/2010/main" val="308339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CA71FB16-AC29-486D-8E67-94C6863CE0C9}" type="datetimeFigureOut">
              <a:rPr lang="en-US" smtClean="0"/>
              <a:t>3/30/2020</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4112B91-5F43-46A4-80D7-527DB12D83C9}" type="slidenum">
              <a:rPr lang="en-US" smtClean="0"/>
              <a:t>‹#›</a:t>
            </a:fld>
            <a:endParaRPr lang="en-US" dirty="0"/>
          </a:p>
        </p:txBody>
      </p:sp>
    </p:spTree>
    <p:extLst>
      <p:ext uri="{BB962C8B-B14F-4D97-AF65-F5344CB8AC3E}">
        <p14:creationId xmlns:p14="http://schemas.microsoft.com/office/powerpoint/2010/main" val="233095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A71FB16-AC29-486D-8E67-94C6863CE0C9}" type="datetimeFigureOut">
              <a:rPr lang="en-US" smtClean="0"/>
              <a:t>3/30/2020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4112B91-5F43-46A4-80D7-527DB12D83C9}"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720008"/>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690"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2.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hyperlink" Target="https://www.inaops.org/past-webinars" TargetMode="External"/><Relationship Id="rId4" Type="http://schemas.openxmlformats.org/officeDocument/2006/relationships/hyperlink" Target="https://inaps.memberclicks.net/assets/docs/nationalguidelines_updated.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9.JP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18.jpg"/><Relationship Id="rId5" Type="http://schemas.openxmlformats.org/officeDocument/2006/relationships/hyperlink" Target="mailto:JWolfDS@gmail.com" TargetMode="External"/><Relationship Id="rId4" Type="http://schemas.openxmlformats.org/officeDocument/2006/relationships/hyperlink" Target="mailto:rita.cronise@rutgers.ed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248C5DA-1809-40D4-9878-C9CFD2841697}"/>
              </a:ext>
            </a:extLst>
          </p:cNvPr>
          <p:cNvSpPr txBox="1"/>
          <p:nvPr/>
        </p:nvSpPr>
        <p:spPr>
          <a:xfrm>
            <a:off x="508877" y="308511"/>
            <a:ext cx="10717618" cy="1323439"/>
          </a:xfrm>
          <a:prstGeom prst="rect">
            <a:avLst/>
          </a:prstGeom>
          <a:noFill/>
        </p:spPr>
        <p:txBody>
          <a:bodyPr wrap="square" rtlCol="0">
            <a:spAutoFit/>
          </a:bodyPr>
          <a:lstStyle/>
          <a:p>
            <a:pPr algn="ctr"/>
            <a:r>
              <a:rPr lang="en-US" sz="4000" dirty="0">
                <a:latin typeface="Arial Rounded MT Bold" panose="020F0704030504030204" pitchFamily="34" charset="0"/>
              </a:rPr>
              <a:t>National Practice Guidelines for Peer Specialists and Supervisors</a:t>
            </a:r>
          </a:p>
        </p:txBody>
      </p:sp>
      <p:pic>
        <p:nvPicPr>
          <p:cNvPr id="4" name="Picture 3" descr="A person standing next to a window&#10;&#10;Description automatically generated">
            <a:extLst>
              <a:ext uri="{FF2B5EF4-FFF2-40B4-BE49-F238E27FC236}">
                <a16:creationId xmlns:a16="http://schemas.microsoft.com/office/drawing/2014/main" xmlns="" id="{D2303509-9231-4571-9247-D38DE5CED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600" y="1721714"/>
            <a:ext cx="5384800" cy="3594100"/>
          </a:xfrm>
          <a:prstGeom prst="rect">
            <a:avLst/>
          </a:prstGeom>
        </p:spPr>
      </p:pic>
      <p:sp>
        <p:nvSpPr>
          <p:cNvPr id="6" name="TextBox 5">
            <a:extLst>
              <a:ext uri="{FF2B5EF4-FFF2-40B4-BE49-F238E27FC236}">
                <a16:creationId xmlns:a16="http://schemas.microsoft.com/office/drawing/2014/main" xmlns="" id="{5A367565-D831-4638-9BC3-6FE6A8EC61A3}"/>
              </a:ext>
            </a:extLst>
          </p:cNvPr>
          <p:cNvSpPr txBox="1"/>
          <p:nvPr/>
        </p:nvSpPr>
        <p:spPr>
          <a:xfrm>
            <a:off x="645459" y="5564604"/>
            <a:ext cx="11134165" cy="984885"/>
          </a:xfrm>
          <a:prstGeom prst="rect">
            <a:avLst/>
          </a:prstGeom>
          <a:noFill/>
        </p:spPr>
        <p:txBody>
          <a:bodyPr wrap="square" rtlCol="0">
            <a:spAutoFit/>
          </a:bodyPr>
          <a:lstStyle/>
          <a:p>
            <a:pPr algn="ctr"/>
            <a:r>
              <a:rPr lang="en-US" sz="2000" dirty="0">
                <a:latin typeface="Arial Rounded MT Bold" panose="020F0704030504030204" pitchFamily="34" charset="0"/>
              </a:rPr>
              <a:t>Supervision of Peer Workforce Conference (SHARE)</a:t>
            </a:r>
            <a:br>
              <a:rPr lang="en-US" sz="2000" dirty="0">
                <a:latin typeface="Arial Rounded MT Bold" panose="020F0704030504030204" pitchFamily="34" charset="0"/>
              </a:rPr>
            </a:br>
            <a:r>
              <a:rPr lang="en-US" sz="2000" dirty="0">
                <a:latin typeface="Arial Rounded MT Bold" panose="020F0704030504030204" pitchFamily="34" charset="0"/>
              </a:rPr>
              <a:t>March 25, 2020</a:t>
            </a:r>
          </a:p>
          <a:p>
            <a:endParaRPr lang="en-US" dirty="0"/>
          </a:p>
        </p:txBody>
      </p:sp>
    </p:spTree>
    <p:custDataLst>
      <p:tags r:id="rId1"/>
    </p:custDataLst>
    <p:extLst>
      <p:ext uri="{BB962C8B-B14F-4D97-AF65-F5344CB8AC3E}">
        <p14:creationId xmlns:p14="http://schemas.microsoft.com/office/powerpoint/2010/main" val="449771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AA785-9FB7-441B-BE91-FFB5C996B3DA}"/>
              </a:ext>
            </a:extLst>
          </p:cNvPr>
          <p:cNvSpPr>
            <a:spLocks noGrp="1"/>
          </p:cNvSpPr>
          <p:nvPr>
            <p:ph type="title"/>
          </p:nvPr>
        </p:nvSpPr>
        <p:spPr>
          <a:xfrm>
            <a:off x="1233376" y="1190846"/>
            <a:ext cx="10547497" cy="148855"/>
          </a:xfrm>
        </p:spPr>
        <p:txBody>
          <a:bodyPr vert="horz" lIns="91440" tIns="45720" rIns="91440" bIns="45720" rtlCol="0" anchor="ctr">
            <a:normAutofit fontScale="90000"/>
          </a:bodyPr>
          <a:lstStyle/>
          <a:p>
            <a:r>
              <a:rPr lang="en-US" sz="4400" b="1" dirty="0">
                <a:solidFill>
                  <a:srgbClr val="FFFFFF"/>
                </a:solidFill>
              </a:rPr>
              <a:t>Core Value #6: </a:t>
            </a:r>
            <a:r>
              <a:rPr lang="en-US" sz="4000" dirty="0">
                <a:solidFill>
                  <a:srgbClr val="FFFFFF"/>
                </a:solidFill>
              </a:rPr>
              <a:t>Peer supporters facilitate change </a:t>
            </a:r>
            <a:br>
              <a:rPr lang="en-US" sz="4000" dirty="0">
                <a:solidFill>
                  <a:srgbClr val="FFFFFF"/>
                </a:solidFill>
              </a:rPr>
            </a:br>
            <a:endParaRPr lang="en-US" sz="4000" dirty="0">
              <a:solidFill>
                <a:srgbClr val="FFFFFF"/>
              </a:solidFill>
            </a:endParaRPr>
          </a:p>
        </p:txBody>
      </p:sp>
      <p:pic>
        <p:nvPicPr>
          <p:cNvPr id="6" name="Content Placeholder 5" descr="A picture containing standing, brown, sheep, field&#10;&#10;Description automatically generated">
            <a:extLst>
              <a:ext uri="{FF2B5EF4-FFF2-40B4-BE49-F238E27FC236}">
                <a16:creationId xmlns:a16="http://schemas.microsoft.com/office/drawing/2014/main" xmlns="" id="{E21E62F4-2363-485F-A6FC-9A68341653F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14183" y="2101444"/>
            <a:ext cx="5363633" cy="4022725"/>
          </a:xfrm>
        </p:spPr>
      </p:pic>
    </p:spTree>
    <p:custDataLst>
      <p:tags r:id="rId1"/>
    </p:custDataLst>
    <p:extLst>
      <p:ext uri="{BB962C8B-B14F-4D97-AF65-F5344CB8AC3E}">
        <p14:creationId xmlns:p14="http://schemas.microsoft.com/office/powerpoint/2010/main" val="230855448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8BE48C64-5364-4060-8928-FC052E77CD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xmlns="" id="{139F791B-8515-4F50-9D32-45DD7676C0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xmlns="" id="{966A6F95-73C3-44EC-9D80-3131D2D868F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xmlns="" id="{9A04B113-9C71-4645-B2B0-6C6E7B17C7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8" name="Graphic 7" descr="Checklist">
            <a:extLst>
              <a:ext uri="{FF2B5EF4-FFF2-40B4-BE49-F238E27FC236}">
                <a16:creationId xmlns:a16="http://schemas.microsoft.com/office/drawing/2014/main" xmlns="" id="{9C2C2537-6C50-4FBD-8295-8E2D15C91F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82912" y="640080"/>
            <a:ext cx="5577840" cy="5577840"/>
          </a:xfrm>
          <a:prstGeom prst="rect">
            <a:avLst/>
          </a:prstGeom>
        </p:spPr>
      </p:pic>
      <p:sp>
        <p:nvSpPr>
          <p:cNvPr id="37" name="Rectangle 36">
            <a:extLst>
              <a:ext uri="{FF2B5EF4-FFF2-40B4-BE49-F238E27FC236}">
                <a16:creationId xmlns:a16="http://schemas.microsoft.com/office/drawing/2014/main" xmlns="" id="{D115AD00-405D-4A85-8201-260CF683D5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7613486" y="0"/>
            <a:ext cx="458473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FB8AA785-9FB7-441B-BE91-FFB5C996B3DA}"/>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a:solidFill>
                  <a:srgbClr val="FFFFFF"/>
                </a:solidFill>
              </a:rPr>
              <a:t>Developing Guidelines for Supervisors</a:t>
            </a:r>
          </a:p>
        </p:txBody>
      </p:sp>
      <p:sp>
        <p:nvSpPr>
          <p:cNvPr id="39" name="Rectangle 38">
            <a:extLst>
              <a:ext uri="{FF2B5EF4-FFF2-40B4-BE49-F238E27FC236}">
                <a16:creationId xmlns:a16="http://schemas.microsoft.com/office/drawing/2014/main" xmlns="" id="{2929C476-8F84-427E-8917-CE08130A08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xmlns="" id="{FE457DD9-06C4-418B-BCBE-928325F700D9}"/>
              </a:ext>
            </a:extLst>
          </p:cNvPr>
          <p:cNvSpPr txBox="1"/>
          <p:nvPr/>
        </p:nvSpPr>
        <p:spPr>
          <a:xfrm>
            <a:off x="825554" y="2448335"/>
            <a:ext cx="2271712" cy="707886"/>
          </a:xfrm>
          <a:prstGeom prst="rect">
            <a:avLst/>
          </a:prstGeom>
          <a:solidFill>
            <a:srgbClr val="00B050"/>
          </a:solidFill>
        </p:spPr>
        <p:txBody>
          <a:bodyPr wrap="square" rtlCol="0">
            <a:spAutoFit/>
          </a:bodyPr>
          <a:lstStyle/>
          <a:p>
            <a:pPr algn="ctr">
              <a:spcAft>
                <a:spcPts val="600"/>
              </a:spcAft>
            </a:pPr>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CHOICE</a:t>
            </a:r>
            <a:endParaRPr lang="en-US" sz="40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2" name="TextBox 21">
            <a:extLst>
              <a:ext uri="{FF2B5EF4-FFF2-40B4-BE49-F238E27FC236}">
                <a16:creationId xmlns:a16="http://schemas.microsoft.com/office/drawing/2014/main" xmlns="" id="{B4CF778E-5AA4-4D44-A336-F9E95C7E2962}"/>
              </a:ext>
            </a:extLst>
          </p:cNvPr>
          <p:cNvSpPr txBox="1"/>
          <p:nvPr/>
        </p:nvSpPr>
        <p:spPr>
          <a:xfrm>
            <a:off x="3816551" y="2448335"/>
            <a:ext cx="1743400" cy="707886"/>
          </a:xfrm>
          <a:prstGeom prst="rect">
            <a:avLst/>
          </a:prstGeom>
          <a:solidFill>
            <a:srgbClr val="FFC000"/>
          </a:solidFill>
          <a:ln>
            <a:solidFill>
              <a:srgbClr val="00B0F0"/>
            </a:solidFill>
          </a:ln>
        </p:spPr>
        <p:txBody>
          <a:bodyPr wrap="square" rtlCol="0">
            <a:spAutoFit/>
          </a:bodyPr>
          <a:lstStyle/>
          <a:p>
            <a:pPr algn="ctr">
              <a:spcAft>
                <a:spcPts val="600"/>
              </a:spcAft>
            </a:pPr>
            <a:r>
              <a:rPr lang="en-US" sz="4000" b="1" dirty="0">
                <a:ln w="12700">
                  <a:solidFill>
                    <a:schemeClr val="accent1"/>
                  </a:solidFill>
                  <a:prstDash val="solid"/>
                </a:ln>
                <a:solidFill>
                  <a:schemeClr val="bg1"/>
                </a:solidFill>
                <a:effectLst>
                  <a:outerShdw dist="38100" dir="2640000" algn="bl" rotWithShape="0">
                    <a:schemeClr val="accent1"/>
                  </a:outerShdw>
                </a:effectLst>
              </a:rPr>
              <a:t>HOPE</a:t>
            </a:r>
            <a:endParaRPr lang="en-US" sz="4000" b="1">
              <a:ln w="12700">
                <a:solidFill>
                  <a:schemeClr val="accent1"/>
                </a:solidFill>
                <a:prstDash val="solid"/>
              </a:ln>
              <a:solidFill>
                <a:schemeClr val="bg1"/>
              </a:solidFill>
              <a:effectLst>
                <a:outerShdw dist="38100" dir="2640000" algn="bl" rotWithShape="0">
                  <a:schemeClr val="accent1"/>
                </a:outerShdw>
              </a:effectLst>
            </a:endParaRPr>
          </a:p>
        </p:txBody>
      </p:sp>
      <p:sp>
        <p:nvSpPr>
          <p:cNvPr id="24" name="TextBox 23">
            <a:extLst>
              <a:ext uri="{FF2B5EF4-FFF2-40B4-BE49-F238E27FC236}">
                <a16:creationId xmlns:a16="http://schemas.microsoft.com/office/drawing/2014/main" xmlns="" id="{60F38BBE-518C-41FF-9716-08BCCF979B44}"/>
              </a:ext>
            </a:extLst>
          </p:cNvPr>
          <p:cNvSpPr txBox="1"/>
          <p:nvPr/>
        </p:nvSpPr>
        <p:spPr>
          <a:xfrm>
            <a:off x="832073" y="3639977"/>
            <a:ext cx="2271712" cy="1754326"/>
          </a:xfrm>
          <a:prstGeom prst="rect">
            <a:avLst/>
          </a:prstGeom>
          <a:solidFill>
            <a:srgbClr val="00B0F0"/>
          </a:solidFill>
        </p:spPr>
        <p:txBody>
          <a:bodyPr wrap="square" rtlCol="0">
            <a:spAutoFit/>
          </a:bodyPr>
          <a:lstStyle/>
          <a:p>
            <a:pPr algn="ctr">
              <a:spcAft>
                <a:spcPts val="600"/>
              </a:spcAft>
            </a:pPr>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rPr>
              <a:t>AGENTS OF CHANGE</a:t>
            </a:r>
            <a:endParaRPr lang="en-US" sz="36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custDataLst>
      <p:tags r:id="rId1"/>
    </p:custDataLst>
    <p:extLst>
      <p:ext uri="{BB962C8B-B14F-4D97-AF65-F5344CB8AC3E}">
        <p14:creationId xmlns:p14="http://schemas.microsoft.com/office/powerpoint/2010/main" val="149541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99"/>
        <p:cNvGrpSpPr/>
        <p:nvPr/>
      </p:nvGrpSpPr>
      <p:grpSpPr>
        <a:xfrm>
          <a:off x="0" y="0"/>
          <a:ext cx="0" cy="0"/>
          <a:chOff x="0" y="0"/>
          <a:chExt cx="0" cy="0"/>
        </a:xfrm>
      </p:grpSpPr>
      <p:sp>
        <p:nvSpPr>
          <p:cNvPr id="402" name="Google Shape;402;p39"/>
          <p:cNvSpPr txBox="1"/>
          <p:nvPr/>
        </p:nvSpPr>
        <p:spPr>
          <a:xfrm>
            <a:off x="494815" y="504436"/>
            <a:ext cx="11242820" cy="953138"/>
          </a:xfrm>
          <a:prstGeom prst="rect">
            <a:avLst/>
          </a:prstGeom>
          <a:noFill/>
          <a:ln w="9525" cap="flat" cmpd="sng">
            <a:solidFill>
              <a:srgbClr val="FF9900">
                <a:alpha val="0"/>
              </a:srgbClr>
            </a:solidFill>
            <a:prstDash val="solid"/>
            <a:round/>
            <a:headEnd type="none" w="sm" len="sm"/>
            <a:tailEnd type="none" w="sm" len="sm"/>
          </a:ln>
        </p:spPr>
        <p:txBody>
          <a:bodyPr spcFirstLastPara="1" wrap="square" lIns="0" tIns="0" rIns="0" bIns="0" anchor="t" anchorCtr="0">
            <a:noAutofit/>
          </a:bodyPr>
          <a:lstStyle/>
          <a:p>
            <a:pPr lvl="0" algn="ctr">
              <a:buClr>
                <a:schemeClr val="dk1"/>
              </a:buClr>
              <a:buSzPts val="3600"/>
            </a:pPr>
            <a:r>
              <a:rPr lang="en-US" sz="4800" spc="-50" dirty="0">
                <a:latin typeface="Calibri Light" panose="020F0302020204030204"/>
                <a:ea typeface="+mj-ea"/>
                <a:cs typeface="+mj-cs"/>
              </a:rPr>
              <a:t>Project Timeline: History in the Making</a:t>
            </a:r>
            <a:endParaRPr sz="3000" i="0" u="none" strike="noStrike" cap="none" dirty="0">
              <a:latin typeface="EB Garamond"/>
              <a:ea typeface="EB Garamond"/>
              <a:cs typeface="EB Garamond"/>
              <a:sym typeface="EB Garamond"/>
            </a:endParaRPr>
          </a:p>
        </p:txBody>
      </p:sp>
      <p:grpSp>
        <p:nvGrpSpPr>
          <p:cNvPr id="403" name="Google Shape;403;p39"/>
          <p:cNvGrpSpPr/>
          <p:nvPr/>
        </p:nvGrpSpPr>
        <p:grpSpPr>
          <a:xfrm>
            <a:off x="558476" y="3698009"/>
            <a:ext cx="11457934" cy="384233"/>
            <a:chOff x="315912" y="3610859"/>
            <a:chExt cx="11110184" cy="384233"/>
          </a:xfrm>
          <a:solidFill>
            <a:srgbClr val="C00000"/>
          </a:solidFill>
        </p:grpSpPr>
        <p:sp>
          <p:nvSpPr>
            <p:cNvPr id="404" name="Google Shape;404;p39"/>
            <p:cNvSpPr/>
            <p:nvPr/>
          </p:nvSpPr>
          <p:spPr>
            <a:xfrm rot="10800000" flipH="1">
              <a:off x="6108153" y="3610859"/>
              <a:ext cx="2516505" cy="384233"/>
            </a:xfrm>
            <a:prstGeom prst="chevron">
              <a:avLst>
                <a:gd name="adj" fmla="val 19123"/>
              </a:avLst>
            </a:prstGeom>
            <a:grpFill/>
            <a:ln>
              <a:solidFill>
                <a:srgbClr val="007000"/>
              </a:solidFill>
            </a:ln>
            <a:effectLst>
              <a:reflection stA="52000" endA="300" endPos="35000" sy="-100000" algn="bl" rotWithShape="0"/>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Arial Narrow"/>
                <a:ea typeface="Arial Narrow"/>
                <a:cs typeface="Arial Narrow"/>
                <a:sym typeface="Arial Narrow"/>
              </a:endParaRPr>
            </a:p>
          </p:txBody>
        </p:sp>
        <p:sp>
          <p:nvSpPr>
            <p:cNvPr id="405" name="Google Shape;405;p39"/>
            <p:cNvSpPr/>
            <p:nvPr/>
          </p:nvSpPr>
          <p:spPr>
            <a:xfrm rot="10800000" flipH="1">
              <a:off x="3298598" y="3610859"/>
              <a:ext cx="2697161" cy="384233"/>
            </a:xfrm>
            <a:prstGeom prst="chevron">
              <a:avLst>
                <a:gd name="adj" fmla="val 19123"/>
              </a:avLst>
            </a:prstGeom>
            <a:grpFill/>
            <a:ln>
              <a:solidFill>
                <a:srgbClr val="007000"/>
              </a:solidFill>
            </a:ln>
            <a:effectLst>
              <a:reflection stA="52000" endA="300" endPos="35000" sy="-100000" algn="bl" rotWithShape="0"/>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Arial Narrow"/>
                <a:ea typeface="Arial Narrow"/>
                <a:cs typeface="Arial Narrow"/>
                <a:sym typeface="Arial Narrow"/>
              </a:endParaRPr>
            </a:p>
          </p:txBody>
        </p:sp>
        <p:sp>
          <p:nvSpPr>
            <p:cNvPr id="406" name="Google Shape;406;p39"/>
            <p:cNvSpPr/>
            <p:nvPr/>
          </p:nvSpPr>
          <p:spPr>
            <a:xfrm rot="10800000" flipH="1">
              <a:off x="315912" y="3610859"/>
              <a:ext cx="250825" cy="384233"/>
            </a:xfrm>
            <a:prstGeom prst="chevron">
              <a:avLst>
                <a:gd name="adj" fmla="val 39616"/>
              </a:avLst>
            </a:prstGeom>
            <a:grpFill/>
            <a:ln>
              <a:solidFill>
                <a:srgbClr val="007000"/>
              </a:solidFill>
            </a:ln>
            <a:effectLst>
              <a:reflection stA="52000" endA="300" endPos="35000" sy="-100000" algn="bl" rotWithShape="0"/>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Narrow"/>
                <a:ea typeface="Arial Narrow"/>
                <a:cs typeface="Arial Narrow"/>
                <a:sym typeface="Arial Narrow"/>
              </a:endParaRPr>
            </a:p>
          </p:txBody>
        </p:sp>
        <p:sp>
          <p:nvSpPr>
            <p:cNvPr id="407" name="Google Shape;407;p39"/>
            <p:cNvSpPr/>
            <p:nvPr/>
          </p:nvSpPr>
          <p:spPr>
            <a:xfrm rot="10800000" flipH="1">
              <a:off x="495027" y="3610859"/>
              <a:ext cx="2697161" cy="384233"/>
            </a:xfrm>
            <a:prstGeom prst="chevron">
              <a:avLst>
                <a:gd name="adj" fmla="val 19124"/>
              </a:avLst>
            </a:prstGeom>
            <a:grpFill/>
            <a:ln>
              <a:solidFill>
                <a:srgbClr val="007000"/>
              </a:solidFill>
            </a:ln>
            <a:effectLst>
              <a:reflection stA="52000" endA="300" endPos="35000" sy="-100000" algn="bl" rotWithShape="0"/>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Narrow"/>
                <a:ea typeface="Arial Narrow"/>
                <a:cs typeface="Arial Narrow"/>
                <a:sym typeface="Arial Narrow"/>
              </a:endParaRPr>
            </a:p>
          </p:txBody>
        </p:sp>
        <p:sp>
          <p:nvSpPr>
            <p:cNvPr id="408" name="Google Shape;408;p39"/>
            <p:cNvSpPr/>
            <p:nvPr/>
          </p:nvSpPr>
          <p:spPr>
            <a:xfrm rot="10800000" flipH="1">
              <a:off x="3114130" y="3610859"/>
              <a:ext cx="250825" cy="384233"/>
            </a:xfrm>
            <a:prstGeom prst="chevron">
              <a:avLst>
                <a:gd name="adj" fmla="val 39616"/>
              </a:avLst>
            </a:prstGeom>
            <a:grpFill/>
            <a:ln>
              <a:solidFill>
                <a:srgbClr val="007000"/>
              </a:solidFill>
            </a:ln>
            <a:effectLst>
              <a:reflection stA="52000" endA="300" endPos="35000" sy="-100000" algn="bl" rotWithShape="0"/>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Arial Narrow"/>
                <a:ea typeface="Arial Narrow"/>
                <a:cs typeface="Arial Narrow"/>
                <a:sym typeface="Arial Narrow"/>
              </a:endParaRPr>
            </a:p>
          </p:txBody>
        </p:sp>
        <p:sp>
          <p:nvSpPr>
            <p:cNvPr id="409" name="Google Shape;409;p39"/>
            <p:cNvSpPr/>
            <p:nvPr/>
          </p:nvSpPr>
          <p:spPr>
            <a:xfrm rot="10800000" flipH="1">
              <a:off x="5927178" y="3610859"/>
              <a:ext cx="249237" cy="384233"/>
            </a:xfrm>
            <a:prstGeom prst="chevron">
              <a:avLst>
                <a:gd name="adj" fmla="val 39616"/>
              </a:avLst>
            </a:prstGeom>
            <a:grpFill/>
            <a:ln>
              <a:solidFill>
                <a:srgbClr val="007000"/>
              </a:solidFill>
            </a:ln>
            <a:effectLst>
              <a:reflection stA="52000" endA="300" endPos="35000" sy="-100000" algn="bl" rotWithShape="0"/>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Arial Narrow"/>
                <a:ea typeface="Arial Narrow"/>
                <a:cs typeface="Arial Narrow"/>
                <a:sym typeface="Arial Narrow"/>
              </a:endParaRPr>
            </a:p>
          </p:txBody>
        </p:sp>
        <p:sp>
          <p:nvSpPr>
            <p:cNvPr id="410" name="Google Shape;410;p39"/>
            <p:cNvSpPr/>
            <p:nvPr/>
          </p:nvSpPr>
          <p:spPr>
            <a:xfrm rot="10800000" flipH="1">
              <a:off x="8554492" y="3610859"/>
              <a:ext cx="250825" cy="384233"/>
            </a:xfrm>
            <a:prstGeom prst="chevron">
              <a:avLst>
                <a:gd name="adj" fmla="val 39616"/>
              </a:avLst>
            </a:prstGeom>
            <a:grpFill/>
            <a:ln>
              <a:solidFill>
                <a:srgbClr val="007000"/>
              </a:solidFill>
            </a:ln>
            <a:effectLst>
              <a:reflection stA="52000" endA="300" endPos="35000" sy="-100000" algn="bl" rotWithShape="0"/>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Arial Narrow"/>
                <a:ea typeface="Arial Narrow"/>
                <a:cs typeface="Arial Narrow"/>
                <a:sym typeface="Arial Narrow"/>
              </a:endParaRPr>
            </a:p>
          </p:txBody>
        </p:sp>
        <p:sp>
          <p:nvSpPr>
            <p:cNvPr id="411" name="Google Shape;411;p39"/>
            <p:cNvSpPr/>
            <p:nvPr/>
          </p:nvSpPr>
          <p:spPr>
            <a:xfrm rot="10800000" flipH="1">
              <a:off x="8728934" y="3610859"/>
              <a:ext cx="2516505" cy="384233"/>
            </a:xfrm>
            <a:prstGeom prst="chevron">
              <a:avLst>
                <a:gd name="adj" fmla="val 19124"/>
              </a:avLst>
            </a:prstGeom>
            <a:grpFill/>
            <a:ln>
              <a:solidFill>
                <a:srgbClr val="007000"/>
              </a:solidFill>
            </a:ln>
            <a:effectLst>
              <a:reflection stA="52000" endA="300" endPos="35000" sy="-100000" algn="bl" rotWithShape="0"/>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Arial Narrow"/>
                <a:ea typeface="Arial Narrow"/>
                <a:cs typeface="Arial Narrow"/>
                <a:sym typeface="Arial Narrow"/>
              </a:endParaRPr>
            </a:p>
          </p:txBody>
        </p:sp>
        <p:sp>
          <p:nvSpPr>
            <p:cNvPr id="412" name="Google Shape;412;p39"/>
            <p:cNvSpPr/>
            <p:nvPr/>
          </p:nvSpPr>
          <p:spPr>
            <a:xfrm rot="10800000" flipH="1">
              <a:off x="11175271" y="3610859"/>
              <a:ext cx="250825" cy="384233"/>
            </a:xfrm>
            <a:prstGeom prst="chevron">
              <a:avLst>
                <a:gd name="adj" fmla="val 39616"/>
              </a:avLst>
            </a:prstGeom>
            <a:grpFill/>
            <a:ln>
              <a:solidFill>
                <a:srgbClr val="007000"/>
              </a:solidFill>
            </a:ln>
            <a:effectLst>
              <a:reflection stA="52000" endA="300" endPos="35000" sy="-100000" algn="bl" rotWithShape="0"/>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Arial Narrow"/>
                <a:ea typeface="Arial Narrow"/>
                <a:cs typeface="Arial Narrow"/>
                <a:sym typeface="Arial Narrow"/>
              </a:endParaRPr>
            </a:p>
          </p:txBody>
        </p:sp>
      </p:grpSp>
      <p:sp>
        <p:nvSpPr>
          <p:cNvPr id="420" name="Google Shape;420;p39"/>
          <p:cNvSpPr/>
          <p:nvPr/>
        </p:nvSpPr>
        <p:spPr>
          <a:xfrm>
            <a:off x="2994190" y="1813800"/>
            <a:ext cx="3115800" cy="1615200"/>
          </a:xfrm>
          <a:prstGeom prst="ellipse">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2000"/>
              <a:buFont typeface="Calibri"/>
              <a:buNone/>
            </a:pPr>
            <a:endParaRPr sz="1600" b="1" i="0" u="none" strike="noStrike" cap="none" dirty="0">
              <a:solidFill>
                <a:srgbClr val="0070C0"/>
              </a:solidFill>
              <a:latin typeface="EB Garamond"/>
              <a:ea typeface="EB Garamond"/>
              <a:cs typeface="EB Garamond"/>
              <a:sym typeface="EB Garamond"/>
            </a:endParaRPr>
          </a:p>
        </p:txBody>
      </p:sp>
      <p:sp>
        <p:nvSpPr>
          <p:cNvPr id="424" name="Google Shape;424;p39"/>
          <p:cNvSpPr/>
          <p:nvPr/>
        </p:nvSpPr>
        <p:spPr>
          <a:xfrm>
            <a:off x="9101340" y="1941325"/>
            <a:ext cx="2118600" cy="1508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320"/>
              </a:spcBef>
              <a:spcAft>
                <a:spcPts val="0"/>
              </a:spcAft>
              <a:buNone/>
            </a:pPr>
            <a:endParaRPr sz="1550" b="1" dirty="0">
              <a:solidFill>
                <a:srgbClr val="0070C0"/>
              </a:solidFill>
              <a:latin typeface="EB Garamond"/>
              <a:ea typeface="EB Garamond"/>
              <a:cs typeface="EB Garamond"/>
              <a:sym typeface="EB Garamond"/>
            </a:endParaRPr>
          </a:p>
        </p:txBody>
      </p:sp>
      <p:sp>
        <p:nvSpPr>
          <p:cNvPr id="425" name="Google Shape;425;p39"/>
          <p:cNvSpPr/>
          <p:nvPr/>
        </p:nvSpPr>
        <p:spPr>
          <a:xfrm>
            <a:off x="9401509" y="3718270"/>
            <a:ext cx="2280404" cy="384232"/>
          </a:xfrm>
          <a:prstGeom prst="rect">
            <a:avLst/>
          </a:prstGeom>
          <a:solidFill>
            <a:schemeClr val="accent5"/>
          </a:solidFill>
          <a:ln w="9525" cap="flat" cmpd="sng">
            <a:solidFill>
              <a:srgbClr val="7030A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US" b="1" i="0" u="none" strike="noStrike" cap="none" dirty="0">
                <a:solidFill>
                  <a:schemeClr val="lt1"/>
                </a:solidFill>
                <a:latin typeface="EB Garamond"/>
                <a:ea typeface="EB Garamond"/>
                <a:cs typeface="EB Garamond"/>
                <a:sym typeface="EB Garamond"/>
              </a:rPr>
              <a:t>  </a:t>
            </a:r>
            <a:endParaRPr i="0" u="none" strike="noStrike" cap="none" dirty="0">
              <a:solidFill>
                <a:srgbClr val="000000"/>
              </a:solidFill>
              <a:latin typeface="EB Garamond"/>
              <a:ea typeface="EB Garamond"/>
              <a:cs typeface="EB Garamond"/>
              <a:sym typeface="EB Garamond"/>
            </a:endParaRPr>
          </a:p>
        </p:txBody>
      </p:sp>
      <p:sp>
        <p:nvSpPr>
          <p:cNvPr id="426" name="Google Shape;426;p39"/>
          <p:cNvSpPr/>
          <p:nvPr/>
        </p:nvSpPr>
        <p:spPr>
          <a:xfrm>
            <a:off x="6689239" y="3690559"/>
            <a:ext cx="2277775" cy="404667"/>
          </a:xfrm>
          <a:prstGeom prst="rect">
            <a:avLst/>
          </a:prstGeom>
          <a:solidFill>
            <a:schemeClr val="accent5"/>
          </a:solidFill>
          <a:ln w="9525" cap="flat" cmpd="sng">
            <a:solidFill>
              <a:srgbClr val="7030A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700"/>
              <a:buFont typeface="Calibri"/>
              <a:buNone/>
            </a:pPr>
            <a:endParaRPr sz="1400" i="0" u="none" strike="noStrike" cap="none" dirty="0">
              <a:solidFill>
                <a:srgbClr val="000000"/>
              </a:solidFill>
              <a:latin typeface="EB Garamond"/>
              <a:ea typeface="EB Garamond"/>
              <a:cs typeface="EB Garamond"/>
              <a:sym typeface="EB Garamond"/>
            </a:endParaRPr>
          </a:p>
        </p:txBody>
      </p:sp>
      <p:sp>
        <p:nvSpPr>
          <p:cNvPr id="427" name="Google Shape;427;p39"/>
          <p:cNvSpPr/>
          <p:nvPr/>
        </p:nvSpPr>
        <p:spPr>
          <a:xfrm>
            <a:off x="3801790" y="3713238"/>
            <a:ext cx="2436044" cy="381988"/>
          </a:xfrm>
          <a:prstGeom prst="rect">
            <a:avLst/>
          </a:prstGeom>
          <a:solidFill>
            <a:schemeClr val="accent5"/>
          </a:solidFill>
          <a:ln w="9525" cap="flat" cmpd="sng">
            <a:solidFill>
              <a:srgbClr val="7030A0">
                <a:alpha val="0"/>
              </a:srgbClr>
            </a:solidFill>
            <a:prstDash val="solid"/>
            <a:round/>
            <a:headEnd type="none" w="sm" len="sm"/>
            <a:tailEnd type="none" w="sm" len="sm"/>
          </a:ln>
        </p:spPr>
        <p:txBody>
          <a:bodyPr spcFirstLastPara="1" wrap="square" lIns="91425" tIns="45700" rIns="91425" bIns="45700" anchor="t" anchorCtr="0">
            <a:noAutofit/>
          </a:bodyPr>
          <a:lstStyle/>
          <a:p>
            <a:pPr algn="ctr">
              <a:buClr>
                <a:schemeClr val="dk1"/>
              </a:buClr>
              <a:buSzPts val="1700"/>
            </a:pPr>
            <a:endParaRPr sz="1400" dirty="0">
              <a:solidFill>
                <a:srgbClr val="000000"/>
              </a:solidFill>
              <a:latin typeface="EB Garamond"/>
              <a:sym typeface="EB Garamond"/>
            </a:endParaRPr>
          </a:p>
        </p:txBody>
      </p:sp>
      <p:sp>
        <p:nvSpPr>
          <p:cNvPr id="428" name="Google Shape;428;p39"/>
          <p:cNvSpPr/>
          <p:nvPr/>
        </p:nvSpPr>
        <p:spPr>
          <a:xfrm>
            <a:off x="888640" y="3716015"/>
            <a:ext cx="2456803" cy="379211"/>
          </a:xfrm>
          <a:prstGeom prst="rect">
            <a:avLst/>
          </a:prstGeom>
          <a:solidFill>
            <a:schemeClr val="accent5"/>
          </a:solidFill>
          <a:ln w="9525" cap="flat" cmpd="sng">
            <a:solidFill>
              <a:srgbClr val="7030A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700"/>
              <a:buFont typeface="Calibri"/>
              <a:buNone/>
            </a:pPr>
            <a:endParaRPr sz="1400" i="0" u="none" strike="noStrike" cap="none" dirty="0">
              <a:solidFill>
                <a:srgbClr val="000000"/>
              </a:solidFill>
              <a:latin typeface="EB Garamond"/>
              <a:ea typeface="EB Garamond"/>
              <a:cs typeface="EB Garamond"/>
              <a:sym typeface="EB Garamond"/>
            </a:endParaRPr>
          </a:p>
        </p:txBody>
      </p:sp>
      <p:sp>
        <p:nvSpPr>
          <p:cNvPr id="441" name="Google Shape;441;p39"/>
          <p:cNvSpPr/>
          <p:nvPr/>
        </p:nvSpPr>
        <p:spPr>
          <a:xfrm>
            <a:off x="844040" y="4270025"/>
            <a:ext cx="2423160" cy="1645920"/>
          </a:xfrm>
          <a:prstGeom prst="rect">
            <a:avLst/>
          </a:prstGeom>
          <a:noFill/>
          <a:ln w="508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442" name="Google Shape;442;p39"/>
          <p:cNvSpPr/>
          <p:nvPr/>
        </p:nvSpPr>
        <p:spPr>
          <a:xfrm>
            <a:off x="494815" y="1849176"/>
            <a:ext cx="2416800" cy="1645920"/>
          </a:xfrm>
          <a:prstGeom prst="rect">
            <a:avLst/>
          </a:prstGeom>
          <a:noFill/>
          <a:ln w="508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443" name="Google Shape;443;p39"/>
          <p:cNvSpPr/>
          <p:nvPr/>
        </p:nvSpPr>
        <p:spPr>
          <a:xfrm>
            <a:off x="3830728" y="4293888"/>
            <a:ext cx="2327700" cy="1645920"/>
          </a:xfrm>
          <a:prstGeom prst="rect">
            <a:avLst/>
          </a:prstGeom>
          <a:noFill/>
          <a:ln w="508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444" name="Google Shape;444;p39"/>
          <p:cNvSpPr/>
          <p:nvPr/>
        </p:nvSpPr>
        <p:spPr>
          <a:xfrm>
            <a:off x="3381113" y="1843647"/>
            <a:ext cx="2423160" cy="1645920"/>
          </a:xfrm>
          <a:prstGeom prst="rect">
            <a:avLst/>
          </a:prstGeom>
          <a:noFill/>
          <a:ln w="508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445" name="Google Shape;445;p39"/>
          <p:cNvSpPr/>
          <p:nvPr/>
        </p:nvSpPr>
        <p:spPr>
          <a:xfrm>
            <a:off x="6192565" y="1855101"/>
            <a:ext cx="2423160" cy="1645920"/>
          </a:xfrm>
          <a:prstGeom prst="rect">
            <a:avLst/>
          </a:prstGeom>
          <a:noFill/>
          <a:ln w="508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446" name="Google Shape;446;p39"/>
          <p:cNvSpPr/>
          <p:nvPr/>
        </p:nvSpPr>
        <p:spPr>
          <a:xfrm>
            <a:off x="6638124" y="4287771"/>
            <a:ext cx="2423160" cy="1645920"/>
          </a:xfrm>
          <a:prstGeom prst="rect">
            <a:avLst/>
          </a:prstGeom>
          <a:noFill/>
          <a:ln w="508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447" name="Google Shape;447;p39"/>
          <p:cNvSpPr/>
          <p:nvPr/>
        </p:nvSpPr>
        <p:spPr>
          <a:xfrm>
            <a:off x="8952090" y="1885318"/>
            <a:ext cx="2423160" cy="1604249"/>
          </a:xfrm>
          <a:prstGeom prst="rect">
            <a:avLst/>
          </a:prstGeom>
          <a:noFill/>
          <a:ln w="508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448" name="Google Shape;448;p39"/>
          <p:cNvSpPr/>
          <p:nvPr/>
        </p:nvSpPr>
        <p:spPr>
          <a:xfrm>
            <a:off x="9401509" y="4287771"/>
            <a:ext cx="2423160" cy="1645920"/>
          </a:xfrm>
          <a:prstGeom prst="rect">
            <a:avLst/>
          </a:prstGeom>
          <a:noFill/>
          <a:ln w="508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450" name="Google Shape;450;p39"/>
          <p:cNvSpPr/>
          <p:nvPr/>
        </p:nvSpPr>
        <p:spPr>
          <a:xfrm>
            <a:off x="939842" y="4390048"/>
            <a:ext cx="2178000" cy="145609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100"/>
              </a:spcBef>
              <a:spcAft>
                <a:spcPts val="0"/>
              </a:spcAft>
              <a:buClr>
                <a:srgbClr val="000000"/>
              </a:buClr>
              <a:buSzPts val="500"/>
              <a:buFont typeface="Arial"/>
              <a:buNone/>
            </a:pPr>
            <a:endParaRPr sz="500" b="1" i="0" u="none" strike="noStrike" cap="none" dirty="0">
              <a:solidFill>
                <a:schemeClr val="dk1"/>
              </a:solidFill>
              <a:latin typeface="EB Garamond"/>
              <a:ea typeface="EB Garamond"/>
              <a:cs typeface="EB Garamond"/>
              <a:sym typeface="EB Garamond"/>
            </a:endParaRPr>
          </a:p>
        </p:txBody>
      </p:sp>
      <p:grpSp>
        <p:nvGrpSpPr>
          <p:cNvPr id="6" name="Group 5">
            <a:extLst>
              <a:ext uri="{FF2B5EF4-FFF2-40B4-BE49-F238E27FC236}">
                <a16:creationId xmlns:a16="http://schemas.microsoft.com/office/drawing/2014/main" xmlns="" id="{1C8DF52C-51E9-9C46-B0C0-EA5B795C1742}"/>
              </a:ext>
            </a:extLst>
          </p:cNvPr>
          <p:cNvGrpSpPr/>
          <p:nvPr/>
        </p:nvGrpSpPr>
        <p:grpSpPr>
          <a:xfrm>
            <a:off x="2173374" y="4024801"/>
            <a:ext cx="8834025" cy="283230"/>
            <a:chOff x="2066559" y="3516934"/>
            <a:chExt cx="8834025" cy="283230"/>
          </a:xfrm>
        </p:grpSpPr>
        <p:sp>
          <p:nvSpPr>
            <p:cNvPr id="429" name="Google Shape;429;p39"/>
            <p:cNvSpPr/>
            <p:nvPr/>
          </p:nvSpPr>
          <p:spPr>
            <a:xfrm rot="5400000">
              <a:off x="2082851" y="3500642"/>
              <a:ext cx="275647" cy="308231"/>
            </a:xfrm>
            <a:prstGeom prst="mathMinus">
              <a:avLst>
                <a:gd name="adj1" fmla="val 23520"/>
              </a:avLst>
            </a:prstGeom>
            <a:solidFill>
              <a:srgbClr val="BD582C"/>
            </a:solidFill>
            <a:ln w="6350" cap="flat" cmpd="sng">
              <a:solidFill>
                <a:schemeClr val="accent1"/>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Narrow"/>
                <a:ea typeface="Arial Narrow"/>
                <a:cs typeface="Arial Narrow"/>
                <a:sym typeface="Arial Narrow"/>
              </a:endParaRPr>
            </a:p>
          </p:txBody>
        </p:sp>
        <p:pic>
          <p:nvPicPr>
            <p:cNvPr id="2" name="Picture 1">
              <a:extLst>
                <a:ext uri="{FF2B5EF4-FFF2-40B4-BE49-F238E27FC236}">
                  <a16:creationId xmlns:a16="http://schemas.microsoft.com/office/drawing/2014/main" xmlns="" id="{DA09EE6E-A79D-3A46-B89F-BF03E2124FB1}"/>
                </a:ext>
              </a:extLst>
            </p:cNvPr>
            <p:cNvPicPr>
              <a:picLocks noChangeAspect="1"/>
            </p:cNvPicPr>
            <p:nvPr/>
          </p:nvPicPr>
          <p:blipFill>
            <a:blip r:embed="rId4"/>
            <a:stretch>
              <a:fillRect/>
            </a:stretch>
          </p:blipFill>
          <p:spPr>
            <a:xfrm>
              <a:off x="5136064" y="3526407"/>
              <a:ext cx="101600" cy="241300"/>
            </a:xfrm>
            <a:prstGeom prst="rect">
              <a:avLst/>
            </a:prstGeom>
          </p:spPr>
        </p:pic>
        <p:pic>
          <p:nvPicPr>
            <p:cNvPr id="3" name="Picture 2">
              <a:extLst>
                <a:ext uri="{FF2B5EF4-FFF2-40B4-BE49-F238E27FC236}">
                  <a16:creationId xmlns:a16="http://schemas.microsoft.com/office/drawing/2014/main" xmlns="" id="{5729C754-61E6-8B40-9922-E6661E4BF37D}"/>
                </a:ext>
              </a:extLst>
            </p:cNvPr>
            <p:cNvPicPr>
              <a:picLocks noChangeAspect="1"/>
            </p:cNvPicPr>
            <p:nvPr/>
          </p:nvPicPr>
          <p:blipFill>
            <a:blip r:embed="rId4"/>
            <a:stretch>
              <a:fillRect/>
            </a:stretch>
          </p:blipFill>
          <p:spPr>
            <a:xfrm>
              <a:off x="7992924" y="3558864"/>
              <a:ext cx="101600" cy="241300"/>
            </a:xfrm>
            <a:prstGeom prst="rect">
              <a:avLst/>
            </a:prstGeom>
          </p:spPr>
        </p:pic>
        <p:pic>
          <p:nvPicPr>
            <p:cNvPr id="4" name="Picture 3">
              <a:extLst>
                <a:ext uri="{FF2B5EF4-FFF2-40B4-BE49-F238E27FC236}">
                  <a16:creationId xmlns:a16="http://schemas.microsoft.com/office/drawing/2014/main" xmlns="" id="{8C5785BF-0414-C74F-9C6A-0417FF196E5B}"/>
                </a:ext>
              </a:extLst>
            </p:cNvPr>
            <p:cNvPicPr>
              <a:picLocks noChangeAspect="1"/>
            </p:cNvPicPr>
            <p:nvPr/>
          </p:nvPicPr>
          <p:blipFill>
            <a:blip r:embed="rId4"/>
            <a:stretch>
              <a:fillRect/>
            </a:stretch>
          </p:blipFill>
          <p:spPr>
            <a:xfrm>
              <a:off x="10798984" y="3528115"/>
              <a:ext cx="101600" cy="241300"/>
            </a:xfrm>
            <a:prstGeom prst="rect">
              <a:avLst/>
            </a:prstGeom>
          </p:spPr>
        </p:pic>
      </p:grpSp>
      <p:grpSp>
        <p:nvGrpSpPr>
          <p:cNvPr id="5" name="Group 4">
            <a:extLst>
              <a:ext uri="{FF2B5EF4-FFF2-40B4-BE49-F238E27FC236}">
                <a16:creationId xmlns:a16="http://schemas.microsoft.com/office/drawing/2014/main" xmlns="" id="{61BF892C-8611-544C-B39E-97EDFF9FC029}"/>
              </a:ext>
            </a:extLst>
          </p:cNvPr>
          <p:cNvGrpSpPr/>
          <p:nvPr/>
        </p:nvGrpSpPr>
        <p:grpSpPr>
          <a:xfrm>
            <a:off x="1278987" y="3468056"/>
            <a:ext cx="8834025" cy="283230"/>
            <a:chOff x="2218959" y="3669334"/>
            <a:chExt cx="8834025" cy="283230"/>
          </a:xfrm>
        </p:grpSpPr>
        <p:sp>
          <p:nvSpPr>
            <p:cNvPr id="60" name="Google Shape;429;p39">
              <a:extLst>
                <a:ext uri="{FF2B5EF4-FFF2-40B4-BE49-F238E27FC236}">
                  <a16:creationId xmlns:a16="http://schemas.microsoft.com/office/drawing/2014/main" xmlns="" id="{5A6E5593-8B31-544B-8115-4F6AEC45BDD6}"/>
                </a:ext>
              </a:extLst>
            </p:cNvPr>
            <p:cNvSpPr/>
            <p:nvPr/>
          </p:nvSpPr>
          <p:spPr>
            <a:xfrm rot="5400000">
              <a:off x="2235251" y="3653042"/>
              <a:ext cx="275647" cy="308231"/>
            </a:xfrm>
            <a:prstGeom prst="mathMinus">
              <a:avLst>
                <a:gd name="adj1" fmla="val 23520"/>
              </a:avLst>
            </a:prstGeom>
            <a:solidFill>
              <a:srgbClr val="BD582C"/>
            </a:solidFill>
            <a:ln w="6350" cap="flat" cmpd="sng">
              <a:solidFill>
                <a:schemeClr val="accent1"/>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Narrow"/>
                <a:ea typeface="Arial Narrow"/>
                <a:cs typeface="Arial Narrow"/>
                <a:sym typeface="Arial Narrow"/>
              </a:endParaRPr>
            </a:p>
          </p:txBody>
        </p:sp>
        <p:pic>
          <p:nvPicPr>
            <p:cNvPr id="61" name="Picture 60">
              <a:extLst>
                <a:ext uri="{FF2B5EF4-FFF2-40B4-BE49-F238E27FC236}">
                  <a16:creationId xmlns:a16="http://schemas.microsoft.com/office/drawing/2014/main" xmlns="" id="{487D7E13-46AC-C64E-B5C3-42F1E89747DA}"/>
                </a:ext>
              </a:extLst>
            </p:cNvPr>
            <p:cNvPicPr>
              <a:picLocks noChangeAspect="1"/>
            </p:cNvPicPr>
            <p:nvPr/>
          </p:nvPicPr>
          <p:blipFill>
            <a:blip r:embed="rId4"/>
            <a:stretch>
              <a:fillRect/>
            </a:stretch>
          </p:blipFill>
          <p:spPr>
            <a:xfrm>
              <a:off x="5288464" y="3678807"/>
              <a:ext cx="101600" cy="241300"/>
            </a:xfrm>
            <a:prstGeom prst="rect">
              <a:avLst/>
            </a:prstGeom>
          </p:spPr>
        </p:pic>
        <p:pic>
          <p:nvPicPr>
            <p:cNvPr id="62" name="Picture 61">
              <a:extLst>
                <a:ext uri="{FF2B5EF4-FFF2-40B4-BE49-F238E27FC236}">
                  <a16:creationId xmlns:a16="http://schemas.microsoft.com/office/drawing/2014/main" xmlns="" id="{FFCFA7D6-398D-6C41-8A5A-10FAE7B883DC}"/>
                </a:ext>
              </a:extLst>
            </p:cNvPr>
            <p:cNvPicPr>
              <a:picLocks noChangeAspect="1"/>
            </p:cNvPicPr>
            <p:nvPr/>
          </p:nvPicPr>
          <p:blipFill>
            <a:blip r:embed="rId4"/>
            <a:stretch>
              <a:fillRect/>
            </a:stretch>
          </p:blipFill>
          <p:spPr>
            <a:xfrm>
              <a:off x="8145324" y="3711264"/>
              <a:ext cx="101600" cy="241300"/>
            </a:xfrm>
            <a:prstGeom prst="rect">
              <a:avLst/>
            </a:prstGeom>
          </p:spPr>
        </p:pic>
        <p:pic>
          <p:nvPicPr>
            <p:cNvPr id="63" name="Picture 62">
              <a:extLst>
                <a:ext uri="{FF2B5EF4-FFF2-40B4-BE49-F238E27FC236}">
                  <a16:creationId xmlns:a16="http://schemas.microsoft.com/office/drawing/2014/main" xmlns="" id="{3D92BBFC-17FE-5845-8E5A-B1970962E144}"/>
                </a:ext>
              </a:extLst>
            </p:cNvPr>
            <p:cNvPicPr>
              <a:picLocks noChangeAspect="1"/>
            </p:cNvPicPr>
            <p:nvPr/>
          </p:nvPicPr>
          <p:blipFill>
            <a:blip r:embed="rId4"/>
            <a:stretch>
              <a:fillRect/>
            </a:stretch>
          </p:blipFill>
          <p:spPr>
            <a:xfrm>
              <a:off x="10951384" y="3680515"/>
              <a:ext cx="101600" cy="241300"/>
            </a:xfrm>
            <a:prstGeom prst="rect">
              <a:avLst/>
            </a:prstGeom>
          </p:spPr>
        </p:pic>
      </p:grpSp>
      <p:sp>
        <p:nvSpPr>
          <p:cNvPr id="8" name="TextBox 7">
            <a:extLst>
              <a:ext uri="{FF2B5EF4-FFF2-40B4-BE49-F238E27FC236}">
                <a16:creationId xmlns:a16="http://schemas.microsoft.com/office/drawing/2014/main" xmlns="" id="{41F3C55A-E253-5247-9292-526257120656}"/>
              </a:ext>
            </a:extLst>
          </p:cNvPr>
          <p:cNvSpPr txBox="1"/>
          <p:nvPr/>
        </p:nvSpPr>
        <p:spPr>
          <a:xfrm>
            <a:off x="558476" y="1941325"/>
            <a:ext cx="2280404" cy="1477328"/>
          </a:xfrm>
          <a:prstGeom prst="rect">
            <a:avLst/>
          </a:prstGeom>
          <a:noFill/>
        </p:spPr>
        <p:txBody>
          <a:bodyPr wrap="square" rtlCol="0">
            <a:spAutoFit/>
          </a:bodyPr>
          <a:lstStyle/>
          <a:p>
            <a:pPr algn="ctr"/>
            <a:r>
              <a:rPr lang="en-US" sz="1500" dirty="0"/>
              <a:t>Convene small workgroup to conduct needs assessment of resources to inform the field on  supervision of peer support staff</a:t>
            </a:r>
          </a:p>
        </p:txBody>
      </p:sp>
      <p:sp>
        <p:nvSpPr>
          <p:cNvPr id="68" name="TextBox 67">
            <a:extLst>
              <a:ext uri="{FF2B5EF4-FFF2-40B4-BE49-F238E27FC236}">
                <a16:creationId xmlns:a16="http://schemas.microsoft.com/office/drawing/2014/main" xmlns="" id="{73E7DA08-10A5-6A45-B734-D66671681013}"/>
              </a:ext>
            </a:extLst>
          </p:cNvPr>
          <p:cNvSpPr txBox="1"/>
          <p:nvPr/>
        </p:nvSpPr>
        <p:spPr>
          <a:xfrm>
            <a:off x="888640" y="4502558"/>
            <a:ext cx="2280404" cy="1015663"/>
          </a:xfrm>
          <a:prstGeom prst="rect">
            <a:avLst/>
          </a:prstGeom>
          <a:noFill/>
        </p:spPr>
        <p:txBody>
          <a:bodyPr wrap="square" rtlCol="0">
            <a:spAutoFit/>
          </a:bodyPr>
          <a:lstStyle/>
          <a:p>
            <a:pPr algn="ctr"/>
            <a:r>
              <a:rPr lang="en-US" sz="1500" dirty="0"/>
              <a:t>Expand workgroup to collaborate with iNAPS on peer support workforce development projects </a:t>
            </a:r>
          </a:p>
        </p:txBody>
      </p:sp>
      <p:sp>
        <p:nvSpPr>
          <p:cNvPr id="69" name="TextBox 68">
            <a:extLst>
              <a:ext uri="{FF2B5EF4-FFF2-40B4-BE49-F238E27FC236}">
                <a16:creationId xmlns:a16="http://schemas.microsoft.com/office/drawing/2014/main" xmlns="" id="{BC35303C-78B5-2B45-A9A0-37A3DDC35299}"/>
              </a:ext>
            </a:extLst>
          </p:cNvPr>
          <p:cNvSpPr txBox="1"/>
          <p:nvPr/>
        </p:nvSpPr>
        <p:spPr>
          <a:xfrm>
            <a:off x="3444278" y="2009727"/>
            <a:ext cx="2334184" cy="1015663"/>
          </a:xfrm>
          <a:prstGeom prst="rect">
            <a:avLst/>
          </a:prstGeom>
          <a:noFill/>
        </p:spPr>
        <p:txBody>
          <a:bodyPr wrap="square" rtlCol="0">
            <a:spAutoFit/>
          </a:bodyPr>
          <a:lstStyle/>
          <a:p>
            <a:pPr algn="ctr"/>
            <a:r>
              <a:rPr lang="en-US" sz="1500" dirty="0"/>
              <a:t>Identify, review and index supervision resources for repository to reside on the iNAPS website </a:t>
            </a:r>
          </a:p>
        </p:txBody>
      </p:sp>
      <p:sp>
        <p:nvSpPr>
          <p:cNvPr id="70" name="TextBox 69">
            <a:extLst>
              <a:ext uri="{FF2B5EF4-FFF2-40B4-BE49-F238E27FC236}">
                <a16:creationId xmlns:a16="http://schemas.microsoft.com/office/drawing/2014/main" xmlns="" id="{90D9E828-3990-4242-9632-8BAA8DC9779C}"/>
              </a:ext>
            </a:extLst>
          </p:cNvPr>
          <p:cNvSpPr txBox="1"/>
          <p:nvPr/>
        </p:nvSpPr>
        <p:spPr>
          <a:xfrm>
            <a:off x="3854376" y="4372067"/>
            <a:ext cx="2280404" cy="1477328"/>
          </a:xfrm>
          <a:prstGeom prst="rect">
            <a:avLst/>
          </a:prstGeom>
          <a:noFill/>
        </p:spPr>
        <p:txBody>
          <a:bodyPr wrap="square" rtlCol="0">
            <a:spAutoFit/>
          </a:bodyPr>
          <a:lstStyle/>
          <a:p>
            <a:pPr algn="ctr"/>
            <a:r>
              <a:rPr lang="en-US" sz="1500" dirty="0"/>
              <a:t>Research Department of Labor process for establishing a Standard Occupational  Classification for the peer support title</a:t>
            </a:r>
          </a:p>
        </p:txBody>
      </p:sp>
      <p:sp>
        <p:nvSpPr>
          <p:cNvPr id="71" name="TextBox 70">
            <a:extLst>
              <a:ext uri="{FF2B5EF4-FFF2-40B4-BE49-F238E27FC236}">
                <a16:creationId xmlns:a16="http://schemas.microsoft.com/office/drawing/2014/main" xmlns="" id="{CC85F5DC-EEA9-2D46-823C-A2B023636452}"/>
              </a:ext>
            </a:extLst>
          </p:cNvPr>
          <p:cNvSpPr txBox="1"/>
          <p:nvPr/>
        </p:nvSpPr>
        <p:spPr>
          <a:xfrm>
            <a:off x="6215261" y="1941325"/>
            <a:ext cx="2363414" cy="1477328"/>
          </a:xfrm>
          <a:prstGeom prst="rect">
            <a:avLst/>
          </a:prstGeom>
          <a:noFill/>
        </p:spPr>
        <p:txBody>
          <a:bodyPr wrap="square" rtlCol="0">
            <a:spAutoFit/>
          </a:bodyPr>
          <a:lstStyle/>
          <a:p>
            <a:pPr algn="ctr"/>
            <a:r>
              <a:rPr lang="en-US" sz="1500" dirty="0"/>
              <a:t>Revisit process for creating 2013 National Practice Guidelines for Peer Supporters to create a framework for developing Guidelines for Supervisors </a:t>
            </a:r>
          </a:p>
        </p:txBody>
      </p:sp>
      <p:sp>
        <p:nvSpPr>
          <p:cNvPr id="72" name="TextBox 71">
            <a:extLst>
              <a:ext uri="{FF2B5EF4-FFF2-40B4-BE49-F238E27FC236}">
                <a16:creationId xmlns:a16="http://schemas.microsoft.com/office/drawing/2014/main" xmlns="" id="{D084BD0D-F809-7243-ACA8-C52FC08C6747}"/>
              </a:ext>
            </a:extLst>
          </p:cNvPr>
          <p:cNvSpPr txBox="1"/>
          <p:nvPr/>
        </p:nvSpPr>
        <p:spPr>
          <a:xfrm>
            <a:off x="6721956" y="4368814"/>
            <a:ext cx="2280404" cy="1477328"/>
          </a:xfrm>
          <a:prstGeom prst="rect">
            <a:avLst/>
          </a:prstGeom>
          <a:noFill/>
        </p:spPr>
        <p:txBody>
          <a:bodyPr wrap="square" rtlCol="0">
            <a:spAutoFit/>
          </a:bodyPr>
          <a:lstStyle/>
          <a:p>
            <a:pPr algn="ctr"/>
            <a:r>
              <a:rPr lang="en-US" sz="1500" dirty="0"/>
              <a:t>Conduct need analysis, draft Guidelines for Supervisors, hold focus groups and a consensus survey with supervisors and peer specialists</a:t>
            </a:r>
          </a:p>
        </p:txBody>
      </p:sp>
      <p:sp>
        <p:nvSpPr>
          <p:cNvPr id="73" name="TextBox 72">
            <a:extLst>
              <a:ext uri="{FF2B5EF4-FFF2-40B4-BE49-F238E27FC236}">
                <a16:creationId xmlns:a16="http://schemas.microsoft.com/office/drawing/2014/main" xmlns="" id="{8F0B4D94-70DD-4047-950A-22821E9629BB}"/>
              </a:ext>
            </a:extLst>
          </p:cNvPr>
          <p:cNvSpPr txBox="1"/>
          <p:nvPr/>
        </p:nvSpPr>
        <p:spPr>
          <a:xfrm>
            <a:off x="8996069" y="1969015"/>
            <a:ext cx="2280404" cy="1477328"/>
          </a:xfrm>
          <a:prstGeom prst="rect">
            <a:avLst/>
          </a:prstGeom>
          <a:noFill/>
        </p:spPr>
        <p:txBody>
          <a:bodyPr wrap="square" rtlCol="0">
            <a:spAutoFit/>
          </a:bodyPr>
          <a:lstStyle/>
          <a:p>
            <a:pPr algn="ctr"/>
            <a:r>
              <a:rPr lang="en-US" sz="1500" dirty="0"/>
              <a:t>Develop and deliver sneak peek presentations of the Practice Guidelines for Supervisors of Peer Support Specialists at NYAPRS and NAMI</a:t>
            </a:r>
          </a:p>
        </p:txBody>
      </p:sp>
      <p:sp>
        <p:nvSpPr>
          <p:cNvPr id="74" name="TextBox 73">
            <a:extLst>
              <a:ext uri="{FF2B5EF4-FFF2-40B4-BE49-F238E27FC236}">
                <a16:creationId xmlns:a16="http://schemas.microsoft.com/office/drawing/2014/main" xmlns="" id="{EB141589-FA42-7A43-95EE-728E59F70333}"/>
              </a:ext>
            </a:extLst>
          </p:cNvPr>
          <p:cNvSpPr txBox="1"/>
          <p:nvPr/>
        </p:nvSpPr>
        <p:spPr>
          <a:xfrm>
            <a:off x="9457231" y="4420214"/>
            <a:ext cx="2280404" cy="1246495"/>
          </a:xfrm>
          <a:prstGeom prst="rect">
            <a:avLst/>
          </a:prstGeom>
          <a:noFill/>
        </p:spPr>
        <p:txBody>
          <a:bodyPr wrap="square" rtlCol="0">
            <a:spAutoFit/>
          </a:bodyPr>
          <a:lstStyle/>
          <a:p>
            <a:pPr algn="ctr"/>
            <a:r>
              <a:rPr lang="en-US" sz="1500" dirty="0"/>
              <a:t>Present “Daring to Supervise”  workshop series and supervision caucus at the iNAPS 13</a:t>
            </a:r>
            <a:r>
              <a:rPr lang="en-US" sz="1500" baseline="30000" dirty="0"/>
              <a:t>th</a:t>
            </a:r>
            <a:r>
              <a:rPr lang="en-US" sz="1500" dirty="0"/>
              <a:t> Annual Conference </a:t>
            </a:r>
          </a:p>
        </p:txBody>
      </p:sp>
    </p:spTree>
    <p:custDataLst>
      <p:tags r:id="rId1"/>
    </p:custDataLst>
    <p:extLst>
      <p:ext uri="{BB962C8B-B14F-4D97-AF65-F5344CB8AC3E}">
        <p14:creationId xmlns:p14="http://schemas.microsoft.com/office/powerpoint/2010/main" val="2933830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6E6FEC8-170C-492C-84E0-54394629D1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xmlns="" id="{DEE940A1-B9E0-4C5D-A55E-B19742379C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xmlns="" id="{81C8E47B-A563-4B44-A9B0-9316605C2E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xmlns="" id="{73DE43C6-2752-49CD-9B04-527F27088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B8AA785-9FB7-441B-BE91-FFB5C996B3DA}"/>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b="1" dirty="0">
                <a:solidFill>
                  <a:schemeClr val="tx1">
                    <a:lumMod val="85000"/>
                    <a:lumOff val="15000"/>
                  </a:schemeClr>
                </a:solidFill>
              </a:rPr>
              <a:t>Example </a:t>
            </a:r>
            <a:r>
              <a:rPr lang="en-US" sz="8000" dirty="0">
                <a:solidFill>
                  <a:schemeClr val="tx1">
                    <a:lumMod val="85000"/>
                    <a:lumOff val="15000"/>
                  </a:schemeClr>
                </a:solidFill>
              </a:rPr>
              <a:t/>
            </a:r>
            <a:br>
              <a:rPr lang="en-US" sz="8000" dirty="0">
                <a:solidFill>
                  <a:schemeClr val="tx1">
                    <a:lumMod val="85000"/>
                    <a:lumOff val="15000"/>
                  </a:schemeClr>
                </a:solidFill>
              </a:rPr>
            </a:br>
            <a:r>
              <a:rPr lang="en-US" sz="8000">
                <a:solidFill>
                  <a:schemeClr val="tx1">
                    <a:lumMod val="85000"/>
                    <a:lumOff val="15000"/>
                  </a:schemeClr>
                </a:solidFill>
              </a:rPr>
              <a:t>(supervisor guideline)</a:t>
            </a:r>
            <a:endParaRPr lang="en-US" sz="8000" dirty="0">
              <a:solidFill>
                <a:schemeClr val="tx1">
                  <a:lumMod val="85000"/>
                  <a:lumOff val="15000"/>
                </a:schemeClr>
              </a:solidFill>
            </a:endParaRPr>
          </a:p>
        </p:txBody>
      </p:sp>
      <p:pic>
        <p:nvPicPr>
          <p:cNvPr id="4" name="Picture 3" descr="A close up of a logo&#10;&#10;Description automatically generated">
            <a:extLst>
              <a:ext uri="{FF2B5EF4-FFF2-40B4-BE49-F238E27FC236}">
                <a16:creationId xmlns:a16="http://schemas.microsoft.com/office/drawing/2014/main" xmlns="" id="{BBCAD678-B58E-4D99-885A-B36A178CBEC9}"/>
              </a:ext>
            </a:extLst>
          </p:cNvPr>
          <p:cNvPicPr>
            <a:picLocks noChangeAspect="1"/>
          </p:cNvPicPr>
          <p:nvPr/>
        </p:nvPicPr>
        <p:blipFill rotWithShape="1">
          <a:blip r:embed="rId4">
            <a:extLst>
              <a:ext uri="{28A0092B-C50C-407E-A947-70E740481C1C}">
                <a14:useLocalDpi xmlns:a14="http://schemas.microsoft.com/office/drawing/2010/main" val="0"/>
              </a:ext>
            </a:extLst>
          </a:blip>
          <a:srcRect t="7467" r="-1" b="-1"/>
          <a:stretch/>
        </p:blipFill>
        <p:spPr>
          <a:xfrm>
            <a:off x="633999" y="640081"/>
            <a:ext cx="5462001" cy="5054156"/>
          </a:xfrm>
          <a:prstGeom prst="rect">
            <a:avLst/>
          </a:prstGeom>
        </p:spPr>
      </p:pic>
      <p:cxnSp>
        <p:nvCxnSpPr>
          <p:cNvPr id="17" name="Straight Connector 16">
            <a:extLst>
              <a:ext uri="{FF2B5EF4-FFF2-40B4-BE49-F238E27FC236}">
                <a16:creationId xmlns:a16="http://schemas.microsoft.com/office/drawing/2014/main" xmlns="" id="{000272D5-E9F5-45C5-AB2F-34D6DEE865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EB31CB4B-6483-4FE0-9A7F-9D592E0C1A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xmlns="" id="{FFC7CDD6-1FFC-4623-B3ED-B148B92927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ustDataLst>
      <p:tags r:id="rId1"/>
    </p:custDataLst>
    <p:extLst>
      <p:ext uri="{BB962C8B-B14F-4D97-AF65-F5344CB8AC3E}">
        <p14:creationId xmlns:p14="http://schemas.microsoft.com/office/powerpoint/2010/main" val="1493151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990D0034-F768-41E7-85D4-F38C4DE857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C4F7E42D-8B5A-4FC8-81CD-9E60171F7F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FB8AA785-9FB7-441B-BE91-FFB5C996B3DA}"/>
              </a:ext>
            </a:extLst>
          </p:cNvPr>
          <p:cNvSpPr>
            <a:spLocks noGrp="1"/>
          </p:cNvSpPr>
          <p:nvPr>
            <p:ph type="title"/>
          </p:nvPr>
        </p:nvSpPr>
        <p:spPr>
          <a:xfrm>
            <a:off x="492370" y="516835"/>
            <a:ext cx="3084844" cy="1609677"/>
          </a:xfrm>
        </p:spPr>
        <p:txBody>
          <a:bodyPr vert="horz" lIns="91440" tIns="45720" rIns="91440" bIns="45720" rtlCol="0">
            <a:normAutofit/>
          </a:bodyPr>
          <a:lstStyle/>
          <a:p>
            <a:r>
              <a:rPr lang="en-US" sz="3600" dirty="0">
                <a:solidFill>
                  <a:srgbClr val="FFFFFF"/>
                </a:solidFill>
              </a:rPr>
              <a:t>What it looks like in practice</a:t>
            </a:r>
          </a:p>
        </p:txBody>
      </p:sp>
      <p:sp>
        <p:nvSpPr>
          <p:cNvPr id="9" name="Content Placeholder 2">
            <a:extLst>
              <a:ext uri="{FF2B5EF4-FFF2-40B4-BE49-F238E27FC236}">
                <a16:creationId xmlns:a16="http://schemas.microsoft.com/office/drawing/2014/main" xmlns="" id="{8976CBBB-8742-471F-8F05-2F5E876A2D56}"/>
              </a:ext>
            </a:extLst>
          </p:cNvPr>
          <p:cNvSpPr>
            <a:spLocks noGrp="1"/>
          </p:cNvSpPr>
          <p:nvPr>
            <p:ph idx="1"/>
          </p:nvPr>
        </p:nvSpPr>
        <p:spPr>
          <a:xfrm>
            <a:off x="492370" y="2847445"/>
            <a:ext cx="3084844" cy="1163109"/>
          </a:xfrm>
        </p:spPr>
        <p:txBody>
          <a:bodyPr>
            <a:noAutofit/>
          </a:bodyPr>
          <a:lstStyle/>
          <a:p>
            <a:pPr marL="0" indent="0">
              <a:buNone/>
            </a:pPr>
            <a:r>
              <a:rPr lang="en-US" sz="3600" dirty="0">
                <a:solidFill>
                  <a:srgbClr val="FFFFFF"/>
                </a:solidFill>
              </a:rPr>
              <a:t>Demonstration</a:t>
            </a:r>
          </a:p>
        </p:txBody>
      </p:sp>
      <p:pic>
        <p:nvPicPr>
          <p:cNvPr id="4" name="Picture 3" descr="A person standing next to a window&#10;&#10;Description automatically generated">
            <a:extLst>
              <a:ext uri="{FF2B5EF4-FFF2-40B4-BE49-F238E27FC236}">
                <a16:creationId xmlns:a16="http://schemas.microsoft.com/office/drawing/2014/main" xmlns="" id="{7E0CA9D0-D75D-42E4-9591-359108CC1964}"/>
              </a:ext>
            </a:extLst>
          </p:cNvPr>
          <p:cNvPicPr>
            <a:picLocks noChangeAspect="1"/>
          </p:cNvPicPr>
          <p:nvPr/>
        </p:nvPicPr>
        <p:blipFill rotWithShape="1">
          <a:blip r:embed="rId4">
            <a:extLst>
              <a:ext uri="{28A0092B-C50C-407E-A947-70E740481C1C}">
                <a14:useLocalDpi xmlns:a14="http://schemas.microsoft.com/office/drawing/2010/main" val="0"/>
              </a:ext>
            </a:extLst>
          </a:blip>
          <a:srcRect l="21052" r="-1" b="-1"/>
          <a:stretch/>
        </p:blipFill>
        <p:spPr>
          <a:xfrm>
            <a:off x="4075043" y="10"/>
            <a:ext cx="8111272" cy="6857990"/>
          </a:xfrm>
          <a:prstGeom prst="rect">
            <a:avLst/>
          </a:prstGeom>
        </p:spPr>
      </p:pic>
      <p:sp>
        <p:nvSpPr>
          <p:cNvPr id="18" name="Rectangle 17">
            <a:extLst>
              <a:ext uri="{FF2B5EF4-FFF2-40B4-BE49-F238E27FC236}">
                <a16:creationId xmlns:a16="http://schemas.microsoft.com/office/drawing/2014/main" xmlns="" id="{8C04651D-B9F4-4935-A02D-364153FBDF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ustDataLst>
      <p:tags r:id="rId1"/>
    </p:custDataLst>
    <p:extLst>
      <p:ext uri="{BB962C8B-B14F-4D97-AF65-F5344CB8AC3E}">
        <p14:creationId xmlns:p14="http://schemas.microsoft.com/office/powerpoint/2010/main" val="2303087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85C29435-9792-45F0-A075-2B4C351B9E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B8AA785-9FB7-441B-BE91-FFB5C996B3DA}"/>
              </a:ext>
            </a:extLst>
          </p:cNvPr>
          <p:cNvSpPr>
            <a:spLocks noGrp="1"/>
          </p:cNvSpPr>
          <p:nvPr>
            <p:ph type="title"/>
          </p:nvPr>
        </p:nvSpPr>
        <p:spPr>
          <a:xfrm>
            <a:off x="7859485" y="634946"/>
            <a:ext cx="3690257" cy="1450757"/>
          </a:xfrm>
        </p:spPr>
        <p:txBody>
          <a:bodyPr vert="horz" lIns="91440" tIns="45720" rIns="91440" bIns="45720" rtlCol="0">
            <a:normAutofit/>
          </a:bodyPr>
          <a:lstStyle/>
          <a:p>
            <a:r>
              <a:rPr lang="en-US"/>
              <a:t>What it looks like in practice</a:t>
            </a:r>
          </a:p>
        </p:txBody>
      </p:sp>
      <p:pic>
        <p:nvPicPr>
          <p:cNvPr id="4" name="Picture 3" descr="A person standing next to a window&#10;&#10;Description automatically generated">
            <a:extLst>
              <a:ext uri="{FF2B5EF4-FFF2-40B4-BE49-F238E27FC236}">
                <a16:creationId xmlns:a16="http://schemas.microsoft.com/office/drawing/2014/main" xmlns="" id="{7E0CA9D0-D75D-42E4-9591-359108CC1964}"/>
              </a:ext>
            </a:extLst>
          </p:cNvPr>
          <p:cNvPicPr>
            <a:picLocks noChangeAspect="1"/>
          </p:cNvPicPr>
          <p:nvPr/>
        </p:nvPicPr>
        <p:blipFill rotWithShape="1">
          <a:blip r:embed="rId4">
            <a:extLst>
              <a:ext uri="{28A0092B-C50C-407E-A947-70E740481C1C}">
                <a14:useLocalDpi xmlns:a14="http://schemas.microsoft.com/office/drawing/2010/main" val="0"/>
              </a:ext>
            </a:extLst>
          </a:blip>
          <a:srcRect l="21052" r="-1" b="-1"/>
          <a:stretch/>
        </p:blipFill>
        <p:spPr>
          <a:xfrm>
            <a:off x="946106" y="640081"/>
            <a:ext cx="6285587" cy="5314406"/>
          </a:xfrm>
          <a:prstGeom prst="rect">
            <a:avLst/>
          </a:prstGeom>
        </p:spPr>
      </p:pic>
      <p:cxnSp>
        <p:nvCxnSpPr>
          <p:cNvPr id="25" name="Straight Connector 24">
            <a:extLst>
              <a:ext uri="{FF2B5EF4-FFF2-40B4-BE49-F238E27FC236}">
                <a16:creationId xmlns:a16="http://schemas.microsoft.com/office/drawing/2014/main" xmlns="" id="{C121C1A0-5C13-471E-AD18-BF95767F542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xmlns="" id="{8976CBBB-8742-471F-8F05-2F5E876A2D56}"/>
              </a:ext>
            </a:extLst>
          </p:cNvPr>
          <p:cNvSpPr>
            <a:spLocks noGrp="1"/>
          </p:cNvSpPr>
          <p:nvPr>
            <p:ph idx="1"/>
          </p:nvPr>
        </p:nvSpPr>
        <p:spPr>
          <a:xfrm>
            <a:off x="7859485" y="2198914"/>
            <a:ext cx="3690257" cy="3670180"/>
          </a:xfrm>
        </p:spPr>
        <p:txBody>
          <a:bodyPr>
            <a:normAutofit/>
          </a:bodyPr>
          <a:lstStyle/>
          <a:p>
            <a:pPr marL="0" indent="0">
              <a:buNone/>
            </a:pPr>
            <a:r>
              <a:rPr lang="en-US"/>
              <a:t>Divide into groups of 3 people. You will rotate between three roles:</a:t>
            </a:r>
          </a:p>
          <a:p>
            <a:pPr lvl="1"/>
            <a:r>
              <a:rPr lang="en-US"/>
              <a:t>Peer support specialist</a:t>
            </a:r>
          </a:p>
          <a:p>
            <a:pPr lvl="1"/>
            <a:r>
              <a:rPr lang="en-US"/>
              <a:t>Supervisor</a:t>
            </a:r>
          </a:p>
          <a:p>
            <a:pPr lvl="1"/>
            <a:r>
              <a:rPr lang="en-US"/>
              <a:t>Observer</a:t>
            </a:r>
          </a:p>
          <a:p>
            <a:pPr marL="0">
              <a:buNone/>
            </a:pPr>
            <a:r>
              <a:rPr lang="en-US"/>
              <a:t>The goal is for the supervisor to guide the peer support specialist to apply the core values using the practice guidelines.</a:t>
            </a:r>
          </a:p>
        </p:txBody>
      </p:sp>
      <p:sp>
        <p:nvSpPr>
          <p:cNvPr id="27" name="Rectangle 26">
            <a:extLst>
              <a:ext uri="{FF2B5EF4-FFF2-40B4-BE49-F238E27FC236}">
                <a16:creationId xmlns:a16="http://schemas.microsoft.com/office/drawing/2014/main" xmlns="" id="{ADF03EDA-D3D9-4DFF-9AC8-0D47F349E2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xmlns="" id="{F20499E1-77D1-46FE-9976-5632BE52F8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ustDataLst>
      <p:tags r:id="rId1"/>
    </p:custDataLst>
    <p:extLst>
      <p:ext uri="{BB962C8B-B14F-4D97-AF65-F5344CB8AC3E}">
        <p14:creationId xmlns:p14="http://schemas.microsoft.com/office/powerpoint/2010/main" val="2199219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AA785-9FB7-441B-BE91-FFB5C996B3DA}"/>
              </a:ext>
            </a:extLst>
          </p:cNvPr>
          <p:cNvSpPr>
            <a:spLocks noGrp="1"/>
          </p:cNvSpPr>
          <p:nvPr>
            <p:ph type="title"/>
          </p:nvPr>
        </p:nvSpPr>
        <p:spPr>
          <a:xfrm>
            <a:off x="1097280" y="277894"/>
            <a:ext cx="10058400" cy="1450757"/>
          </a:xfrm>
        </p:spPr>
        <p:txBody>
          <a:bodyPr vert="horz" lIns="91440" tIns="45720" rIns="91440" bIns="45720" rtlCol="0">
            <a:normAutofit/>
          </a:bodyPr>
          <a:lstStyle/>
          <a:p>
            <a:r>
              <a:rPr lang="en-US" dirty="0"/>
              <a:t>Putting these guidelines into practice</a:t>
            </a:r>
          </a:p>
        </p:txBody>
      </p:sp>
      <p:sp>
        <p:nvSpPr>
          <p:cNvPr id="7" name="Content Placeholder 2">
            <a:extLst>
              <a:ext uri="{FF2B5EF4-FFF2-40B4-BE49-F238E27FC236}">
                <a16:creationId xmlns:a16="http://schemas.microsoft.com/office/drawing/2014/main" xmlns="" id="{5C6878AE-4008-42A9-B701-776AAA5BD77E}"/>
              </a:ext>
            </a:extLst>
          </p:cNvPr>
          <p:cNvSpPr>
            <a:spLocks noGrp="1"/>
          </p:cNvSpPr>
          <p:nvPr>
            <p:ph idx="1"/>
          </p:nvPr>
        </p:nvSpPr>
        <p:spPr>
          <a:xfrm>
            <a:off x="4214095" y="2519811"/>
            <a:ext cx="7469611" cy="3502967"/>
          </a:xfrm>
        </p:spPr>
        <p:txBody>
          <a:bodyPr>
            <a:normAutofit/>
          </a:bodyPr>
          <a:lstStyle/>
          <a:p>
            <a:pPr marL="1005840" lvl="4" indent="-457200">
              <a:spcBef>
                <a:spcPts val="600"/>
              </a:spcBef>
              <a:spcAft>
                <a:spcPts val="600"/>
              </a:spcAft>
              <a:buFont typeface="Wingdings" panose="05000000000000000000" pitchFamily="2" charset="2"/>
              <a:buChar char="§"/>
              <a:tabLst>
                <a:tab pos="2401888" algn="l"/>
                <a:tab pos="8686800" algn="r"/>
              </a:tabLst>
            </a:pPr>
            <a:r>
              <a:rPr lang="en-US" sz="2800" dirty="0"/>
              <a:t>Share guidelines with employers / supervisors</a:t>
            </a:r>
          </a:p>
          <a:p>
            <a:pPr marL="1005840" lvl="4" indent="-457200">
              <a:spcBef>
                <a:spcPts val="600"/>
              </a:spcBef>
              <a:spcAft>
                <a:spcPts val="600"/>
              </a:spcAft>
              <a:buFont typeface="Wingdings" panose="05000000000000000000" pitchFamily="2" charset="2"/>
              <a:buChar char="§"/>
              <a:tabLst>
                <a:tab pos="2401888" algn="l"/>
                <a:tab pos="8686800" algn="r"/>
              </a:tabLst>
            </a:pPr>
            <a:r>
              <a:rPr lang="en-US" sz="2800" dirty="0"/>
              <a:t>Focus on putting one per week into practice</a:t>
            </a:r>
          </a:p>
          <a:p>
            <a:pPr marL="1005840" lvl="4" indent="-457200">
              <a:spcBef>
                <a:spcPts val="600"/>
              </a:spcBef>
              <a:spcAft>
                <a:spcPts val="600"/>
              </a:spcAft>
              <a:buFont typeface="Wingdings" panose="05000000000000000000" pitchFamily="2" charset="2"/>
              <a:buChar char="§"/>
              <a:tabLst>
                <a:tab pos="2401888" algn="l"/>
                <a:tab pos="8686800" algn="r"/>
              </a:tabLst>
            </a:pPr>
            <a:r>
              <a:rPr lang="en-US" sz="2800" dirty="0"/>
              <a:t>Use the guidelines in supervision sessions</a:t>
            </a:r>
          </a:p>
          <a:p>
            <a:pPr marL="1005840" lvl="4" indent="-457200">
              <a:spcBef>
                <a:spcPts val="600"/>
              </a:spcBef>
              <a:spcAft>
                <a:spcPts val="600"/>
              </a:spcAft>
              <a:buFont typeface="Wingdings" panose="05000000000000000000" pitchFamily="2" charset="2"/>
              <a:buChar char="§"/>
              <a:tabLst>
                <a:tab pos="2401888" algn="l"/>
                <a:tab pos="8686800" algn="r"/>
              </a:tabLst>
            </a:pPr>
            <a:r>
              <a:rPr lang="en-US" sz="2800" dirty="0"/>
              <a:t>Share examples with your peers</a:t>
            </a:r>
          </a:p>
          <a:p>
            <a:pPr marL="1005840" lvl="4" indent="-457200">
              <a:spcBef>
                <a:spcPts val="600"/>
              </a:spcBef>
              <a:spcAft>
                <a:spcPts val="600"/>
              </a:spcAft>
              <a:buFont typeface="Wingdings" panose="05000000000000000000" pitchFamily="2" charset="2"/>
              <a:buChar char="§"/>
              <a:tabLst>
                <a:tab pos="2401888" algn="l"/>
                <a:tab pos="8686800" algn="r"/>
              </a:tabLst>
            </a:pPr>
            <a:r>
              <a:rPr lang="en-US" sz="2800" dirty="0"/>
              <a:t>Debrief challenges with your peers</a:t>
            </a:r>
          </a:p>
        </p:txBody>
      </p:sp>
      <p:sp>
        <p:nvSpPr>
          <p:cNvPr id="3" name="TextBox 2">
            <a:extLst>
              <a:ext uri="{FF2B5EF4-FFF2-40B4-BE49-F238E27FC236}">
                <a16:creationId xmlns:a16="http://schemas.microsoft.com/office/drawing/2014/main" xmlns="" id="{78CCA6F1-02C5-46F0-9AA9-55FFB9D922C1}"/>
              </a:ext>
            </a:extLst>
          </p:cNvPr>
          <p:cNvSpPr txBox="1"/>
          <p:nvPr/>
        </p:nvSpPr>
        <p:spPr>
          <a:xfrm>
            <a:off x="1201479" y="1862621"/>
            <a:ext cx="9954201" cy="523220"/>
          </a:xfrm>
          <a:prstGeom prst="rect">
            <a:avLst/>
          </a:prstGeom>
          <a:noFill/>
        </p:spPr>
        <p:txBody>
          <a:bodyPr wrap="square" rtlCol="0">
            <a:spAutoFit/>
          </a:bodyPr>
          <a:lstStyle/>
          <a:p>
            <a:r>
              <a:rPr lang="en-US" sz="2800" dirty="0"/>
              <a:t>Here are a few ways…</a:t>
            </a:r>
          </a:p>
        </p:txBody>
      </p:sp>
      <p:pic>
        <p:nvPicPr>
          <p:cNvPr id="6" name="Picture 5" descr="A person posing for the camera&#10;&#10;Description automatically generated">
            <a:extLst>
              <a:ext uri="{FF2B5EF4-FFF2-40B4-BE49-F238E27FC236}">
                <a16:creationId xmlns:a16="http://schemas.microsoft.com/office/drawing/2014/main" xmlns="" id="{F41CC577-F733-4505-A567-93385D8CBC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496" y="2163539"/>
            <a:ext cx="3904200" cy="3904200"/>
          </a:xfrm>
          <a:prstGeom prst="rect">
            <a:avLst/>
          </a:prstGeom>
        </p:spPr>
      </p:pic>
    </p:spTree>
    <p:custDataLst>
      <p:tags r:id="rId1"/>
    </p:custDataLst>
    <p:extLst>
      <p:ext uri="{BB962C8B-B14F-4D97-AF65-F5344CB8AC3E}">
        <p14:creationId xmlns:p14="http://schemas.microsoft.com/office/powerpoint/2010/main" val="3320622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36E6FEC8-170C-492C-84E0-54394629D1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DEE940A1-B9E0-4C5D-A55E-B19742379C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xmlns="" id="{81C8E47B-A563-4B44-A9B0-9316605C2E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FB8AA785-9FB7-441B-BE91-FFB5C996B3DA}"/>
              </a:ext>
            </a:extLst>
          </p:cNvPr>
          <p:cNvSpPr>
            <a:spLocks noGrp="1"/>
          </p:cNvSpPr>
          <p:nvPr>
            <p:ph type="title"/>
          </p:nvPr>
        </p:nvSpPr>
        <p:spPr>
          <a:xfrm>
            <a:off x="799568" y="556926"/>
            <a:ext cx="10058400" cy="942247"/>
          </a:xfrm>
        </p:spPr>
        <p:txBody>
          <a:bodyPr vert="horz" lIns="91440" tIns="45720" rIns="91440" bIns="45720" rtlCol="0" anchor="b">
            <a:normAutofit fontScale="90000"/>
          </a:bodyPr>
          <a:lstStyle/>
          <a:p>
            <a:r>
              <a:rPr lang="en-US" sz="8000" dirty="0">
                <a:solidFill>
                  <a:schemeClr val="tx1"/>
                </a:solidFill>
              </a:rPr>
              <a:t>Questions</a:t>
            </a:r>
          </a:p>
        </p:txBody>
      </p:sp>
      <p:cxnSp>
        <p:nvCxnSpPr>
          <p:cNvPr id="18" name="Straight Connector 17">
            <a:extLst>
              <a:ext uri="{FF2B5EF4-FFF2-40B4-BE49-F238E27FC236}">
                <a16:creationId xmlns:a16="http://schemas.microsoft.com/office/drawing/2014/main" xmlns="" id="{2C7D7D77-8DF2-444B-A0BB-15B06519552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B7A72AB3-7AC2-4380-8B64-AFC8AC684F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xmlns="" id="{834896F5-ADC0-4F92-891D-8AD641242B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close up of a tree&#10;&#10;Description automatically generated">
            <a:extLst>
              <a:ext uri="{FF2B5EF4-FFF2-40B4-BE49-F238E27FC236}">
                <a16:creationId xmlns:a16="http://schemas.microsoft.com/office/drawing/2014/main" xmlns="" id="{13CB0B20-50FE-4574-9078-A94E4674B810}"/>
              </a:ext>
            </a:extLst>
          </p:cNvPr>
          <p:cNvPicPr>
            <a:picLocks noChangeAspect="1"/>
          </p:cNvPicPr>
          <p:nvPr/>
        </p:nvPicPr>
        <p:blipFill rotWithShape="1">
          <a:blip r:embed="rId4">
            <a:alphaModFix amt="60000"/>
            <a:extLst>
              <a:ext uri="{28A0092B-C50C-407E-A947-70E740481C1C}">
                <a14:useLocalDpi xmlns:a14="http://schemas.microsoft.com/office/drawing/2010/main" val="0"/>
              </a:ext>
            </a:extLst>
          </a:blip>
          <a:srcRect t="35345"/>
          <a:stretch/>
        </p:blipFill>
        <p:spPr>
          <a:xfrm>
            <a:off x="20" y="-556927"/>
            <a:ext cx="12191980" cy="6858001"/>
          </a:xfrm>
          <a:prstGeom prst="rect">
            <a:avLst/>
          </a:prstGeom>
        </p:spPr>
      </p:pic>
    </p:spTree>
    <p:custDataLst>
      <p:tags r:id="rId1"/>
    </p:custDataLst>
    <p:extLst>
      <p:ext uri="{BB962C8B-B14F-4D97-AF65-F5344CB8AC3E}">
        <p14:creationId xmlns:p14="http://schemas.microsoft.com/office/powerpoint/2010/main" val="4157521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57EB696-04AC-47ED-831B-8981B5CCC5A7}"/>
              </a:ext>
            </a:extLst>
          </p:cNvPr>
          <p:cNvPicPr>
            <a:picLocks noChangeAspect="1"/>
          </p:cNvPicPr>
          <p:nvPr/>
        </p:nvPicPr>
        <p:blipFill rotWithShape="1">
          <a:blip r:embed="rId4">
            <a:alphaModFix amt="40000"/>
            <a:extLst>
              <a:ext uri="{28A0092B-C50C-407E-A947-70E740481C1C}">
                <a14:useLocalDpi xmlns:a14="http://schemas.microsoft.com/office/drawing/2010/main" val="0"/>
              </a:ext>
            </a:extLst>
          </a:blip>
          <a:srcRect l="3371" r="4941" b="33883"/>
          <a:stretch/>
        </p:blipFill>
        <p:spPr>
          <a:xfrm>
            <a:off x="1097280" y="1219199"/>
            <a:ext cx="10058400" cy="5105397"/>
          </a:xfrm>
          <a:prstGeom prst="rect">
            <a:avLst/>
          </a:prstGeom>
        </p:spPr>
      </p:pic>
      <p:sp>
        <p:nvSpPr>
          <p:cNvPr id="51202" name="Rectangle 2"/>
          <p:cNvSpPr>
            <a:spLocks noGrp="1" noChangeArrowheads="1"/>
          </p:cNvSpPr>
          <p:nvPr>
            <p:ph type="title"/>
          </p:nvPr>
        </p:nvSpPr>
        <p:spPr>
          <a:xfrm>
            <a:off x="1097280" y="461440"/>
            <a:ext cx="10058400" cy="570225"/>
          </a:xfrm>
        </p:spPr>
        <p:txBody>
          <a:bodyPr>
            <a:noAutofit/>
          </a:bodyPr>
          <a:lstStyle/>
          <a:p>
            <a:r>
              <a:rPr lang="en-US" dirty="0"/>
              <a:t>Workforce and Supervision Work Group</a:t>
            </a:r>
          </a:p>
        </p:txBody>
      </p:sp>
      <p:sp>
        <p:nvSpPr>
          <p:cNvPr id="51203" name="Rectangle 3"/>
          <p:cNvSpPr>
            <a:spLocks noGrp="1" noChangeArrowheads="1"/>
          </p:cNvSpPr>
          <p:nvPr>
            <p:ph idx="1"/>
          </p:nvPr>
        </p:nvSpPr>
        <p:spPr>
          <a:xfrm>
            <a:off x="1097280" y="895406"/>
            <a:ext cx="10770042" cy="5429189"/>
          </a:xfrm>
          <a:solidFill>
            <a:schemeClr val="bg1">
              <a:alpha val="22000"/>
            </a:schemeClr>
          </a:solidFill>
        </p:spPr>
        <p:txBody>
          <a:bodyPr/>
          <a:lstStyle/>
          <a:p>
            <a:pPr marL="404813" indent="0">
              <a:buNone/>
            </a:pPr>
            <a:endParaRPr lang="en-US" sz="2000" dirty="0"/>
          </a:p>
          <a:p>
            <a:pPr marL="404813" indent="0">
              <a:buNone/>
            </a:pPr>
            <a:r>
              <a:rPr lang="en-US" b="1" dirty="0"/>
              <a:t>We gratefully acknowledge the contributions of our esteemed colleagues:</a:t>
            </a:r>
          </a:p>
          <a:p>
            <a:pPr marL="404813" indent="0">
              <a:buNone/>
            </a:pPr>
            <a:r>
              <a:rPr lang="en-US" b="1" dirty="0"/>
              <a:t/>
            </a:r>
            <a:br>
              <a:rPr lang="en-US" b="1" dirty="0"/>
            </a:br>
            <a:endParaRPr lang="en-US" b="1" dirty="0"/>
          </a:p>
          <a:p>
            <a:pPr marL="857251" lvl="1" indent="0">
              <a:buFont typeface="Arial" panose="020B0604020202020204" pitchFamily="34" charset="0"/>
              <a:buChar char="•"/>
            </a:pPr>
            <a:r>
              <a:rPr lang="en-US" sz="2400" b="1" dirty="0"/>
              <a:t>Dana </a:t>
            </a:r>
            <a:r>
              <a:rPr lang="en-US" sz="2400" b="1" dirty="0" err="1"/>
              <a:t>Foglesong</a:t>
            </a:r>
            <a:r>
              <a:rPr lang="en-US" sz="2400" b="1" dirty="0"/>
              <a:t>, Magellan</a:t>
            </a:r>
          </a:p>
          <a:p>
            <a:pPr marL="857251" lvl="1" indent="0">
              <a:buFont typeface="Arial" panose="020B0604020202020204" pitchFamily="34" charset="0"/>
              <a:buChar char="•"/>
            </a:pPr>
            <a:r>
              <a:rPr lang="en-US" sz="2400" b="1" dirty="0"/>
              <a:t>Kelsey </a:t>
            </a:r>
            <a:r>
              <a:rPr lang="en-US" sz="2400" b="1" dirty="0" err="1"/>
              <a:t>Stang</a:t>
            </a:r>
            <a:r>
              <a:rPr lang="en-US" sz="2400" b="1" dirty="0"/>
              <a:t>, Magellan</a:t>
            </a:r>
          </a:p>
          <a:p>
            <a:pPr marL="857251" lvl="1" indent="0">
              <a:buFont typeface="Arial" panose="020B0604020202020204" pitchFamily="34" charset="0"/>
              <a:buChar char="•"/>
            </a:pPr>
            <a:r>
              <a:rPr lang="en-US" sz="2400" b="1" dirty="0"/>
              <a:t>Jessica Wolf, Decision Solutions and Yale University</a:t>
            </a:r>
          </a:p>
          <a:p>
            <a:pPr marL="857251" lvl="1" indent="0">
              <a:buFont typeface="Arial" panose="020B0604020202020204" pitchFamily="34" charset="0"/>
              <a:buChar char="•"/>
            </a:pPr>
            <a:r>
              <a:rPr lang="en-US" sz="2400" b="1" dirty="0"/>
              <a:t>Jonathan P. Edwards, New York City Dept. of Health and Mental Hygiene</a:t>
            </a:r>
          </a:p>
          <a:p>
            <a:pPr marL="857251" lvl="1" indent="0">
              <a:buFont typeface="Arial" panose="020B0604020202020204" pitchFamily="34" charset="0"/>
              <a:buChar char="•"/>
            </a:pPr>
            <a:r>
              <a:rPr lang="en-US" sz="2400" b="1" dirty="0"/>
              <a:t>Rita Cronise, Rutgers University</a:t>
            </a:r>
          </a:p>
          <a:p>
            <a:pPr marL="857251" lvl="1" indent="0">
              <a:buFont typeface="Arial" panose="020B0604020202020204" pitchFamily="34" charset="0"/>
              <a:buChar char="•"/>
            </a:pPr>
            <a:r>
              <a:rPr lang="en-US" sz="2400" b="1" dirty="0"/>
              <a:t>Martha Barbone, International Association of Peer Supporters (iNAPS)</a:t>
            </a:r>
          </a:p>
          <a:p>
            <a:pPr marL="857251" lvl="1" indent="0">
              <a:buFont typeface="Arial" panose="020B0604020202020204" pitchFamily="34" charset="0"/>
              <a:buChar char="•"/>
            </a:pPr>
            <a:r>
              <a:rPr lang="en-US" sz="2400" b="1" dirty="0"/>
              <a:t>Mike Weaver, International Association of Peer Supporters (iNAPS)</a:t>
            </a:r>
          </a:p>
          <a:p>
            <a:endParaRPr lang="en-US" dirty="0"/>
          </a:p>
        </p:txBody>
      </p:sp>
    </p:spTree>
    <p:custDataLst>
      <p:tags r:id="rId1"/>
    </p:custDataLst>
    <p:extLst>
      <p:ext uri="{BB962C8B-B14F-4D97-AF65-F5344CB8AC3E}">
        <p14:creationId xmlns:p14="http://schemas.microsoft.com/office/powerpoint/2010/main" val="1220916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xmlns="" id="{6720D536-430C-4E83-931F-71D0EBAAF8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Rectangle 47">
            <a:extLst>
              <a:ext uri="{FF2B5EF4-FFF2-40B4-BE49-F238E27FC236}">
                <a16:creationId xmlns:a16="http://schemas.microsoft.com/office/drawing/2014/main" xmlns="" id="{29FCD79B-C962-4F96-83EC-55FFB0FA1B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1" name="Straight Connector 49">
            <a:extLst>
              <a:ext uri="{FF2B5EF4-FFF2-40B4-BE49-F238E27FC236}">
                <a16:creationId xmlns:a16="http://schemas.microsoft.com/office/drawing/2014/main" xmlns="" id="{70EB3855-9AB3-4744-B89F-03807DCD38C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2" name="Rectangle 51">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3" name="Rectangle 53">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itle 1">
            <a:extLst>
              <a:ext uri="{FF2B5EF4-FFF2-40B4-BE49-F238E27FC236}">
                <a16:creationId xmlns:a16="http://schemas.microsoft.com/office/drawing/2014/main" xmlns="" id="{45C90741-382F-4DEF-B937-210BBC5B67F7}"/>
              </a:ext>
            </a:extLst>
          </p:cNvPr>
          <p:cNvSpPr>
            <a:spLocks noGrp="1"/>
          </p:cNvSpPr>
          <p:nvPr>
            <p:ph type="title" idx="4294967295"/>
          </p:nvPr>
        </p:nvSpPr>
        <p:spPr>
          <a:xfrm>
            <a:off x="492370" y="605896"/>
            <a:ext cx="3084844" cy="5646208"/>
          </a:xfrm>
        </p:spPr>
        <p:txBody>
          <a:bodyPr vert="horz" lIns="91440" tIns="45720" rIns="91440" bIns="45720" rtlCol="0" anchor="ctr">
            <a:normAutofit/>
          </a:bodyPr>
          <a:lstStyle/>
          <a:p>
            <a:r>
              <a:rPr lang="en-US" sz="3600" b="1">
                <a:solidFill>
                  <a:srgbClr val="FFFFFF"/>
                </a:solidFill>
              </a:rPr>
              <a:t>References</a:t>
            </a:r>
          </a:p>
        </p:txBody>
      </p:sp>
      <p:sp>
        <p:nvSpPr>
          <p:cNvPr id="64" name="Rectangle 55">
            <a:extLst>
              <a:ext uri="{FF2B5EF4-FFF2-40B4-BE49-F238E27FC236}">
                <a16:creationId xmlns:a16="http://schemas.microsoft.com/office/drawing/2014/main" xmlns=""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TextBox 18">
            <a:extLst>
              <a:ext uri="{FF2B5EF4-FFF2-40B4-BE49-F238E27FC236}">
                <a16:creationId xmlns:a16="http://schemas.microsoft.com/office/drawing/2014/main" xmlns="" id="{D3F78AEE-E229-40A0-874B-94A7F3041080}"/>
              </a:ext>
            </a:extLst>
          </p:cNvPr>
          <p:cNvSpPr txBox="1"/>
          <p:nvPr/>
        </p:nvSpPr>
        <p:spPr>
          <a:xfrm>
            <a:off x="4742016" y="605896"/>
            <a:ext cx="6413663" cy="5646208"/>
          </a:xfrm>
          <a:prstGeom prst="rect">
            <a:avLst/>
          </a:prstGeom>
        </p:spPr>
        <p:txBody>
          <a:bodyPr vert="horz" lIns="0" tIns="45720" rIns="0" bIns="45720" rtlCol="0" anchor="ctr">
            <a:normAutofit/>
          </a:bodyPr>
          <a:lstStyle/>
          <a:p>
            <a:pPr defTabSz="914400">
              <a:lnSpc>
                <a:spcPct val="90000"/>
              </a:lnSpc>
              <a:spcAft>
                <a:spcPts val="600"/>
              </a:spcAft>
              <a:buClr>
                <a:schemeClr val="accent3"/>
              </a:buClr>
              <a:buFont typeface="Calibri" panose="020F0502020204030204" pitchFamily="34" charset="0"/>
            </a:pPr>
            <a:r>
              <a:rPr lang="en-US">
                <a:solidFill>
                  <a:schemeClr val="tx1">
                    <a:lumMod val="75000"/>
                    <a:lumOff val="25000"/>
                  </a:schemeClr>
                </a:solidFill>
              </a:rPr>
              <a:t>National Practice Guidelines for Peer Supporters, National Association of Peer Supporters (2013)</a:t>
            </a:r>
          </a:p>
          <a:p>
            <a:pPr defTabSz="914400">
              <a:lnSpc>
                <a:spcPct val="90000"/>
              </a:lnSpc>
              <a:spcAft>
                <a:spcPts val="600"/>
              </a:spcAft>
              <a:buClr>
                <a:schemeClr val="accent3"/>
              </a:buClr>
              <a:buFont typeface="Calibri" panose="020F0502020204030204" pitchFamily="34" charset="0"/>
            </a:pPr>
            <a:r>
              <a:rPr lang="en-US">
                <a:solidFill>
                  <a:schemeClr val="tx1">
                    <a:lumMod val="75000"/>
                    <a:lumOff val="25000"/>
                  </a:schemeClr>
                </a:solidFill>
                <a:hlinkClick r:id="rId4"/>
              </a:rPr>
              <a:t>https://inaps.memberclicks.net/assets/docs/nationalguidelines_updated.pdf</a:t>
            </a:r>
            <a:endParaRPr lang="en-US">
              <a:solidFill>
                <a:schemeClr val="tx1">
                  <a:lumMod val="75000"/>
                  <a:lumOff val="25000"/>
                </a:schemeClr>
              </a:solidFill>
            </a:endParaRPr>
          </a:p>
          <a:p>
            <a:pPr defTabSz="914400">
              <a:lnSpc>
                <a:spcPct val="90000"/>
              </a:lnSpc>
              <a:spcAft>
                <a:spcPts val="600"/>
              </a:spcAft>
              <a:buClr>
                <a:schemeClr val="accent3"/>
              </a:buClr>
              <a:buFont typeface="Calibri" panose="020F0502020204030204" pitchFamily="34" charset="0"/>
            </a:pPr>
            <a:endParaRPr lang="en-US">
              <a:solidFill>
                <a:schemeClr val="tx1">
                  <a:lumMod val="75000"/>
                  <a:lumOff val="25000"/>
                </a:schemeClr>
              </a:solidFill>
            </a:endParaRPr>
          </a:p>
          <a:p>
            <a:pPr defTabSz="914400">
              <a:lnSpc>
                <a:spcPct val="90000"/>
              </a:lnSpc>
              <a:spcAft>
                <a:spcPts val="600"/>
              </a:spcAft>
              <a:buClr>
                <a:schemeClr val="accent3"/>
              </a:buClr>
              <a:buFont typeface="Calibri" panose="020F0502020204030204" pitchFamily="34" charset="0"/>
            </a:pPr>
            <a:r>
              <a:rPr lang="en-US">
                <a:solidFill>
                  <a:schemeClr val="tx1">
                    <a:lumMod val="75000"/>
                    <a:lumOff val="25000"/>
                  </a:schemeClr>
                </a:solidFill>
              </a:rPr>
              <a:t>National Practice Guidelines for Peer Supporters, presented by Andy Bernstein, Steve Harrington, and Rita Cronise [International Association of Peer Supporters Webinar, recorded August 3, 2018] 60:00 min. </a:t>
            </a:r>
            <a:r>
              <a:rPr lang="en-US">
                <a:solidFill>
                  <a:schemeClr val="tx1">
                    <a:lumMod val="75000"/>
                    <a:lumOff val="25000"/>
                  </a:schemeClr>
                </a:solidFill>
                <a:hlinkClick r:id="rId5"/>
              </a:rPr>
              <a:t>https://www.inaops.org/past-webinars</a:t>
            </a:r>
            <a:r>
              <a:rPr lang="en-US">
                <a:solidFill>
                  <a:schemeClr val="tx1">
                    <a:lumMod val="75000"/>
                    <a:lumOff val="25000"/>
                  </a:schemeClr>
                </a:solidFill>
              </a:rPr>
              <a:t> </a:t>
            </a:r>
          </a:p>
          <a:p>
            <a:pPr defTabSz="914400">
              <a:lnSpc>
                <a:spcPct val="90000"/>
              </a:lnSpc>
              <a:spcAft>
                <a:spcPts val="600"/>
              </a:spcAft>
              <a:buClr>
                <a:schemeClr val="accent3"/>
              </a:buClr>
              <a:buFont typeface="Calibri" panose="020F0502020204030204" pitchFamily="34" charset="0"/>
            </a:pPr>
            <a:endParaRPr lang="en-US">
              <a:solidFill>
                <a:schemeClr val="tx1">
                  <a:lumMod val="75000"/>
                  <a:lumOff val="25000"/>
                </a:schemeClr>
              </a:solidFill>
            </a:endParaRPr>
          </a:p>
          <a:p>
            <a:pPr defTabSz="914400">
              <a:lnSpc>
                <a:spcPct val="90000"/>
              </a:lnSpc>
              <a:spcAft>
                <a:spcPts val="600"/>
              </a:spcAft>
              <a:buClr>
                <a:schemeClr val="accent3"/>
              </a:buClr>
              <a:buFont typeface="Calibri" panose="020F0502020204030204" pitchFamily="34" charset="0"/>
            </a:pPr>
            <a:r>
              <a:rPr lang="en-US">
                <a:solidFill>
                  <a:schemeClr val="tx1">
                    <a:lumMod val="75000"/>
                    <a:lumOff val="25000"/>
                  </a:schemeClr>
                </a:solidFill>
              </a:rPr>
              <a:t>National Practice Guidelines for Supervisors of Peer Specialists. Scheduled for release at the International Association of Peer Supporters (iNAPS) Annual Conference in San Diego, October 2019. </a:t>
            </a:r>
          </a:p>
          <a:p>
            <a:pPr defTabSz="914400">
              <a:lnSpc>
                <a:spcPct val="90000"/>
              </a:lnSpc>
              <a:spcAft>
                <a:spcPts val="600"/>
              </a:spcAft>
              <a:buClr>
                <a:schemeClr val="accent3"/>
              </a:buClr>
              <a:buFont typeface="Calibri" panose="020F0502020204030204" pitchFamily="34" charset="0"/>
            </a:pPr>
            <a:endParaRPr lang="en-US">
              <a:solidFill>
                <a:schemeClr val="tx1">
                  <a:lumMod val="75000"/>
                  <a:lumOff val="25000"/>
                </a:schemeClr>
              </a:solidFill>
            </a:endParaRPr>
          </a:p>
          <a:p>
            <a:pPr defTabSz="914400">
              <a:lnSpc>
                <a:spcPct val="90000"/>
              </a:lnSpc>
              <a:spcAft>
                <a:spcPts val="600"/>
              </a:spcAft>
              <a:buClr>
                <a:schemeClr val="accent3"/>
              </a:buClr>
              <a:buFont typeface="Calibri" panose="020F0502020204030204" pitchFamily="34" charset="0"/>
            </a:pPr>
            <a:r>
              <a:rPr lang="en-US">
                <a:solidFill>
                  <a:schemeClr val="tx1">
                    <a:lumMod val="75000"/>
                    <a:lumOff val="25000"/>
                  </a:schemeClr>
                </a:solidFill>
              </a:rPr>
              <a:t>Daring to Supervise, Workshop on using the Practice Guidelines for Supervisors at the International Association of Peer Supporters Conference in San Diego, October 2019. </a:t>
            </a:r>
          </a:p>
        </p:txBody>
      </p:sp>
    </p:spTree>
    <p:custDataLst>
      <p:tags r:id="rId1"/>
    </p:custDataLst>
    <p:extLst>
      <p:ext uri="{BB962C8B-B14F-4D97-AF65-F5344CB8AC3E}">
        <p14:creationId xmlns:p14="http://schemas.microsoft.com/office/powerpoint/2010/main" val="175584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5FE02-A60A-48C6-866C-344FC2CAE7C9}"/>
              </a:ext>
            </a:extLst>
          </p:cNvPr>
          <p:cNvSpPr>
            <a:spLocks noGrp="1"/>
          </p:cNvSpPr>
          <p:nvPr>
            <p:ph type="title"/>
          </p:nvPr>
        </p:nvSpPr>
        <p:spPr>
          <a:xfrm>
            <a:off x="233361" y="3191436"/>
            <a:ext cx="3636351" cy="1497106"/>
          </a:xfrm>
        </p:spPr>
        <p:txBody>
          <a:bodyPr anchor="ctr">
            <a:normAutofit/>
          </a:bodyPr>
          <a:lstStyle/>
          <a:p>
            <a:pPr algn="ctr"/>
            <a:r>
              <a:rPr lang="en-US" sz="4400" b="1" dirty="0">
                <a:solidFill>
                  <a:srgbClr val="FFFFFF"/>
                </a:solidFill>
              </a:rPr>
              <a:t>O</a:t>
            </a:r>
            <a:r>
              <a:rPr lang="en-US" sz="3200" b="1" dirty="0">
                <a:solidFill>
                  <a:srgbClr val="FFFFFF"/>
                </a:solidFill>
              </a:rPr>
              <a:t>bjectives</a:t>
            </a:r>
            <a:r>
              <a:rPr lang="en-US" sz="2400" b="1" dirty="0">
                <a:solidFill>
                  <a:srgbClr val="FFFFFF"/>
                </a:solidFill>
              </a:rPr>
              <a:t/>
            </a:r>
            <a:br>
              <a:rPr lang="en-US" sz="2400" b="1" dirty="0">
                <a:solidFill>
                  <a:srgbClr val="FFFFFF"/>
                </a:solidFill>
              </a:rPr>
            </a:br>
            <a:endParaRPr lang="en-US" sz="2400" b="1" dirty="0">
              <a:solidFill>
                <a:srgbClr val="FFFFFF"/>
              </a:solidFill>
            </a:endParaRPr>
          </a:p>
        </p:txBody>
      </p:sp>
      <p:sp>
        <p:nvSpPr>
          <p:cNvPr id="3" name="Content Placeholder 2">
            <a:extLst>
              <a:ext uri="{FF2B5EF4-FFF2-40B4-BE49-F238E27FC236}">
                <a16:creationId xmlns:a16="http://schemas.microsoft.com/office/drawing/2014/main" xmlns="" id="{D173FBED-9303-4518-9025-80DB97CE299B}"/>
              </a:ext>
            </a:extLst>
          </p:cNvPr>
          <p:cNvSpPr>
            <a:spLocks noGrp="1"/>
          </p:cNvSpPr>
          <p:nvPr>
            <p:ph idx="1"/>
          </p:nvPr>
        </p:nvSpPr>
        <p:spPr>
          <a:xfrm>
            <a:off x="4211729" y="2193925"/>
            <a:ext cx="6958013" cy="3642099"/>
          </a:xfrm>
        </p:spPr>
        <p:txBody>
          <a:bodyPr anchor="ctr">
            <a:normAutofit/>
          </a:bodyPr>
          <a:lstStyle/>
          <a:p>
            <a:pPr marL="365760" indent="-365760">
              <a:spcAft>
                <a:spcPts val="1200"/>
              </a:spcAft>
              <a:buFont typeface="Arial" panose="020B0604020202020204" pitchFamily="34" charset="0"/>
              <a:buChar char="•"/>
              <a:tabLst>
                <a:tab pos="1204913" algn="l"/>
              </a:tabLst>
            </a:pPr>
            <a:r>
              <a:rPr lang="en-US" sz="2800" dirty="0"/>
              <a:t>Origin of guidelines for peer workforce</a:t>
            </a:r>
          </a:p>
          <a:p>
            <a:pPr marL="365760" indent="-365760">
              <a:spcAft>
                <a:spcPts val="1200"/>
              </a:spcAft>
              <a:buFont typeface="Arial" panose="020B0604020202020204" pitchFamily="34" charset="0"/>
              <a:buChar char="•"/>
              <a:tabLst>
                <a:tab pos="1204913" algn="l"/>
              </a:tabLst>
            </a:pPr>
            <a:r>
              <a:rPr lang="en-US" sz="2800" dirty="0"/>
              <a:t>Challenges in supervising peer specialists</a:t>
            </a:r>
          </a:p>
          <a:p>
            <a:pPr marL="365760" indent="-365760">
              <a:spcAft>
                <a:spcPts val="1200"/>
              </a:spcAft>
              <a:buFont typeface="Arial" panose="020B0604020202020204" pitchFamily="34" charset="0"/>
              <a:buChar char="•"/>
              <a:tabLst>
                <a:tab pos="1204913" algn="l"/>
              </a:tabLst>
            </a:pPr>
            <a:r>
              <a:rPr lang="en-US" sz="2800" dirty="0"/>
              <a:t>Development of guidelines for supervisors</a:t>
            </a:r>
          </a:p>
          <a:p>
            <a:pPr marL="365760" indent="-365760">
              <a:spcAft>
                <a:spcPts val="1200"/>
              </a:spcAft>
              <a:buFont typeface="Arial" panose="020B0604020202020204" pitchFamily="34" charset="0"/>
              <a:buChar char="•"/>
              <a:tabLst>
                <a:tab pos="1204913" algn="l"/>
              </a:tabLst>
            </a:pPr>
            <a:r>
              <a:rPr lang="en-US" sz="2800" dirty="0"/>
              <a:t>Guidelines in action</a:t>
            </a:r>
          </a:p>
          <a:p>
            <a:pPr marL="0" indent="0">
              <a:buNone/>
            </a:pPr>
            <a:endParaRPr lang="en-US" sz="1900" dirty="0"/>
          </a:p>
        </p:txBody>
      </p:sp>
      <p:pic>
        <p:nvPicPr>
          <p:cNvPr id="5" name="Picture 4" descr="A close up of some grass&#10;&#10;Description generated with high confidence">
            <a:extLst>
              <a:ext uri="{FF2B5EF4-FFF2-40B4-BE49-F238E27FC236}">
                <a16:creationId xmlns:a16="http://schemas.microsoft.com/office/drawing/2014/main" xmlns="" id="{AC59CF25-E600-41AB-823A-110365258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361" y="465361"/>
            <a:ext cx="3636351" cy="2433703"/>
          </a:xfrm>
          <a:prstGeom prst="rect">
            <a:avLst/>
          </a:prstGeom>
        </p:spPr>
      </p:pic>
    </p:spTree>
    <p:custDataLst>
      <p:tags r:id="rId1"/>
    </p:custDataLst>
    <p:extLst>
      <p:ext uri="{BB962C8B-B14F-4D97-AF65-F5344CB8AC3E}">
        <p14:creationId xmlns:p14="http://schemas.microsoft.com/office/powerpoint/2010/main" val="2178797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6A83DB0-CDFD-466B-8A35-3CE67DCC8C33}"/>
              </a:ext>
            </a:extLst>
          </p:cNvPr>
          <p:cNvSpPr txBox="1"/>
          <p:nvPr/>
        </p:nvSpPr>
        <p:spPr>
          <a:xfrm>
            <a:off x="3160643" y="498271"/>
            <a:ext cx="8163216" cy="5201424"/>
          </a:xfrm>
          <a:prstGeom prst="rect">
            <a:avLst/>
          </a:prstGeom>
          <a:noFill/>
        </p:spPr>
        <p:txBody>
          <a:bodyPr wrap="square" rtlCol="0">
            <a:spAutoFit/>
          </a:bodyPr>
          <a:lstStyle/>
          <a:p>
            <a:pPr algn="ctr"/>
            <a:r>
              <a:rPr lang="en-US" sz="4400" b="1" dirty="0"/>
              <a:t>Contact Us</a:t>
            </a:r>
          </a:p>
          <a:p>
            <a:endParaRPr lang="en-US" sz="2400" b="1" dirty="0"/>
          </a:p>
          <a:p>
            <a:r>
              <a:rPr lang="en-US" sz="2400" b="1" dirty="0"/>
              <a:t>Rita Cronise, </a:t>
            </a:r>
            <a:r>
              <a:rPr lang="en-US" sz="2400" dirty="0"/>
              <a:t>Distance Faculty, Rutgers University Department of Psychiatric Rehabilitation, Academy of Peer Services Virtual Learning Community Coordinator </a:t>
            </a:r>
            <a:r>
              <a:rPr lang="en-US" sz="2400" b="1" dirty="0">
                <a:hlinkClick r:id="rId4"/>
              </a:rPr>
              <a:t>rita.cronise@rutgers.edu</a:t>
            </a:r>
            <a:endParaRPr lang="en-US" sz="2400" b="1" dirty="0"/>
          </a:p>
          <a:p>
            <a:endParaRPr lang="en-US" sz="2400" b="1" dirty="0"/>
          </a:p>
          <a:p>
            <a:endParaRPr lang="en-US" sz="2400" b="1" dirty="0"/>
          </a:p>
          <a:p>
            <a:endParaRPr lang="en-US" sz="2400" b="1" dirty="0"/>
          </a:p>
          <a:p>
            <a:r>
              <a:rPr lang="en-US" sz="2400" b="1" dirty="0"/>
              <a:t>Jessica Wolf,</a:t>
            </a:r>
            <a:r>
              <a:rPr lang="en-US" sz="2400" dirty="0"/>
              <a:t> Ph.D., Decision Solutions Consulting; Assistant Clinical Professor, Yale University School of Medicine Department of Psychiatry; Senior Consultant, Annapolis Coalition on the Behavioral Health Workforce </a:t>
            </a:r>
            <a:r>
              <a:rPr lang="en-US" sz="2400" b="1" u="sng" dirty="0">
                <a:hlinkClick r:id="rId5"/>
              </a:rPr>
              <a:t>JWolfDS@gmail.com</a:t>
            </a:r>
            <a:endParaRPr lang="en-US" sz="2400" b="1" dirty="0"/>
          </a:p>
        </p:txBody>
      </p:sp>
      <p:pic>
        <p:nvPicPr>
          <p:cNvPr id="8" name="Picture 7" descr="A person smiling for the camera&#10;&#10;Description automatically generated">
            <a:extLst>
              <a:ext uri="{FF2B5EF4-FFF2-40B4-BE49-F238E27FC236}">
                <a16:creationId xmlns:a16="http://schemas.microsoft.com/office/drawing/2014/main" xmlns="" id="{94FA4A84-9FD8-492F-996F-D81756130F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141" y="3375982"/>
            <a:ext cx="1898406" cy="239199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A person wearing glasses and smiling at the camera&#10;&#10;Description automatically generated">
            <a:extLst>
              <a:ext uri="{FF2B5EF4-FFF2-40B4-BE49-F238E27FC236}">
                <a16:creationId xmlns:a16="http://schemas.microsoft.com/office/drawing/2014/main" xmlns="" id="{8A39348B-294A-422C-ABDA-524D23E64C45}"/>
              </a:ext>
            </a:extLst>
          </p:cNvPr>
          <p:cNvPicPr>
            <a:picLocks noChangeAspect="1"/>
          </p:cNvPicPr>
          <p:nvPr/>
        </p:nvPicPr>
        <p:blipFill rotWithShape="1">
          <a:blip r:embed="rId7">
            <a:extLst>
              <a:ext uri="{28A0092B-C50C-407E-A947-70E740481C1C}">
                <a14:useLocalDpi xmlns:a14="http://schemas.microsoft.com/office/drawing/2010/main" val="0"/>
              </a:ext>
            </a:extLst>
          </a:blip>
          <a:srcRect l="9239" t="5497" r="12557" b="5442"/>
          <a:stretch/>
        </p:blipFill>
        <p:spPr>
          <a:xfrm>
            <a:off x="868141" y="504193"/>
            <a:ext cx="1898406" cy="230680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62307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AA785-9FB7-441B-BE91-FFB5C996B3DA}"/>
              </a:ext>
            </a:extLst>
          </p:cNvPr>
          <p:cNvSpPr>
            <a:spLocks noGrp="1"/>
          </p:cNvSpPr>
          <p:nvPr>
            <p:ph type="title"/>
          </p:nvPr>
        </p:nvSpPr>
        <p:spPr>
          <a:xfrm>
            <a:off x="1097280" y="286604"/>
            <a:ext cx="10058400" cy="1215626"/>
          </a:xfrm>
        </p:spPr>
        <p:txBody>
          <a:bodyPr vert="horz" lIns="91440" tIns="45720" rIns="91440" bIns="45720" rtlCol="0">
            <a:normAutofit/>
          </a:bodyPr>
          <a:lstStyle/>
          <a:p>
            <a:pPr algn="ctr"/>
            <a:r>
              <a:rPr lang="en-US" dirty="0"/>
              <a:t>Medicaid-billable service in 2007</a:t>
            </a:r>
          </a:p>
        </p:txBody>
      </p:sp>
      <p:graphicFrame>
        <p:nvGraphicFramePr>
          <p:cNvPr id="18" name="Content Placeholder 2">
            <a:extLst>
              <a:ext uri="{FF2B5EF4-FFF2-40B4-BE49-F238E27FC236}">
                <a16:creationId xmlns:a16="http://schemas.microsoft.com/office/drawing/2014/main" xmlns="" id="{B0BEB28E-7A69-4E4A-A611-B6413350B271}"/>
              </a:ext>
            </a:extLst>
          </p:cNvPr>
          <p:cNvGraphicFramePr>
            <a:graphicFrameLocks noGrp="1"/>
          </p:cNvGraphicFramePr>
          <p:nvPr>
            <p:ph idx="1"/>
            <p:extLst>
              <p:ext uri="{D42A27DB-BD31-4B8C-83A1-F6EECF244321}">
                <p14:modId xmlns:p14="http://schemas.microsoft.com/office/powerpoint/2010/main" val="170734941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Image result for centers for medicare and medicaid services">
            <a:extLst>
              <a:ext uri="{FF2B5EF4-FFF2-40B4-BE49-F238E27FC236}">
                <a16:creationId xmlns:a16="http://schemas.microsoft.com/office/drawing/2014/main" xmlns="" id="{24AC0F48-592B-4C6B-BC76-703B56EADC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6093" y="3742195"/>
            <a:ext cx="4418615" cy="17555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2496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C1DCA757-7B1E-46D9-913C-6AB57450BE48}"/>
              </a:ext>
            </a:extLst>
          </p:cNvPr>
          <p:cNvSpPr>
            <a:spLocks noGrp="1"/>
          </p:cNvSpPr>
          <p:nvPr>
            <p:ph type="title"/>
          </p:nvPr>
        </p:nvSpPr>
        <p:spPr/>
        <p:txBody>
          <a:bodyPr vert="horz" lIns="91440" tIns="45720" rIns="91440" bIns="45720" rtlCol="0">
            <a:normAutofit/>
          </a:bodyPr>
          <a:lstStyle/>
          <a:p>
            <a:pPr algn="ctr"/>
            <a:r>
              <a:rPr lang="en-US" dirty="0"/>
              <a:t>No practice standards in 2007</a:t>
            </a:r>
          </a:p>
        </p:txBody>
      </p:sp>
      <p:pic>
        <p:nvPicPr>
          <p:cNvPr id="5" name="Picture 4" descr="A picture containing drawing&#10;&#10;Description automatically generated">
            <a:extLst>
              <a:ext uri="{FF2B5EF4-FFF2-40B4-BE49-F238E27FC236}">
                <a16:creationId xmlns:a16="http://schemas.microsoft.com/office/drawing/2014/main" xmlns="" id="{3B47A30E-8507-44F1-A6E2-B2360636B1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7521" y="2002970"/>
            <a:ext cx="3956957" cy="3956957"/>
          </a:xfrm>
          <a:prstGeom prst="rect">
            <a:avLst/>
          </a:prstGeom>
        </p:spPr>
      </p:pic>
    </p:spTree>
    <p:custDataLst>
      <p:tags r:id="rId1"/>
    </p:custDataLst>
    <p:extLst>
      <p:ext uri="{BB962C8B-B14F-4D97-AF65-F5344CB8AC3E}">
        <p14:creationId xmlns:p14="http://schemas.microsoft.com/office/powerpoint/2010/main" val="2408380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B53DC366-2991-4DF6-839C-0011691050A2}"/>
              </a:ext>
            </a:extLst>
          </p:cNvPr>
          <p:cNvSpPr>
            <a:spLocks noGrp="1"/>
          </p:cNvSpPr>
          <p:nvPr>
            <p:ph type="title"/>
          </p:nvPr>
        </p:nvSpPr>
        <p:spPr>
          <a:xfrm>
            <a:off x="287215" y="623583"/>
            <a:ext cx="11617569" cy="1038105"/>
          </a:xfrm>
        </p:spPr>
        <p:txBody>
          <a:bodyPr vert="horz" lIns="91440" tIns="45720" rIns="91440" bIns="45720" rtlCol="0">
            <a:normAutofit/>
          </a:bodyPr>
          <a:lstStyle/>
          <a:p>
            <a:pPr algn="ctr"/>
            <a:r>
              <a:rPr lang="en-US" sz="4000" dirty="0"/>
              <a:t>National Practice Guidelines</a:t>
            </a:r>
          </a:p>
        </p:txBody>
      </p:sp>
      <p:graphicFrame>
        <p:nvGraphicFramePr>
          <p:cNvPr id="9" name="Content Placeholder 2">
            <a:extLst>
              <a:ext uri="{FF2B5EF4-FFF2-40B4-BE49-F238E27FC236}">
                <a16:creationId xmlns:a16="http://schemas.microsoft.com/office/drawing/2014/main" xmlns="" id="{E0E0A49B-D068-44BD-948A-6DD90B2C2C85}"/>
              </a:ext>
            </a:extLst>
          </p:cNvPr>
          <p:cNvGraphicFramePr>
            <a:graphicFrameLocks noGrp="1"/>
          </p:cNvGraphicFramePr>
          <p:nvPr>
            <p:ph idx="1"/>
            <p:extLst>
              <p:ext uri="{D42A27DB-BD31-4B8C-83A1-F6EECF244321}">
                <p14:modId xmlns:p14="http://schemas.microsoft.com/office/powerpoint/2010/main" val="1688154623"/>
              </p:ext>
            </p:extLst>
          </p:nvPr>
        </p:nvGraphicFramePr>
        <p:xfrm>
          <a:off x="1172953" y="1900136"/>
          <a:ext cx="10119362" cy="3765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sunburst_edited-1 copy.jpg">
            <a:extLst>
              <a:ext uri="{FF2B5EF4-FFF2-40B4-BE49-F238E27FC236}">
                <a16:creationId xmlns:a16="http://schemas.microsoft.com/office/drawing/2014/main" xmlns="" id="{8A5BB1FB-A555-46A4-952F-CA7D550DB06F}"/>
              </a:ext>
            </a:extLst>
          </p:cNvPr>
          <p:cNvPicPr/>
          <p:nvPr/>
        </p:nvPicPr>
        <p:blipFill>
          <a:blip r:embed="rId9" cstate="print"/>
          <a:stretch>
            <a:fillRect/>
          </a:stretch>
        </p:blipFill>
        <p:spPr>
          <a:xfrm rot="5400000">
            <a:off x="1575324" y="2134342"/>
            <a:ext cx="2794151" cy="1371947"/>
          </a:xfrm>
          <a:prstGeom prst="rect">
            <a:avLst/>
          </a:prstGeom>
          <a:scene3d>
            <a:camera prst="orthographicFront">
              <a:rot lat="0" lon="0" rev="5400000"/>
            </a:camera>
            <a:lightRig rig="threePt" dir="t"/>
          </a:scene3d>
        </p:spPr>
      </p:pic>
    </p:spTree>
    <p:custDataLst>
      <p:tags r:id="rId1"/>
    </p:custDataLst>
    <p:extLst>
      <p:ext uri="{BB962C8B-B14F-4D97-AF65-F5344CB8AC3E}">
        <p14:creationId xmlns:p14="http://schemas.microsoft.com/office/powerpoint/2010/main" val="179236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B53DC366-2991-4DF6-839C-0011691050A2}"/>
              </a:ext>
            </a:extLst>
          </p:cNvPr>
          <p:cNvSpPr>
            <a:spLocks noGrp="1"/>
          </p:cNvSpPr>
          <p:nvPr>
            <p:ph type="title"/>
          </p:nvPr>
        </p:nvSpPr>
        <p:spPr>
          <a:xfrm>
            <a:off x="287215" y="623583"/>
            <a:ext cx="11617569" cy="1038105"/>
          </a:xfrm>
        </p:spPr>
        <p:txBody>
          <a:bodyPr vert="horz" lIns="91440" tIns="45720" rIns="91440" bIns="45720" rtlCol="0">
            <a:normAutofit/>
          </a:bodyPr>
          <a:lstStyle/>
          <a:p>
            <a:pPr algn="ctr"/>
            <a:r>
              <a:rPr lang="en-US" sz="4000" dirty="0"/>
              <a:t>National Practice Guidelines</a:t>
            </a:r>
          </a:p>
        </p:txBody>
      </p:sp>
      <p:graphicFrame>
        <p:nvGraphicFramePr>
          <p:cNvPr id="9" name="Content Placeholder 2">
            <a:extLst>
              <a:ext uri="{FF2B5EF4-FFF2-40B4-BE49-F238E27FC236}">
                <a16:creationId xmlns:a16="http://schemas.microsoft.com/office/drawing/2014/main" xmlns="" id="{E0E0A49B-D068-44BD-948A-6DD90B2C2C85}"/>
              </a:ext>
            </a:extLst>
          </p:cNvPr>
          <p:cNvGraphicFramePr>
            <a:graphicFrameLocks noGrp="1"/>
          </p:cNvGraphicFramePr>
          <p:nvPr>
            <p:ph idx="1"/>
            <p:extLst>
              <p:ext uri="{D42A27DB-BD31-4B8C-83A1-F6EECF244321}">
                <p14:modId xmlns:p14="http://schemas.microsoft.com/office/powerpoint/2010/main" val="3624750829"/>
              </p:ext>
            </p:extLst>
          </p:nvPr>
        </p:nvGraphicFramePr>
        <p:xfrm>
          <a:off x="1172953" y="1900136"/>
          <a:ext cx="10119362" cy="3765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picture containing plate&#10;&#10;Description automatically generated">
            <a:extLst>
              <a:ext uri="{FF2B5EF4-FFF2-40B4-BE49-F238E27FC236}">
                <a16:creationId xmlns:a16="http://schemas.microsoft.com/office/drawing/2014/main" xmlns="" id="{AD52E3E9-1417-480B-8C2B-3BEDB1A7D2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05474" y="2591567"/>
            <a:ext cx="3166845" cy="837433"/>
          </a:xfrm>
          <a:prstGeom prst="rect">
            <a:avLst/>
          </a:prstGeom>
        </p:spPr>
      </p:pic>
    </p:spTree>
    <p:custDataLst>
      <p:tags r:id="rId1"/>
    </p:custDataLst>
    <p:extLst>
      <p:ext uri="{BB962C8B-B14F-4D97-AF65-F5344CB8AC3E}">
        <p14:creationId xmlns:p14="http://schemas.microsoft.com/office/powerpoint/2010/main" val="2340532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AA785-9FB7-441B-BE91-FFB5C996B3DA}"/>
              </a:ext>
            </a:extLst>
          </p:cNvPr>
          <p:cNvSpPr>
            <a:spLocks noGrp="1"/>
          </p:cNvSpPr>
          <p:nvPr>
            <p:ph type="title"/>
          </p:nvPr>
        </p:nvSpPr>
        <p:spPr>
          <a:xfrm>
            <a:off x="882967" y="243740"/>
            <a:ext cx="10732769" cy="1450757"/>
          </a:xfrm>
        </p:spPr>
        <p:txBody>
          <a:bodyPr vert="horz" lIns="91440" tIns="45720" rIns="91440" bIns="45720" rtlCol="0">
            <a:normAutofit/>
          </a:bodyPr>
          <a:lstStyle/>
          <a:p>
            <a:pPr algn="ctr"/>
            <a:r>
              <a:rPr lang="en-US" dirty="0"/>
              <a:t>What are the core values?</a:t>
            </a:r>
          </a:p>
        </p:txBody>
      </p:sp>
      <p:sp>
        <p:nvSpPr>
          <p:cNvPr id="7" name="Content Placeholder 2">
            <a:extLst>
              <a:ext uri="{FF2B5EF4-FFF2-40B4-BE49-F238E27FC236}">
                <a16:creationId xmlns:a16="http://schemas.microsoft.com/office/drawing/2014/main" xmlns="" id="{5C6878AE-4008-42A9-B701-776AAA5BD77E}"/>
              </a:ext>
            </a:extLst>
          </p:cNvPr>
          <p:cNvSpPr>
            <a:spLocks noGrp="1"/>
          </p:cNvSpPr>
          <p:nvPr>
            <p:ph idx="1"/>
          </p:nvPr>
        </p:nvSpPr>
        <p:spPr>
          <a:xfrm>
            <a:off x="5061099" y="2246324"/>
            <a:ext cx="6768950" cy="2874317"/>
          </a:xfrm>
        </p:spPr>
        <p:txBody>
          <a:bodyPr>
            <a:noAutofit/>
          </a:bodyPr>
          <a:lstStyle/>
          <a:p>
            <a:pPr marL="548640" lvl="4" indent="0">
              <a:spcBef>
                <a:spcPts val="600"/>
              </a:spcBef>
              <a:spcAft>
                <a:spcPts val="600"/>
              </a:spcAft>
              <a:buNone/>
              <a:tabLst>
                <a:tab pos="2401888" algn="l"/>
                <a:tab pos="8686800" algn="r"/>
              </a:tabLst>
            </a:pPr>
            <a:r>
              <a:rPr lang="en-US" sz="2800" dirty="0"/>
              <a:t>Peer support is voluntary</a:t>
            </a:r>
          </a:p>
          <a:p>
            <a:pPr marL="548640" lvl="4" indent="0">
              <a:spcBef>
                <a:spcPts val="600"/>
              </a:spcBef>
              <a:spcAft>
                <a:spcPts val="600"/>
              </a:spcAft>
              <a:buNone/>
              <a:tabLst>
                <a:tab pos="2401888" algn="l"/>
                <a:tab pos="8686800" algn="r"/>
              </a:tabLst>
            </a:pPr>
            <a:r>
              <a:rPr lang="en-US" sz="2800" dirty="0"/>
              <a:t>Peer supporters are hopeful </a:t>
            </a:r>
          </a:p>
          <a:p>
            <a:pPr marL="548640" lvl="4" indent="0">
              <a:spcBef>
                <a:spcPts val="600"/>
              </a:spcBef>
              <a:spcAft>
                <a:spcPts val="600"/>
              </a:spcAft>
              <a:buNone/>
              <a:tabLst>
                <a:tab pos="2401888" algn="l"/>
                <a:tab pos="8686800" algn="r"/>
              </a:tabLst>
            </a:pPr>
            <a:r>
              <a:rPr lang="en-US" sz="2800" dirty="0"/>
              <a:t>Peer supporters are open minded (nonjudgmental)</a:t>
            </a:r>
          </a:p>
          <a:p>
            <a:pPr marL="548640" lvl="4" indent="0">
              <a:spcBef>
                <a:spcPts val="600"/>
              </a:spcBef>
              <a:spcAft>
                <a:spcPts val="600"/>
              </a:spcAft>
              <a:buNone/>
              <a:tabLst>
                <a:tab pos="2401888" algn="l"/>
                <a:tab pos="8686800" algn="r"/>
              </a:tabLst>
            </a:pPr>
            <a:r>
              <a:rPr lang="en-US" sz="2800" dirty="0"/>
              <a:t>Peer supporters are empathetic</a:t>
            </a:r>
          </a:p>
          <a:p>
            <a:pPr marL="548640" lvl="4" indent="0">
              <a:spcBef>
                <a:spcPts val="600"/>
              </a:spcBef>
              <a:spcAft>
                <a:spcPts val="600"/>
              </a:spcAft>
              <a:buNone/>
              <a:tabLst>
                <a:tab pos="2401888" algn="l"/>
                <a:tab pos="8686800" algn="r"/>
              </a:tabLst>
            </a:pPr>
            <a:r>
              <a:rPr lang="en-US" sz="2800" dirty="0"/>
              <a:t>Peer supporters are respectful</a:t>
            </a:r>
          </a:p>
          <a:p>
            <a:pPr marL="548640" lvl="4" indent="0">
              <a:spcBef>
                <a:spcPts val="600"/>
              </a:spcBef>
              <a:spcAft>
                <a:spcPts val="600"/>
              </a:spcAft>
              <a:buNone/>
              <a:tabLst>
                <a:tab pos="2401888" algn="l"/>
                <a:tab pos="8686800" algn="r"/>
              </a:tabLst>
            </a:pPr>
            <a:r>
              <a:rPr lang="en-US" sz="2800" dirty="0"/>
              <a:t>Peer supporters facilitate change</a:t>
            </a:r>
          </a:p>
        </p:txBody>
      </p:sp>
      <p:pic>
        <p:nvPicPr>
          <p:cNvPr id="4" name="Picture 3" descr="A close up of a logo&#10;&#10;Description automatically generated">
            <a:extLst>
              <a:ext uri="{FF2B5EF4-FFF2-40B4-BE49-F238E27FC236}">
                <a16:creationId xmlns:a16="http://schemas.microsoft.com/office/drawing/2014/main" xmlns="" id="{B70D7AAC-E34B-4A9D-9883-D1658ABAA8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799" y="2643979"/>
            <a:ext cx="3721300" cy="2874317"/>
          </a:xfrm>
          <a:prstGeom prst="rect">
            <a:avLst/>
          </a:prstGeom>
        </p:spPr>
      </p:pic>
    </p:spTree>
    <p:custDataLst>
      <p:tags r:id="rId1"/>
    </p:custDataLst>
    <p:extLst>
      <p:ext uri="{BB962C8B-B14F-4D97-AF65-F5344CB8AC3E}">
        <p14:creationId xmlns:p14="http://schemas.microsoft.com/office/powerpoint/2010/main" val="55506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AA785-9FB7-441B-BE91-FFB5C996B3DA}"/>
              </a:ext>
            </a:extLst>
          </p:cNvPr>
          <p:cNvSpPr>
            <a:spLocks noGrp="1"/>
          </p:cNvSpPr>
          <p:nvPr>
            <p:ph type="title"/>
          </p:nvPr>
        </p:nvSpPr>
        <p:spPr/>
        <p:txBody>
          <a:bodyPr vert="horz" lIns="91440" tIns="45720" rIns="91440" bIns="45720" rtlCol="0">
            <a:normAutofit/>
          </a:bodyPr>
          <a:lstStyle/>
          <a:p>
            <a:pPr algn="ctr"/>
            <a:r>
              <a:rPr lang="en-US" dirty="0"/>
              <a:t>Core values (continued)</a:t>
            </a:r>
          </a:p>
        </p:txBody>
      </p:sp>
      <p:sp>
        <p:nvSpPr>
          <p:cNvPr id="7" name="Content Placeholder 2">
            <a:extLst>
              <a:ext uri="{FF2B5EF4-FFF2-40B4-BE49-F238E27FC236}">
                <a16:creationId xmlns:a16="http://schemas.microsoft.com/office/drawing/2014/main" xmlns="" id="{5C6878AE-4008-42A9-B701-776AAA5BD77E}"/>
              </a:ext>
            </a:extLst>
          </p:cNvPr>
          <p:cNvSpPr>
            <a:spLocks noGrp="1"/>
          </p:cNvSpPr>
          <p:nvPr>
            <p:ph idx="1"/>
          </p:nvPr>
        </p:nvSpPr>
        <p:spPr>
          <a:xfrm>
            <a:off x="680484" y="2432327"/>
            <a:ext cx="6863433" cy="3045767"/>
          </a:xfrm>
        </p:spPr>
        <p:txBody>
          <a:bodyPr>
            <a:noAutofit/>
          </a:bodyPr>
          <a:lstStyle/>
          <a:p>
            <a:pPr marL="548640" lvl="4" indent="0">
              <a:spcBef>
                <a:spcPts val="600"/>
              </a:spcBef>
              <a:spcAft>
                <a:spcPts val="600"/>
              </a:spcAft>
              <a:buNone/>
              <a:tabLst>
                <a:tab pos="2401888" algn="l"/>
                <a:tab pos="8686800" algn="r"/>
              </a:tabLst>
            </a:pPr>
            <a:r>
              <a:rPr lang="en-US" sz="2800" dirty="0"/>
              <a:t>Peer supporters are honest and direct</a:t>
            </a:r>
          </a:p>
          <a:p>
            <a:pPr marL="548640" lvl="4" indent="0">
              <a:spcBef>
                <a:spcPts val="600"/>
              </a:spcBef>
              <a:spcAft>
                <a:spcPts val="600"/>
              </a:spcAft>
              <a:buNone/>
              <a:tabLst>
                <a:tab pos="2401888" algn="l"/>
                <a:tab pos="8686800" algn="r"/>
              </a:tabLst>
            </a:pPr>
            <a:r>
              <a:rPr lang="en-US" sz="2800" dirty="0"/>
              <a:t>Peer support is mutual and reciprocal</a:t>
            </a:r>
          </a:p>
          <a:p>
            <a:pPr marL="548640" lvl="4" indent="0">
              <a:spcBef>
                <a:spcPts val="600"/>
              </a:spcBef>
              <a:spcAft>
                <a:spcPts val="600"/>
              </a:spcAft>
              <a:buNone/>
              <a:tabLst>
                <a:tab pos="2401888" algn="l"/>
                <a:tab pos="8686800" algn="r"/>
              </a:tabLst>
            </a:pPr>
            <a:r>
              <a:rPr lang="en-US" sz="2800" dirty="0"/>
              <a:t>Peer support is equally shared power</a:t>
            </a:r>
          </a:p>
          <a:p>
            <a:pPr marL="548640" lvl="4" indent="0">
              <a:spcBef>
                <a:spcPts val="600"/>
              </a:spcBef>
              <a:spcAft>
                <a:spcPts val="600"/>
              </a:spcAft>
              <a:buNone/>
              <a:tabLst>
                <a:tab pos="2401888" algn="l"/>
                <a:tab pos="8686800" algn="r"/>
              </a:tabLst>
            </a:pPr>
            <a:r>
              <a:rPr lang="en-US" sz="2800" dirty="0"/>
              <a:t>Peer support is strengths-focused</a:t>
            </a:r>
          </a:p>
          <a:p>
            <a:pPr marL="548640" lvl="4" indent="0">
              <a:spcBef>
                <a:spcPts val="600"/>
              </a:spcBef>
              <a:spcAft>
                <a:spcPts val="600"/>
              </a:spcAft>
              <a:buNone/>
              <a:tabLst>
                <a:tab pos="2401888" algn="l"/>
                <a:tab pos="8686800" algn="r"/>
              </a:tabLst>
            </a:pPr>
            <a:r>
              <a:rPr lang="en-US" sz="2800" dirty="0"/>
              <a:t>Peer support is transparent</a:t>
            </a:r>
          </a:p>
          <a:p>
            <a:pPr marL="548640" lvl="4" indent="0">
              <a:spcBef>
                <a:spcPts val="600"/>
              </a:spcBef>
              <a:spcAft>
                <a:spcPts val="600"/>
              </a:spcAft>
              <a:buNone/>
              <a:tabLst>
                <a:tab pos="2401888" algn="l"/>
                <a:tab pos="8686800" algn="r"/>
              </a:tabLst>
            </a:pPr>
            <a:r>
              <a:rPr lang="en-US" sz="2800" dirty="0"/>
              <a:t>Peer support is person-driven</a:t>
            </a:r>
          </a:p>
        </p:txBody>
      </p:sp>
      <p:pic>
        <p:nvPicPr>
          <p:cNvPr id="5" name="Picture 4" descr="A close up of a logo&#10;&#10;Description automatically generated">
            <a:extLst>
              <a:ext uri="{FF2B5EF4-FFF2-40B4-BE49-F238E27FC236}">
                <a16:creationId xmlns:a16="http://schemas.microsoft.com/office/drawing/2014/main" xmlns="" id="{A7CB0BCB-7D4E-4ECA-BFD2-367FD8A2E5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1501" y="2603777"/>
            <a:ext cx="3721300" cy="2874317"/>
          </a:xfrm>
          <a:prstGeom prst="rect">
            <a:avLst/>
          </a:prstGeom>
        </p:spPr>
      </p:pic>
    </p:spTree>
    <p:custDataLst>
      <p:tags r:id="rId1"/>
    </p:custDataLst>
    <p:extLst>
      <p:ext uri="{BB962C8B-B14F-4D97-AF65-F5344CB8AC3E}">
        <p14:creationId xmlns:p14="http://schemas.microsoft.com/office/powerpoint/2010/main" val="339627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8BE48C64-5364-4060-8928-FC052E77CD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xmlns="" id="{139F791B-8515-4F50-9D32-45DD7676C0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xmlns="" id="{966A6F95-73C3-44EC-9D80-3131D2D868F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xmlns="" id="{1354BB66-1B80-4A2E-99ED-DFA1F3E30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B8AA785-9FB7-441B-BE91-FFB5C996B3DA}"/>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7400" b="1">
                <a:solidFill>
                  <a:schemeClr val="tx1">
                    <a:lumMod val="85000"/>
                    <a:lumOff val="15000"/>
                  </a:schemeClr>
                </a:solidFill>
              </a:rPr>
              <a:t>One Example </a:t>
            </a:r>
            <a:r>
              <a:rPr lang="en-US" sz="7400">
                <a:solidFill>
                  <a:schemeClr val="tx1">
                    <a:lumMod val="85000"/>
                    <a:lumOff val="15000"/>
                  </a:schemeClr>
                </a:solidFill>
              </a:rPr>
              <a:t/>
            </a:r>
            <a:br>
              <a:rPr lang="en-US" sz="7400">
                <a:solidFill>
                  <a:schemeClr val="tx1">
                    <a:lumMod val="85000"/>
                    <a:lumOff val="15000"/>
                  </a:schemeClr>
                </a:solidFill>
              </a:rPr>
            </a:br>
            <a:r>
              <a:rPr lang="en-US" sz="7400">
                <a:solidFill>
                  <a:schemeClr val="tx1">
                    <a:lumMod val="85000"/>
                    <a:lumOff val="15000"/>
                  </a:schemeClr>
                </a:solidFill>
              </a:rPr>
              <a:t>(core value)</a:t>
            </a:r>
          </a:p>
        </p:txBody>
      </p:sp>
      <p:pic>
        <p:nvPicPr>
          <p:cNvPr id="12" name="Picture 11" descr="A close up of a logo&#10;&#10;Description automatically generated">
            <a:extLst>
              <a:ext uri="{FF2B5EF4-FFF2-40B4-BE49-F238E27FC236}">
                <a16:creationId xmlns:a16="http://schemas.microsoft.com/office/drawing/2014/main" xmlns="" id="{F53A40D4-7BAD-4E9D-AD8B-76AA96E4C4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99" y="1057461"/>
            <a:ext cx="5462001" cy="4219395"/>
          </a:xfrm>
          <a:prstGeom prst="rect">
            <a:avLst/>
          </a:prstGeom>
        </p:spPr>
      </p:pic>
      <p:cxnSp>
        <p:nvCxnSpPr>
          <p:cNvPr id="25" name="Straight Connector 24">
            <a:extLst>
              <a:ext uri="{FF2B5EF4-FFF2-40B4-BE49-F238E27FC236}">
                <a16:creationId xmlns:a16="http://schemas.microsoft.com/office/drawing/2014/main" xmlns="" id="{E0748027-1A69-4C2C-B18A-DAB24332082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3F270B28-3AA6-4A1C-8308-5746B5A7CC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xmlns="" id="{4FB3D629-0C49-47B7-B9BD-23D7CF6893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ustDataLst>
      <p:tags r:id="rId1"/>
    </p:custDataLst>
    <p:extLst>
      <p:ext uri="{BB962C8B-B14F-4D97-AF65-F5344CB8AC3E}">
        <p14:creationId xmlns:p14="http://schemas.microsoft.com/office/powerpoint/2010/main" val="329844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RETROSPECT" val="dMn7tMf2"/>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1261</Words>
  <Application>Microsoft Office PowerPoint</Application>
  <PresentationFormat>Widescreen</PresentationFormat>
  <Paragraphs>173</Paragraphs>
  <Slides>20</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ＭＳ Ｐゴシック</vt:lpstr>
      <vt:lpstr>Arial</vt:lpstr>
      <vt:lpstr>Arial Narrow</vt:lpstr>
      <vt:lpstr>Arial Rounded MT Bold</vt:lpstr>
      <vt:lpstr>Calibri</vt:lpstr>
      <vt:lpstr>Calibri Light</vt:lpstr>
      <vt:lpstr>EB Garamond</vt:lpstr>
      <vt:lpstr>Times</vt:lpstr>
      <vt:lpstr>Wingdings</vt:lpstr>
      <vt:lpstr>Retrospect</vt:lpstr>
      <vt:lpstr>PowerPoint Presentation</vt:lpstr>
      <vt:lpstr>Objectives </vt:lpstr>
      <vt:lpstr>Medicaid-billable service in 2007</vt:lpstr>
      <vt:lpstr>No practice standards in 2007</vt:lpstr>
      <vt:lpstr>National Practice Guidelines</vt:lpstr>
      <vt:lpstr>National Practice Guidelines</vt:lpstr>
      <vt:lpstr>What are the core values?</vt:lpstr>
      <vt:lpstr>Core values (continued)</vt:lpstr>
      <vt:lpstr>One Example  (core value)</vt:lpstr>
      <vt:lpstr>Core Value #6: Peer supporters facilitate change  </vt:lpstr>
      <vt:lpstr>Developing Guidelines for Supervisors</vt:lpstr>
      <vt:lpstr>PowerPoint Presentation</vt:lpstr>
      <vt:lpstr>Example  (supervisor guideline)</vt:lpstr>
      <vt:lpstr>What it looks like in practice</vt:lpstr>
      <vt:lpstr>What it looks like in practice</vt:lpstr>
      <vt:lpstr>Putting these guidelines into practice</vt:lpstr>
      <vt:lpstr>Questions</vt:lpstr>
      <vt:lpstr>Workforce and Supervision Work Group</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 Cronise</dc:creator>
  <cp:lastModifiedBy>Libby Hartigan</cp:lastModifiedBy>
  <cp:revision>1</cp:revision>
  <dcterms:created xsi:type="dcterms:W3CDTF">2020-02-23T14:15:54Z</dcterms:created>
  <dcterms:modified xsi:type="dcterms:W3CDTF">2020-03-31T01:23:34Z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D43A1017-C47F-499F-9486-E975707E333E</vt:lpwstr>
  </property>
  <property fmtid="{D5CDD505-2E9C-101B-9397-08002B2CF9AE}" pid="3" name="ArticulatePath">
    <vt:lpwstr>Supervisor Guidelines for SHARE 03.25.20 v1</vt:lpwstr>
  </property>
</Properties>
</file>