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27" r:id="rId1"/>
  </p:sldMasterIdLst>
  <p:sldIdLst>
    <p:sldId id="256" r:id="rId2"/>
    <p:sldId id="261" r:id="rId3"/>
    <p:sldId id="262" r:id="rId4"/>
    <p:sldId id="263" r:id="rId5"/>
    <p:sldId id="273" r:id="rId6"/>
    <p:sldId id="296" r:id="rId7"/>
    <p:sldId id="288" r:id="rId8"/>
    <p:sldId id="297" r:id="rId9"/>
    <p:sldId id="307" r:id="rId10"/>
    <p:sldId id="308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5296"/>
  </p:normalViewPr>
  <p:slideViewPr>
    <p:cSldViewPr snapToGrid="0" snapToObjects="1">
      <p:cViewPr varScale="1">
        <p:scale>
          <a:sx n="92" d="100"/>
          <a:sy n="92" d="100"/>
        </p:scale>
        <p:origin x="96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712C4-8975-D346-ABF7-85BC73E61B15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31CF1C9C-E381-8D4E-938E-4A9EAD63FD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3566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712C4-8975-D346-ABF7-85BC73E61B15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1CF1C9C-E381-8D4E-938E-4A9EAD63FD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9929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712C4-8975-D346-ABF7-85BC73E61B15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1CF1C9C-E381-8D4E-938E-4A9EAD63FD81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178432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712C4-8975-D346-ABF7-85BC73E61B15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1CF1C9C-E381-8D4E-938E-4A9EAD63FD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5621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712C4-8975-D346-ABF7-85BC73E61B15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1CF1C9C-E381-8D4E-938E-4A9EAD63FD81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185900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712C4-8975-D346-ABF7-85BC73E61B15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1CF1C9C-E381-8D4E-938E-4A9EAD63FD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275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712C4-8975-D346-ABF7-85BC73E61B15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F1C9C-E381-8D4E-938E-4A9EAD63FD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5755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712C4-8975-D346-ABF7-85BC73E61B15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F1C9C-E381-8D4E-938E-4A9EAD63FD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8007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712C4-8975-D346-ABF7-85BC73E61B15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F1C9C-E381-8D4E-938E-4A9EAD63FD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66652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712C4-8975-D346-ABF7-85BC73E61B15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1CF1C9C-E381-8D4E-938E-4A9EAD63FD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94972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712C4-8975-D346-ABF7-85BC73E61B15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1CF1C9C-E381-8D4E-938E-4A9EAD63FD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355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712C4-8975-D346-ABF7-85BC73E61B15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1CF1C9C-E381-8D4E-938E-4A9EAD63FD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4613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712C4-8975-D346-ABF7-85BC73E61B15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F1C9C-E381-8D4E-938E-4A9EAD63FD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2823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712C4-8975-D346-ABF7-85BC73E61B15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F1C9C-E381-8D4E-938E-4A9EAD63FD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0177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712C4-8975-D346-ABF7-85BC73E61B15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F1C9C-E381-8D4E-938E-4A9EAD63FD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9236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712C4-8975-D346-ABF7-85BC73E61B15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1CF1C9C-E381-8D4E-938E-4A9EAD63FD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939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0712C4-8975-D346-ABF7-85BC73E61B15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31CF1C9C-E381-8D4E-938E-4A9EAD63FD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5665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8" r:id="rId1"/>
    <p:sldLayoutId id="2147483829" r:id="rId2"/>
    <p:sldLayoutId id="2147483830" r:id="rId3"/>
    <p:sldLayoutId id="2147483831" r:id="rId4"/>
    <p:sldLayoutId id="2147483832" r:id="rId5"/>
    <p:sldLayoutId id="2147483833" r:id="rId6"/>
    <p:sldLayoutId id="2147483834" r:id="rId7"/>
    <p:sldLayoutId id="2147483835" r:id="rId8"/>
    <p:sldLayoutId id="2147483836" r:id="rId9"/>
    <p:sldLayoutId id="2147483837" r:id="rId10"/>
    <p:sldLayoutId id="2147483838" r:id="rId11"/>
    <p:sldLayoutId id="2147483839" r:id="rId12"/>
    <p:sldLayoutId id="2147483840" r:id="rId13"/>
    <p:sldLayoutId id="2147483841" r:id="rId14"/>
    <p:sldLayoutId id="2147483842" r:id="rId15"/>
    <p:sldLayoutId id="214748384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41E462E-55A9-EF45-A2AF-42D2D58975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06637"/>
          </a:xfrm>
        </p:spPr>
        <p:txBody>
          <a:bodyPr>
            <a:normAutofit fontScale="90000"/>
          </a:bodyPr>
          <a:lstStyle/>
          <a:p>
            <a:r>
              <a:rPr lang="en-US" dirty="0"/>
              <a:t>Supervision and the Development of Core Competencies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2607AF9A-2216-5E43-992A-C584869FF6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2687689" cy="1239894"/>
          </a:xfrm>
        </p:spPr>
        <p:txBody>
          <a:bodyPr>
            <a:normAutofit fontScale="92500" lnSpcReduction="20000"/>
          </a:bodyPr>
          <a:lstStyle/>
          <a:p>
            <a:r>
              <a:rPr lang="en-US" sz="2800" dirty="0"/>
              <a:t>Cheryl Gagne, Sc.D.  </a:t>
            </a:r>
          </a:p>
          <a:p>
            <a:r>
              <a:rPr lang="en-US" sz="2800" dirty="0"/>
              <a:t>C4 Innovations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7C8DB936-1793-0546-AB51-5B5EE0DDEF7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76184" y="4490978"/>
            <a:ext cx="4700797" cy="1879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49351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CE86549-5E7F-2649-BF51-DB2DCCF1E1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Foundations of Supervision and Feedback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CBA81B3-697E-904E-8C57-55B7D53FB5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+mj-lt"/>
              <a:buAutoNum type="arabicPeriod"/>
            </a:pPr>
            <a:r>
              <a:rPr lang="en-US" dirty="0"/>
              <a:t>Agreement on all job expectations</a:t>
            </a:r>
          </a:p>
          <a:p>
            <a:pPr>
              <a:buFont typeface="+mj-lt"/>
              <a:buAutoNum type="arabicPeriod"/>
            </a:pPr>
            <a:r>
              <a:rPr lang="en-US" dirty="0"/>
              <a:t>Self-assessment and maybe feedback on performance</a:t>
            </a:r>
          </a:p>
          <a:p>
            <a:pPr>
              <a:buFont typeface="+mj-lt"/>
              <a:buAutoNum type="arabicPeriod"/>
            </a:pPr>
            <a:r>
              <a:rPr lang="en-US" dirty="0"/>
              <a:t>Consensus on strengths and problem areas</a:t>
            </a:r>
          </a:p>
          <a:p>
            <a:pPr>
              <a:buFont typeface="+mj-lt"/>
              <a:buAutoNum type="arabicPeriod"/>
            </a:pPr>
            <a:r>
              <a:rPr lang="en-US" dirty="0"/>
              <a:t>Explore barriers</a:t>
            </a:r>
          </a:p>
          <a:p>
            <a:pPr>
              <a:buFont typeface="+mj-lt"/>
              <a:buAutoNum type="arabicPeriod"/>
            </a:pPr>
            <a:r>
              <a:rPr lang="en-US" dirty="0"/>
              <a:t>Identify needed competency</a:t>
            </a:r>
          </a:p>
        </p:txBody>
      </p:sp>
    </p:spTree>
    <p:extLst>
      <p:ext uri="{BB962C8B-B14F-4D97-AF65-F5344CB8AC3E}">
        <p14:creationId xmlns:p14="http://schemas.microsoft.com/office/powerpoint/2010/main" val="33603602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78736" y="473625"/>
            <a:ext cx="7729728" cy="1188720"/>
          </a:xfrm>
        </p:spPr>
        <p:txBody>
          <a:bodyPr>
            <a:normAutofit/>
          </a:bodyPr>
          <a:lstStyle/>
          <a:p>
            <a:r>
              <a:rPr lang="en-US" dirty="0"/>
              <a:t>Administrative Supervision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2667" y="2082800"/>
            <a:ext cx="10761133" cy="4094162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sz="3000" dirty="0"/>
              <a:t>Administrative supervision focuses on the effective implementation of the agency’s policies and procedures and the management of the peer worker’s work performance</a:t>
            </a:r>
          </a:p>
          <a:p>
            <a:r>
              <a:rPr lang="en-US" sz="3000" dirty="0"/>
              <a:t>Quality of work</a:t>
            </a:r>
          </a:p>
          <a:p>
            <a:r>
              <a:rPr lang="en-US" sz="3000" dirty="0"/>
              <a:t>Work load</a:t>
            </a:r>
          </a:p>
          <a:p>
            <a:r>
              <a:rPr lang="en-US" sz="3000" dirty="0"/>
              <a:t>Liaison to operations-pay roll, human resources</a:t>
            </a:r>
          </a:p>
          <a:p>
            <a:r>
              <a:rPr lang="en-US" sz="3000" dirty="0"/>
              <a:t>Using program resources, including time, effectively</a:t>
            </a:r>
          </a:p>
          <a:p>
            <a:r>
              <a:rPr lang="en-US" sz="3000" dirty="0"/>
              <a:t>Conformance or fidelity to the program model</a:t>
            </a:r>
          </a:p>
          <a:p>
            <a:r>
              <a:rPr lang="en-US" sz="3000" dirty="0"/>
              <a:t>Record keeping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0639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136" y="592159"/>
            <a:ext cx="7729728" cy="1188720"/>
          </a:xfrm>
        </p:spPr>
        <p:txBody>
          <a:bodyPr/>
          <a:lstStyle/>
          <a:p>
            <a:r>
              <a:rPr lang="en-US" dirty="0"/>
              <a:t>Educative Supervision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201333"/>
            <a:ext cx="10515600" cy="418253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/>
              <a:t>Educative supervision focuses on the professional development of the worker though training, modeling and structuring learning experiences</a:t>
            </a:r>
          </a:p>
          <a:p>
            <a:r>
              <a:rPr lang="en-US" sz="2800" dirty="0"/>
              <a:t>Provide time and space to reflect on peer practice</a:t>
            </a:r>
          </a:p>
          <a:p>
            <a:r>
              <a:rPr lang="en-US" sz="2800" dirty="0"/>
              <a:t>Focus on knowledge, skills and attitudes</a:t>
            </a:r>
          </a:p>
          <a:p>
            <a:r>
              <a:rPr lang="en-US" sz="2800" dirty="0"/>
              <a:t>Provide individualized training and support</a:t>
            </a:r>
          </a:p>
          <a:p>
            <a:r>
              <a:rPr lang="en-US" sz="2800" dirty="0"/>
              <a:t>Provide venue for supporting the peer worker’s professional development</a:t>
            </a:r>
          </a:p>
          <a:p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 bwMode="black">
          <a:xfrm>
            <a:off x="2231136" y="592159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 cap="all" spc="200" baseline="0">
                <a:solidFill>
                  <a:srgbClr val="26262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Educative Supervision</a:t>
            </a:r>
          </a:p>
        </p:txBody>
      </p:sp>
    </p:spTree>
    <p:extLst>
      <p:ext uri="{BB962C8B-B14F-4D97-AF65-F5344CB8AC3E}">
        <p14:creationId xmlns:p14="http://schemas.microsoft.com/office/powerpoint/2010/main" val="7621712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Supportive Supervision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3600" y="2506133"/>
            <a:ext cx="10490200" cy="367083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/>
              <a:t>Supportive supervision focuses on the person’s morale and job satisfaction</a:t>
            </a:r>
          </a:p>
          <a:p>
            <a:r>
              <a:rPr lang="en-US" sz="2800" dirty="0"/>
              <a:t>Give feedback on work</a:t>
            </a:r>
          </a:p>
          <a:p>
            <a:r>
              <a:rPr lang="en-US" sz="2800" dirty="0"/>
              <a:t>Discuss personal reactions to the work</a:t>
            </a:r>
          </a:p>
          <a:p>
            <a:r>
              <a:rPr lang="en-US" sz="2800" dirty="0"/>
              <a:t>Validate and provide encouragement</a:t>
            </a:r>
          </a:p>
          <a:p>
            <a:r>
              <a:rPr lang="en-US" sz="2800" dirty="0"/>
              <a:t> Promote self-care practices</a:t>
            </a:r>
          </a:p>
          <a:p>
            <a:r>
              <a:rPr lang="en-US" sz="2800" dirty="0"/>
              <a:t>Advocate for peer workers within the organization </a:t>
            </a:r>
          </a:p>
        </p:txBody>
      </p:sp>
    </p:spTree>
    <p:extLst>
      <p:ext uri="{BB962C8B-B14F-4D97-AF65-F5344CB8AC3E}">
        <p14:creationId xmlns:p14="http://schemas.microsoft.com/office/powerpoint/2010/main" val="36893763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4203" y="642959"/>
            <a:ext cx="7729728" cy="1188720"/>
          </a:xfrm>
        </p:spPr>
        <p:txBody>
          <a:bodyPr>
            <a:normAutofit/>
          </a:bodyPr>
          <a:lstStyle/>
          <a:p>
            <a:r>
              <a:rPr lang="en-US" dirty="0"/>
              <a:t>Supervisors Use Strengths-based Supervision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6" y="2048933"/>
            <a:ext cx="10612467" cy="44703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Strengths-based supervision is a collaborative process between the worker and supervisor enabling them to deliver quality services and supports that draws on the person’s strengths and assets </a:t>
            </a:r>
          </a:p>
          <a:p>
            <a:pPr lvl="1"/>
            <a:r>
              <a:rPr lang="en-US" sz="2800" dirty="0"/>
              <a:t>Seek to discover and amplify the workers’ strengths and competencies</a:t>
            </a:r>
          </a:p>
          <a:p>
            <a:pPr lvl="1"/>
            <a:r>
              <a:rPr lang="en-US" sz="2800" dirty="0"/>
              <a:t>Intentionally identify and amplify the workers’ success</a:t>
            </a:r>
          </a:p>
          <a:p>
            <a:pPr lvl="1"/>
            <a:r>
              <a:rPr lang="en-US" sz="2800" dirty="0"/>
              <a:t>Encourage learning and share responsibility for setting learning goals</a:t>
            </a:r>
          </a:p>
        </p:txBody>
      </p:sp>
    </p:spTree>
    <p:extLst>
      <p:ext uri="{BB962C8B-B14F-4D97-AF65-F5344CB8AC3E}">
        <p14:creationId xmlns:p14="http://schemas.microsoft.com/office/powerpoint/2010/main" val="3268190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17371"/>
          </a:xfrm>
        </p:spPr>
        <p:txBody>
          <a:bodyPr>
            <a:normAutofit/>
          </a:bodyPr>
          <a:lstStyle/>
          <a:p>
            <a:r>
              <a:rPr lang="en-US" dirty="0"/>
              <a:t>Strength-based Supervision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98133"/>
            <a:ext cx="10515600" cy="4178830"/>
          </a:xfrm>
        </p:spPr>
        <p:txBody>
          <a:bodyPr>
            <a:normAutofit/>
          </a:bodyPr>
          <a:lstStyle/>
          <a:p>
            <a:r>
              <a:rPr lang="en-US" sz="2800" dirty="0"/>
              <a:t>Focusing on strengths does not mean ignoring problems, but rather means that the supervision frames problems as learning opportunities</a:t>
            </a:r>
          </a:p>
          <a:p>
            <a:r>
              <a:rPr lang="en-US" sz="2800" dirty="0"/>
              <a:t>Feedback and self-assessment are tools in strengths-based supervision</a:t>
            </a:r>
          </a:p>
          <a:p>
            <a:endParaRPr lang="en-US" sz="3200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83138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Competency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9733" y="2638044"/>
            <a:ext cx="10922000" cy="310198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800" dirty="0"/>
              <a:t>Competencies are the combination of observable and measurable knowledge, skills, and attitudes that contribute to enhanced performance and ultimately result in organizational success.</a:t>
            </a:r>
          </a:p>
          <a:p>
            <a:r>
              <a:rPr lang="en-US" sz="2800" dirty="0"/>
              <a:t>Beliefs/Attitudes</a:t>
            </a:r>
          </a:p>
          <a:p>
            <a:r>
              <a:rPr lang="en-US" sz="2800" dirty="0"/>
              <a:t>Knowledge</a:t>
            </a:r>
          </a:p>
          <a:p>
            <a:r>
              <a:rPr lang="en-US" sz="2800" dirty="0"/>
              <a:t>Skills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6664184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A967169-B9F3-F443-A743-B5760D53A4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Selected Competencies for Supervisors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42A355B-0FC6-E341-BFEF-F9083C372E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Giving strengths-based affirmations</a:t>
            </a:r>
          </a:p>
          <a:p>
            <a:r>
              <a:rPr lang="en-US" sz="2800" dirty="0"/>
              <a:t>Giving feedback</a:t>
            </a:r>
          </a:p>
        </p:txBody>
      </p:sp>
    </p:spTree>
    <p:extLst>
      <p:ext uri="{BB962C8B-B14F-4D97-AF65-F5344CB8AC3E}">
        <p14:creationId xmlns:p14="http://schemas.microsoft.com/office/powerpoint/2010/main" val="10063906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2698" y="365126"/>
            <a:ext cx="9211101" cy="769408"/>
          </a:xfrm>
        </p:spPr>
        <p:txBody>
          <a:bodyPr/>
          <a:lstStyle/>
          <a:p>
            <a:r>
              <a:rPr lang="en-US" dirty="0"/>
              <a:t>Giving Feedback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8424" y="1337733"/>
            <a:ext cx="9975376" cy="5300134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2400" b="1" u="sng" dirty="0"/>
              <a:t>Definition</a:t>
            </a:r>
          </a:p>
          <a:p>
            <a:pPr marL="0" indent="0">
              <a:buNone/>
            </a:pPr>
            <a:r>
              <a:rPr lang="en-US" sz="2100" dirty="0"/>
              <a:t>Giving feedback means communicating your objective appraisal of the worker’s performance of a specific work task or worker attribute</a:t>
            </a:r>
          </a:p>
          <a:p>
            <a:pPr marL="0" indent="0">
              <a:buNone/>
            </a:pPr>
            <a:r>
              <a:rPr lang="en-US" sz="2400" b="1" u="sng" dirty="0"/>
              <a:t>Benefits</a:t>
            </a:r>
          </a:p>
          <a:p>
            <a:pPr lvl="1"/>
            <a:r>
              <a:rPr lang="en-US" sz="2100" dirty="0"/>
              <a:t>Helps workers discover areas they need to develop</a:t>
            </a:r>
          </a:p>
          <a:p>
            <a:pPr lvl="1"/>
            <a:r>
              <a:rPr lang="en-US" sz="2100" dirty="0"/>
              <a:t>Contributes to a culture of growth and development</a:t>
            </a:r>
          </a:p>
          <a:p>
            <a:pPr lvl="1"/>
            <a:r>
              <a:rPr lang="en-US" sz="2100" dirty="0"/>
              <a:t>Demonstrates supervisor’s interest in helping the peer worker to grow in the role</a:t>
            </a:r>
          </a:p>
          <a:p>
            <a:pPr marL="0" indent="0">
              <a:buNone/>
            </a:pPr>
            <a:r>
              <a:rPr lang="en-US" sz="2400" b="1" u="sng" dirty="0"/>
              <a:t>Steps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100" dirty="0"/>
              <a:t>Ask worker to give themselves feedback on a specific task or attribute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100" dirty="0"/>
              <a:t>Share your objective appraisal of the worker’s performance, starting with strengths and moving to areas that need improvement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100" dirty="0"/>
              <a:t>Check in with the worker about their reactions to the feedback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100" dirty="0"/>
              <a:t>Collaborate with the worker to develop activities for learning</a:t>
            </a:r>
          </a:p>
          <a:p>
            <a:pPr marL="0" indent="0">
              <a:buNone/>
            </a:pPr>
            <a:r>
              <a:rPr lang="en-US" sz="2400" b="1" u="sng" dirty="0"/>
              <a:t>Condition</a:t>
            </a:r>
          </a:p>
          <a:p>
            <a:pPr marL="0" indent="0">
              <a:buNone/>
            </a:pPr>
            <a:r>
              <a:rPr lang="en-US" sz="2100" dirty="0"/>
              <a:t>Give feedback when the worker is ready to hear it and usually in private</a:t>
            </a:r>
          </a:p>
        </p:txBody>
      </p:sp>
    </p:spTree>
    <p:extLst>
      <p:ext uri="{BB962C8B-B14F-4D97-AF65-F5344CB8AC3E}">
        <p14:creationId xmlns:p14="http://schemas.microsoft.com/office/powerpoint/2010/main" val="3429560301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{FBCA629A-5B5D-7442-B98B-70296916F59B}tf10001069</Template>
  <TotalTime>19</TotalTime>
  <Words>402</Words>
  <Application>Microsoft Office PowerPoint</Application>
  <PresentationFormat>Widescreen</PresentationFormat>
  <Paragraphs>62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Century Gothic</vt:lpstr>
      <vt:lpstr>Wingdings 3</vt:lpstr>
      <vt:lpstr>Wisp</vt:lpstr>
      <vt:lpstr>Supervision and the Development of Core Competencies</vt:lpstr>
      <vt:lpstr>Administrative Supervision</vt:lpstr>
      <vt:lpstr>Educative Supervision</vt:lpstr>
      <vt:lpstr>Supportive Supervision</vt:lpstr>
      <vt:lpstr>Supervisors Use Strengths-based Supervision</vt:lpstr>
      <vt:lpstr>Strength-based Supervision</vt:lpstr>
      <vt:lpstr>Competency</vt:lpstr>
      <vt:lpstr>Selected Competencies for Supervisors</vt:lpstr>
      <vt:lpstr>Giving Feedback</vt:lpstr>
      <vt:lpstr>Foundations of Supervision and Feedback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Supervision and the Development of Core Competencies</dc:title>
  <dc:creator>Cheryl Gagne</dc:creator>
  <cp:lastModifiedBy>Libby Hartigan</cp:lastModifiedBy>
  <cp:revision>5</cp:revision>
  <dcterms:created xsi:type="dcterms:W3CDTF">2020-03-25T15:37:56Z</dcterms:created>
  <dcterms:modified xsi:type="dcterms:W3CDTF">2020-03-25T17:41:36Z</dcterms:modified>
</cp:coreProperties>
</file>