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293" r:id="rId4"/>
    <p:sldId id="289" r:id="rId5"/>
    <p:sldId id="296" r:id="rId6"/>
    <p:sldId id="297" r:id="rId7"/>
    <p:sldId id="298" r:id="rId8"/>
    <p:sldId id="299" r:id="rId9"/>
    <p:sldId id="290" r:id="rId10"/>
    <p:sldId id="300" r:id="rId11"/>
    <p:sldId id="285" r:id="rId12"/>
    <p:sldId id="287" r:id="rId13"/>
    <p:sldId id="301" r:id="rId14"/>
    <p:sldId id="288" r:id="rId1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FF"/>
    <a:srgbClr val="CC00FF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14" autoAdjust="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730BD35-DE11-445B-AA4A-10671A271DD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26F10A4-8F62-4EDD-85D6-CD873926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009C5-2B97-4123-AC6E-EB8F03E7321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10631DA-0715-4BE4-A51F-485FD55D0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3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1DA-0715-4BE4-A51F-485FD55D03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2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1DA-0715-4BE4-A51F-485FD55D03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1DA-0715-4BE4-A51F-485FD55D0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6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4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393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8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83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5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3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6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8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7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6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4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1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2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42ACC6-41A2-4B92-B3F6-3EEA75E063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F728-C2D9-40B4-891D-E17EEE263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61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1463"/>
            <a:ext cx="593156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Resource Center</a:t>
            </a: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Mission: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 leaves with something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668324"/>
            <a:ext cx="2424081" cy="701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9" y="1038968"/>
            <a:ext cx="5636512" cy="4227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333" t="38894" r="13896" b="30859"/>
          <a:stretch/>
        </p:blipFill>
        <p:spPr>
          <a:xfrm>
            <a:off x="257623" y="2190248"/>
            <a:ext cx="5416324" cy="11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96A3C-0882-40A3-A6BD-BC35FDCC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Volunteers &amp; Staff</a:t>
            </a:r>
          </a:p>
        </p:txBody>
      </p:sp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234666C0-FF8A-411E-8C46-2C2CDC2A33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555336"/>
            <a:ext cx="8549639" cy="492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5668324"/>
            <a:ext cx="2424081" cy="7019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15559"/>
            <a:ext cx="9631680" cy="12397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PRC started with  </a:t>
            </a:r>
          </a:p>
          <a:p>
            <a:pPr marL="0" indent="0" algn="ctr">
              <a:buNone/>
            </a:pPr>
            <a:r>
              <a:rPr lang="en-US" sz="4400" b="1" dirty="0" smtClean="0"/>
              <a:t>WOW Volunteers &amp; Team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724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43" y="335280"/>
            <a:ext cx="10938295" cy="1065848"/>
          </a:xfrm>
        </p:spPr>
        <p:txBody>
          <a:bodyPr>
            <a:normAutofit/>
          </a:bodyPr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1825624"/>
            <a:ext cx="5670513" cy="4633047"/>
          </a:xfrm>
        </p:spPr>
      </p:pic>
      <p:sp>
        <p:nvSpPr>
          <p:cNvPr id="5" name="Heart 4"/>
          <p:cNvSpPr/>
          <p:nvPr/>
        </p:nvSpPr>
        <p:spPr>
          <a:xfrm>
            <a:off x="6501722" y="1761256"/>
            <a:ext cx="5463396" cy="4761782"/>
          </a:xfrm>
          <a:prstGeom prst="heart">
            <a:avLst/>
          </a:prstGeom>
          <a:solidFill>
            <a:srgbClr val="CC006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4000" b="1" dirty="0" smtClean="0"/>
              <a:t>W.O.W -</a:t>
            </a:r>
          </a:p>
          <a:p>
            <a:pPr algn="ctr"/>
            <a:r>
              <a:rPr lang="en-US" sz="4000" b="1" dirty="0" smtClean="0"/>
              <a:t>Wellness Outreach Worker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9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07" y="0"/>
            <a:ext cx="9789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6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Stats and Averages.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4293" y="1395553"/>
            <a:ext cx="9396067" cy="49747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3 year comparison:</a:t>
            </a:r>
          </a:p>
          <a:p>
            <a:pPr marL="0" indent="0">
              <a:buNone/>
            </a:pPr>
            <a:r>
              <a:rPr lang="en-US" b="1" dirty="0" smtClean="0"/>
              <a:t>2017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2018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ore then 1000 people came through our doors in 2018 alone. 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2019</a:t>
            </a:r>
          </a:p>
          <a:p>
            <a:r>
              <a:rPr lang="en-US" b="1" u="sng" dirty="0" smtClean="0"/>
              <a:t>Average of 47 visitors a day, Over 1000 visitors a month</a:t>
            </a:r>
          </a:p>
          <a:p>
            <a:pPr lvl="1"/>
            <a:r>
              <a:rPr lang="en-US" dirty="0" smtClean="0"/>
              <a:t>46% identified to be homeless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are aware that there are definitely more than that but they sometimes do not want to inform that they are homeless.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164976" y="2156003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16067502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4894951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4194263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0991788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564149204"/>
                    </a:ext>
                  </a:extLst>
                </a:gridCol>
              </a:tblGrid>
              <a:tr h="483247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</a:t>
                      </a:r>
                    </a:p>
                    <a:p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</a:t>
                      </a:r>
                    </a:p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051581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64976" y="3882936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35425433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0437869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795065834"/>
                    </a:ext>
                  </a:extLst>
                </a:gridCol>
                <a:gridCol w="1810634">
                  <a:extLst>
                    <a:ext uri="{9D8B030D-6E8A-4147-A177-3AD203B41FA5}">
                      <a16:colId xmlns:a16="http://schemas.microsoft.com/office/drawing/2014/main" xmlns="" val="4168252114"/>
                    </a:ext>
                  </a:extLst>
                </a:gridCol>
                <a:gridCol w="1440566">
                  <a:extLst>
                    <a:ext uri="{9D8B030D-6E8A-4147-A177-3AD203B41FA5}">
                      <a16:colId xmlns:a16="http://schemas.microsoft.com/office/drawing/2014/main" xmlns="" val="3417761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</a:t>
                      </a:r>
                    </a:p>
                    <a:p>
                      <a:r>
                        <a:rPr lang="en-US" dirty="0" smtClean="0"/>
                        <a:t>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181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29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60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786179"/>
            <a:ext cx="8033695" cy="581750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152" y="4809307"/>
            <a:ext cx="5301561" cy="15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34906"/>
            <a:ext cx="9402994" cy="4416759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Keris Jän Myrick, M.B.A., M.S</a:t>
            </a:r>
            <a:r>
              <a:rPr lang="fi-FI" b="1" dirty="0" smtClean="0"/>
              <a:t>. </a:t>
            </a:r>
            <a:r>
              <a:rPr lang="fi-FI" dirty="0" smtClean="0"/>
              <a:t>- </a:t>
            </a:r>
            <a:r>
              <a:rPr lang="en-US" dirty="0"/>
              <a:t>Discipline </a:t>
            </a:r>
            <a:r>
              <a:rPr lang="en-US" dirty="0" smtClean="0"/>
              <a:t>Chiefs Peer Services</a:t>
            </a:r>
          </a:p>
          <a:p>
            <a:r>
              <a:rPr lang="en-US" b="1" dirty="0"/>
              <a:t>SCOTT HANADA, </a:t>
            </a:r>
            <a:r>
              <a:rPr lang="en-US" b="1" dirty="0" smtClean="0"/>
              <a:t>LCSW</a:t>
            </a:r>
            <a:r>
              <a:rPr lang="en-US" dirty="0" smtClean="0"/>
              <a:t>, MH </a:t>
            </a:r>
            <a:r>
              <a:rPr lang="en-US" dirty="0"/>
              <a:t>Clinical Program Manager </a:t>
            </a:r>
            <a:r>
              <a:rPr lang="en-US" dirty="0" smtClean="0"/>
              <a:t>III</a:t>
            </a:r>
          </a:p>
          <a:p>
            <a:endParaRPr lang="en-US" dirty="0" smtClean="0"/>
          </a:p>
          <a:p>
            <a:r>
              <a:rPr lang="en-US" dirty="0" smtClean="0"/>
              <a:t>Joo (Eric) Lee, LMFT, MHSC II – Team Leader</a:t>
            </a:r>
          </a:p>
          <a:p>
            <a:r>
              <a:rPr lang="en-US" dirty="0" smtClean="0"/>
              <a:t>Catherine Clay – Housing &amp; Health Navigator</a:t>
            </a:r>
          </a:p>
          <a:p>
            <a:r>
              <a:rPr lang="en-US" dirty="0" smtClean="0"/>
              <a:t>Eulos Charles Miller – </a:t>
            </a:r>
            <a:r>
              <a:rPr lang="en-US" dirty="0"/>
              <a:t>Housing &amp; Health Navigator</a:t>
            </a:r>
          </a:p>
          <a:p>
            <a:r>
              <a:rPr lang="en-US" dirty="0" smtClean="0"/>
              <a:t>Laura Kerr – Employment Specialist</a:t>
            </a:r>
          </a:p>
          <a:p>
            <a:r>
              <a:rPr lang="en-US" dirty="0" smtClean="0"/>
              <a:t>Joseph Cuevas – Art &amp; Recreation Specialist</a:t>
            </a:r>
          </a:p>
          <a:p>
            <a:r>
              <a:rPr lang="en-US" dirty="0" smtClean="0"/>
              <a:t>David Snell – Computer Specialist</a:t>
            </a:r>
          </a:p>
          <a:p>
            <a:endParaRPr lang="en-US" dirty="0"/>
          </a:p>
          <a:p>
            <a:pPr lvl="1"/>
            <a:r>
              <a:rPr lang="en-US" sz="1900" dirty="0" smtClean="0"/>
              <a:t>PRC staff have </a:t>
            </a:r>
            <a:r>
              <a:rPr lang="en-US" sz="1900" dirty="0"/>
              <a:t>lived-experience and knowledge in various resources</a:t>
            </a:r>
          </a:p>
          <a:p>
            <a:pPr lvl="1"/>
            <a:r>
              <a:rPr lang="en-US" sz="1900" dirty="0"/>
              <a:t>WOW Volunteers with lived-experience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699"/>
          </a:xfrm>
        </p:spPr>
        <p:txBody>
          <a:bodyPr/>
          <a:lstStyle/>
          <a:p>
            <a:pPr algn="ctr"/>
            <a:r>
              <a:rPr lang="en-US" b="1" dirty="0" smtClean="0"/>
              <a:t>PRC Team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52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D0D3DA0-4B03-F249-8634-E30E2526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04" y="464038"/>
            <a:ext cx="10515600" cy="940760"/>
          </a:xfrm>
        </p:spPr>
        <p:txBody>
          <a:bodyPr/>
          <a:lstStyle/>
          <a:p>
            <a:r>
              <a:rPr lang="en-US" b="1" dirty="0"/>
              <a:t> Opening Day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F1AA162-FBB5-4C69-B25A-6A62D8EFD4B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r="1156"/>
          <a:stretch/>
        </p:blipFill>
        <p:spPr bwMode="auto">
          <a:xfrm>
            <a:off x="4009309" y="1305885"/>
            <a:ext cx="7188199" cy="483186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F710D59-EA6D-F142-9E71-13AB0AFE9805}"/>
              </a:ext>
            </a:extLst>
          </p:cNvPr>
          <p:cNvSpPr/>
          <p:nvPr/>
        </p:nvSpPr>
        <p:spPr>
          <a:xfrm>
            <a:off x="384663" y="1582615"/>
            <a:ext cx="3121269" cy="3233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3200" b="1" dirty="0"/>
              <a:t>May 1,  2017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999" y="578486"/>
            <a:ext cx="10515600" cy="6164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Peer Resource Center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2537" y="2308185"/>
            <a:ext cx="3535660" cy="26517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04" y="2708941"/>
            <a:ext cx="3148400" cy="1850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79" y="1656667"/>
            <a:ext cx="5273040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Peer Resource Center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991" y="1304608"/>
            <a:ext cx="10585769" cy="5248592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Form heart-forward connection with every visitors.</a:t>
            </a:r>
          </a:p>
          <a:p>
            <a:r>
              <a:rPr lang="en-US" sz="2500" b="1" dirty="0"/>
              <a:t>A</a:t>
            </a:r>
            <a:r>
              <a:rPr lang="en-US" sz="2500" b="1" dirty="0" smtClean="0"/>
              <a:t> comfortable, safe, and non-judgmental environment to all.</a:t>
            </a:r>
          </a:p>
          <a:p>
            <a:r>
              <a:rPr lang="en-US" sz="2500" b="1" dirty="0"/>
              <a:t>Place of clear intention</a:t>
            </a:r>
            <a:r>
              <a:rPr lang="en-US" sz="2500" b="1" dirty="0" smtClean="0"/>
              <a:t>:</a:t>
            </a:r>
          </a:p>
          <a:p>
            <a:pPr lvl="1"/>
            <a:r>
              <a:rPr lang="en-US" sz="2500" dirty="0" smtClean="0"/>
              <a:t>Develop a positive connection with all visitors through Peer Support </a:t>
            </a:r>
          </a:p>
          <a:p>
            <a:pPr lvl="1"/>
            <a:r>
              <a:rPr lang="en-US" sz="2500" dirty="0" smtClean="0"/>
              <a:t>Provide linkage and referral to appropriate community resources</a:t>
            </a:r>
          </a:p>
          <a:p>
            <a:pPr lvl="1"/>
            <a:r>
              <a:rPr lang="en-US" sz="2500" dirty="0" smtClean="0"/>
              <a:t>Make sure that everyone leaves with something</a:t>
            </a:r>
          </a:p>
        </p:txBody>
      </p:sp>
    </p:spTree>
    <p:extLst>
      <p:ext uri="{BB962C8B-B14F-4D97-AF65-F5344CB8AC3E}">
        <p14:creationId xmlns:p14="http://schemas.microsoft.com/office/powerpoint/2010/main" val="39584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6042"/>
          </a:xfrm>
        </p:spPr>
        <p:txBody>
          <a:bodyPr/>
          <a:lstStyle/>
          <a:p>
            <a:pPr algn="ctr"/>
            <a:r>
              <a:rPr lang="en-US" b="1" dirty="0" smtClean="0"/>
              <a:t>Linkage Services to Peers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8761"/>
            <a:ext cx="8946541" cy="14090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PRC Staff and WOW Volunteers are available to offer linkage and warm handoffs to community organizations. </a:t>
            </a:r>
          </a:p>
          <a:p>
            <a:r>
              <a:rPr lang="en-US" sz="2400" dirty="0" smtClean="0"/>
              <a:t>Visitors can be linked to below services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5219" y="3154682"/>
            <a:ext cx="9281821" cy="3154679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Mental Health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Physical Health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Food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Clothing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Hygiene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Housing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PATH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Homeless Healthcare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Temporary Shelter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Benefit Establishment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Legal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Education and Job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Volunteer &amp; Employment Opportunities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LAHSA WINTER SHELTER PICK UP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1" y="445270"/>
            <a:ext cx="6096568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at the PRC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92" y="1366470"/>
            <a:ext cx="9812882" cy="512543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Chess Group</a:t>
            </a:r>
          </a:p>
          <a:p>
            <a:r>
              <a:rPr lang="en-US" sz="2400" dirty="0" smtClean="0"/>
              <a:t>Jewelry Group</a:t>
            </a:r>
          </a:p>
          <a:p>
            <a:r>
              <a:rPr lang="en-US" sz="2400" dirty="0" smtClean="0"/>
              <a:t>Job Club</a:t>
            </a:r>
          </a:p>
          <a:p>
            <a:r>
              <a:rPr lang="en-US" sz="2400" dirty="0" smtClean="0"/>
              <a:t>Barbershop	</a:t>
            </a:r>
          </a:p>
          <a:p>
            <a:r>
              <a:rPr lang="en-US" sz="2400" dirty="0" smtClean="0"/>
              <a:t>Art Group</a:t>
            </a:r>
          </a:p>
          <a:p>
            <a:r>
              <a:rPr lang="en-US" sz="2400" dirty="0" smtClean="0"/>
              <a:t>Guitar Lesson</a:t>
            </a:r>
          </a:p>
          <a:p>
            <a:r>
              <a:rPr lang="en-US" sz="2400" dirty="0" smtClean="0"/>
              <a:t>Singing &amp; Healing</a:t>
            </a:r>
          </a:p>
          <a:p>
            <a:r>
              <a:rPr lang="en-US" sz="2400" dirty="0" smtClean="0"/>
              <a:t>NAMI</a:t>
            </a:r>
          </a:p>
          <a:p>
            <a:r>
              <a:rPr lang="en-US" sz="2400" dirty="0" smtClean="0"/>
              <a:t>Poetry, Creative Writing</a:t>
            </a:r>
          </a:p>
          <a:p>
            <a:r>
              <a:rPr lang="en-US" sz="2400" dirty="0" smtClean="0"/>
              <a:t>Social Events</a:t>
            </a:r>
          </a:p>
          <a:p>
            <a:r>
              <a:rPr lang="en-US" sz="2400" dirty="0" smtClean="0"/>
              <a:t>Cultural 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1174" y="1634899"/>
            <a:ext cx="3250876" cy="2424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73" y="1634898"/>
            <a:ext cx="3233112" cy="2424834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9414" y="4518329"/>
            <a:ext cx="225552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0E73F12B-4F65-4D65-B9CD-DAD2C70E92F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-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6B29B-99AC-433D-BDD6-1C3B8868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22586"/>
            <a:ext cx="3651467" cy="167660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Hosting Community Events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2C82D7FA-73C6-46C4-A11A-D628FD188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534195"/>
            <a:ext cx="3990127" cy="4057798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End of Year Celebration with Community</a:t>
            </a:r>
            <a:endParaRPr lang="en-US" sz="1800" dirty="0"/>
          </a:p>
          <a:p>
            <a:r>
              <a:rPr lang="en-US" sz="1800" dirty="0" smtClean="0"/>
              <a:t>New Year Kick-off / Super Bowl</a:t>
            </a:r>
          </a:p>
          <a:p>
            <a:r>
              <a:rPr lang="en-US" sz="1800" dirty="0" smtClean="0"/>
              <a:t>Homeless Connect &amp; Reconnect Day</a:t>
            </a:r>
            <a:endParaRPr lang="en-US" sz="1800" dirty="0"/>
          </a:p>
          <a:p>
            <a:r>
              <a:rPr lang="en-US" sz="1800" dirty="0" smtClean="0"/>
              <a:t>May </a:t>
            </a:r>
            <a:r>
              <a:rPr lang="en-US" sz="1800" dirty="0"/>
              <a:t>Mental Health </a:t>
            </a:r>
          </a:p>
          <a:p>
            <a:r>
              <a:rPr lang="en-US" sz="1800" dirty="0" smtClean="0"/>
              <a:t>Halloween </a:t>
            </a:r>
            <a:endParaRPr lang="en-US" sz="1800" dirty="0"/>
          </a:p>
          <a:p>
            <a:r>
              <a:rPr lang="en-US" sz="1800" dirty="0" smtClean="0"/>
              <a:t>Mental Health Awareness </a:t>
            </a:r>
            <a:endParaRPr lang="en-US" sz="1800" dirty="0"/>
          </a:p>
          <a:p>
            <a:r>
              <a:rPr lang="en-US" sz="1800" dirty="0" smtClean="0"/>
              <a:t>Peer </a:t>
            </a:r>
            <a:r>
              <a:rPr lang="en-US" sz="1800" dirty="0"/>
              <a:t>Resource Center </a:t>
            </a:r>
            <a:r>
              <a:rPr lang="en-US" sz="1800" dirty="0" smtClean="0"/>
              <a:t>Anniversary</a:t>
            </a:r>
          </a:p>
          <a:p>
            <a:r>
              <a:rPr lang="en-US" sz="1800" dirty="0" smtClean="0"/>
              <a:t>Diverse Cultural Events </a:t>
            </a:r>
          </a:p>
          <a:p>
            <a:r>
              <a:rPr lang="en-US" sz="1800" dirty="0"/>
              <a:t>Native American Mental Health Promotion </a:t>
            </a:r>
          </a:p>
          <a:p>
            <a:r>
              <a:rPr lang="en-US" sz="1800" dirty="0" smtClean="0"/>
              <a:t>Opens every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Saturday (8am – 4pm)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22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802" y="47943"/>
            <a:ext cx="10515600" cy="182562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36" y="2031207"/>
            <a:ext cx="3552345" cy="379507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59" y="2031207"/>
            <a:ext cx="2373368" cy="3795077"/>
          </a:xfrm>
        </p:spPr>
      </p:pic>
      <p:sp>
        <p:nvSpPr>
          <p:cNvPr id="3" name="Rectangle 2"/>
          <p:cNvSpPr/>
          <p:nvPr/>
        </p:nvSpPr>
        <p:spPr>
          <a:xfrm>
            <a:off x="774240" y="1968047"/>
            <a:ext cx="43235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 smtClean="0"/>
              <a:t>Resource Tables at Community Fairs and Events</a:t>
            </a:r>
            <a:endParaRPr lang="en-US" sz="28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 smtClean="0">
                <a:ea typeface="Times New Roman" panose="02020603050405020304" pitchFamily="18" charset="0"/>
              </a:rPr>
              <a:t>BOS Empowerment Congress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 smtClean="0">
                <a:ea typeface="Times New Roman" panose="02020603050405020304" pitchFamily="18" charset="0"/>
              </a:rPr>
              <a:t>Visiting </a:t>
            </a:r>
            <a:r>
              <a:rPr lang="en-US" sz="2800" b="1" dirty="0">
                <a:ea typeface="Times New Roman" panose="02020603050405020304" pitchFamily="18" charset="0"/>
              </a:rPr>
              <a:t>the </a:t>
            </a:r>
            <a:r>
              <a:rPr lang="en-US" sz="2800" b="1" dirty="0" smtClean="0">
                <a:ea typeface="Times New Roman" panose="02020603050405020304" pitchFamily="18" charset="0"/>
              </a:rPr>
              <a:t>IMD Hospitals (Institution for Mental Disease)</a:t>
            </a:r>
            <a:endParaRPr lang="en-US" sz="2800" dirty="0"/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161" y="753586"/>
            <a:ext cx="1143924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 in Community Events and Fairs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3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416</TotalTime>
  <Words>404</Words>
  <Application>Microsoft Office PowerPoint</Application>
  <PresentationFormat>Widescreen</PresentationFormat>
  <Paragraphs>119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PRC Team</vt:lpstr>
      <vt:lpstr> Opening Day</vt:lpstr>
      <vt:lpstr>Peer Resource Center</vt:lpstr>
      <vt:lpstr>Peer Resource Center</vt:lpstr>
      <vt:lpstr>Linkage Services to Peers</vt:lpstr>
      <vt:lpstr>Activities at the PRC</vt:lpstr>
      <vt:lpstr>Hosting Community Events</vt:lpstr>
      <vt:lpstr>     </vt:lpstr>
      <vt:lpstr>Volunteers &amp; Staff</vt:lpstr>
      <vt:lpstr>PowerPoint Presentation</vt:lpstr>
      <vt:lpstr>PowerPoint Presentation</vt:lpstr>
      <vt:lpstr>Stats and Averages.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Almost One Year Old</dc:title>
  <dc:creator>Karin Lettau</dc:creator>
  <cp:lastModifiedBy>Libby Hartigan</cp:lastModifiedBy>
  <cp:revision>50</cp:revision>
  <cp:lastPrinted>2020-02-13T19:27:32Z</cp:lastPrinted>
  <dcterms:created xsi:type="dcterms:W3CDTF">2018-03-20T20:15:00Z</dcterms:created>
  <dcterms:modified xsi:type="dcterms:W3CDTF">2020-03-30T21:07:49Z</dcterms:modified>
</cp:coreProperties>
</file>