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23"/>
  </p:notesMasterIdLst>
  <p:handoutMasterIdLst>
    <p:handoutMasterId r:id="rId24"/>
  </p:handoutMasterIdLst>
  <p:sldIdLst>
    <p:sldId id="257" r:id="rId2"/>
    <p:sldId id="281" r:id="rId3"/>
    <p:sldId id="284" r:id="rId4"/>
    <p:sldId id="285" r:id="rId5"/>
    <p:sldId id="261" r:id="rId6"/>
    <p:sldId id="280" r:id="rId7"/>
    <p:sldId id="286" r:id="rId8"/>
    <p:sldId id="288" r:id="rId9"/>
    <p:sldId id="273" r:id="rId10"/>
    <p:sldId id="276" r:id="rId11"/>
    <p:sldId id="282" r:id="rId12"/>
    <p:sldId id="283" r:id="rId13"/>
    <p:sldId id="277" r:id="rId14"/>
    <p:sldId id="262" r:id="rId15"/>
    <p:sldId id="265" r:id="rId16"/>
    <p:sldId id="267" r:id="rId17"/>
    <p:sldId id="268" r:id="rId18"/>
    <p:sldId id="289" r:id="rId19"/>
    <p:sldId id="274" r:id="rId20"/>
    <p:sldId id="287" r:id="rId21"/>
    <p:sldId id="27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00"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9"/>
    <a:srgbClr val="8A3A81"/>
    <a:srgbClr val="893B81"/>
    <a:srgbClr val="BCD62A"/>
    <a:srgbClr val="F8972A"/>
    <a:srgbClr val="8A8C91"/>
    <a:srgbClr val="00343D"/>
    <a:srgbClr val="0E20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882" autoAdjust="0"/>
  </p:normalViewPr>
  <p:slideViewPr>
    <p:cSldViewPr snapToGrid="0" snapToObjects="1">
      <p:cViewPr varScale="1">
        <p:scale>
          <a:sx n="63" d="100"/>
          <a:sy n="63" d="100"/>
        </p:scale>
        <p:origin x="210"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3920" y="-112"/>
      </p:cViewPr>
      <p:guideLst>
        <p:guide orient="horz" pos="2880"/>
        <p:guide pos="2200"/>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1" tIns="46581" rIns="93161" bIns="46581"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1" tIns="46581" rIns="93161" bIns="46581" rtlCol="0"/>
          <a:lstStyle>
            <a:lvl1pPr algn="r">
              <a:defRPr sz="1200"/>
            </a:lvl1pPr>
          </a:lstStyle>
          <a:p>
            <a:fld id="{AE5A4FF4-699F-BC4B-B154-6705EC2C7C44}" type="datetime1">
              <a:rPr lang="en-US" smtClean="0"/>
              <a:pPr/>
              <a:t>3/30/2020</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61" tIns="46581" rIns="93161"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1" tIns="46581" rIns="93161" bIns="46581" rtlCol="0" anchor="b"/>
          <a:lstStyle>
            <a:lvl1pPr algn="r">
              <a:defRPr sz="1200"/>
            </a:lvl1pPr>
          </a:lstStyle>
          <a:p>
            <a:fld id="{C21D138A-7E5A-454E-80B6-3AA759CC3295}" type="slidenum">
              <a:rPr lang="en-US" smtClean="0"/>
              <a:pPr/>
              <a:t>‹#›</a:t>
            </a:fld>
            <a:endParaRPr lang="en-US"/>
          </a:p>
        </p:txBody>
      </p:sp>
    </p:spTree>
    <p:extLst>
      <p:ext uri="{BB962C8B-B14F-4D97-AF65-F5344CB8AC3E}">
        <p14:creationId xmlns:p14="http://schemas.microsoft.com/office/powerpoint/2010/main" val="73187110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1" tIns="46581" rIns="93161" bIns="46581"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1" tIns="46581" rIns="93161" bIns="46581" rtlCol="0"/>
          <a:lstStyle>
            <a:lvl1pPr algn="r">
              <a:defRPr sz="1200"/>
            </a:lvl1pPr>
          </a:lstStyle>
          <a:p>
            <a:fld id="{F6A62EC5-AE31-824A-A6CF-0D601FC9C181}" type="datetime1">
              <a:rPr lang="en-US" smtClean="0"/>
              <a:pPr/>
              <a:t>3/30/2020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1" tIns="46581" rIns="93161" bIns="46581"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1" tIns="46581" rIns="93161"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3161" tIns="46581" rIns="93161"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1" tIns="46581" rIns="93161" bIns="46581" rtlCol="0" anchor="b"/>
          <a:lstStyle>
            <a:lvl1pPr algn="r">
              <a:defRPr sz="1200"/>
            </a:lvl1pPr>
          </a:lstStyle>
          <a:p>
            <a:fld id="{1E167045-AED8-7945-8C2B-B479983C9398}" type="slidenum">
              <a:rPr lang="en-US" smtClean="0"/>
              <a:pPr/>
              <a:t>‹#›</a:t>
            </a:fld>
            <a:endParaRPr lang="en-US"/>
          </a:p>
        </p:txBody>
      </p:sp>
    </p:spTree>
    <p:extLst>
      <p:ext uri="{BB962C8B-B14F-4D97-AF65-F5344CB8AC3E}">
        <p14:creationId xmlns:p14="http://schemas.microsoft.com/office/powerpoint/2010/main" val="4078679646"/>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Welcome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1</a:t>
            </a:fld>
            <a:endParaRPr lang="en-US"/>
          </a:p>
        </p:txBody>
      </p:sp>
    </p:spTree>
    <p:extLst>
      <p:ext uri="{BB962C8B-B14F-4D97-AF65-F5344CB8AC3E}">
        <p14:creationId xmlns:p14="http://schemas.microsoft.com/office/powerpoint/2010/main" val="248876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PSS at RUHS-BH are not</a:t>
            </a:r>
            <a:r>
              <a:rPr lang="en-US" baseline="0" dirty="0" smtClean="0"/>
              <a:t> just “warm bodies”.  They have a practice much like any other discipline.  They are bound by their own code of ethics that they learn in Peer Employment Training.</a:t>
            </a:r>
          </a:p>
          <a:p>
            <a:pPr marL="172793" indent="-172793">
              <a:buFont typeface="Arial" panose="020B0604020202020204" pitchFamily="34" charset="0"/>
              <a:buChar char="•"/>
            </a:pPr>
            <a:r>
              <a:rPr lang="en-US" baseline="0" dirty="0" smtClean="0"/>
              <a:t>Be the evidence that recovery/discovery is possible</a:t>
            </a:r>
            <a:endParaRPr lang="en-US" baseline="0" dirty="0"/>
          </a:p>
          <a:p>
            <a:pPr marL="172793" indent="-172793">
              <a:buFont typeface="Arial" panose="020B0604020202020204" pitchFamily="34" charset="0"/>
              <a:buChar char="•"/>
            </a:pPr>
            <a:r>
              <a:rPr lang="en-US" baseline="0" dirty="0" smtClean="0"/>
              <a:t>Be a positive role model</a:t>
            </a:r>
          </a:p>
          <a:p>
            <a:pPr marL="172793" indent="-172793">
              <a:buFont typeface="Arial" panose="020B0604020202020204" pitchFamily="34" charset="0"/>
              <a:buChar char="•"/>
            </a:pPr>
            <a:r>
              <a:rPr lang="en-US" baseline="0" dirty="0" smtClean="0"/>
              <a:t>Share their story in a meaningful way</a:t>
            </a:r>
          </a:p>
          <a:p>
            <a:pPr marL="172793" indent="-172793">
              <a:buFont typeface="Arial" panose="020B0604020202020204" pitchFamily="34" charset="0"/>
              <a:buChar char="•"/>
            </a:pPr>
            <a:r>
              <a:rPr lang="en-US" baseline="0" dirty="0" smtClean="0"/>
              <a:t>Lead by example – practice and communicate appropriate boundaries</a:t>
            </a:r>
          </a:p>
          <a:p>
            <a:pPr marL="172793" indent="-172793">
              <a:buFont typeface="Arial" panose="020B0604020202020204" pitchFamily="34" charset="0"/>
              <a:buChar char="•"/>
            </a:pPr>
            <a:r>
              <a:rPr lang="en-US" baseline="0" dirty="0" smtClean="0"/>
              <a:t>Walk side-by-side with the person they are serving</a:t>
            </a:r>
          </a:p>
          <a:p>
            <a:pPr marL="172793" indent="-172793">
              <a:buFont typeface="Arial" panose="020B0604020202020204" pitchFamily="34" charset="0"/>
              <a:buChar char="•"/>
            </a:pPr>
            <a:r>
              <a:rPr lang="en-US" baseline="0" dirty="0" smtClean="0"/>
              <a:t>Model recovery language at all times – not to correct a person, but to model it</a:t>
            </a:r>
          </a:p>
          <a:p>
            <a:pPr marL="172793" indent="-172793">
              <a:buFont typeface="Arial" panose="020B0604020202020204" pitchFamily="34" charset="0"/>
              <a:buChar char="•"/>
            </a:pPr>
            <a:r>
              <a:rPr lang="en-US" baseline="0" dirty="0" smtClean="0"/>
              <a:t>Exemplify empowerment and encouragement</a:t>
            </a:r>
          </a:p>
          <a:p>
            <a:pPr marL="172793" indent="-172793">
              <a:buFont typeface="Arial" panose="020B0604020202020204" pitchFamily="34" charset="0"/>
              <a:buChar char="•"/>
            </a:pPr>
            <a:r>
              <a:rPr lang="en-US" baseline="0" dirty="0" smtClean="0"/>
              <a:t>Do not “fix”</a:t>
            </a:r>
          </a:p>
          <a:p>
            <a:pPr marL="172793" indent="-172793">
              <a:buFont typeface="Arial" panose="020B0604020202020204" pitchFamily="34" charset="0"/>
              <a:buChar char="•"/>
            </a:pPr>
            <a:r>
              <a:rPr lang="en-US" baseline="0" dirty="0" smtClean="0"/>
              <a:t>Normalize and “de-mystify” unique mental health challenges</a:t>
            </a:r>
          </a:p>
          <a:p>
            <a:pPr marL="172793" indent="-172793">
              <a:buFont typeface="Arial" panose="020B0604020202020204" pitchFamily="34" charset="0"/>
              <a:buChar char="•"/>
            </a:pPr>
            <a:endParaRPr lang="en-US" baseline="0" dirty="0" smtClean="0"/>
          </a:p>
          <a:p>
            <a:r>
              <a:rPr lang="en-US" baseline="0" dirty="0" smtClean="0"/>
              <a:t>Discuss Duty Statement for PSS Line staff</a:t>
            </a:r>
          </a:p>
        </p:txBody>
      </p:sp>
      <p:sp>
        <p:nvSpPr>
          <p:cNvPr id="4" name="Slide Number Placeholder 3"/>
          <p:cNvSpPr>
            <a:spLocks noGrp="1"/>
          </p:cNvSpPr>
          <p:nvPr>
            <p:ph type="sldNum" sz="quarter" idx="10"/>
          </p:nvPr>
        </p:nvSpPr>
        <p:spPr/>
        <p:txBody>
          <a:bodyPr/>
          <a:lstStyle/>
          <a:p>
            <a:fld id="{1F13481B-9630-46B0-90A7-6B4EFB40C464}" type="slidenum">
              <a:rPr lang="en-US" smtClean="0"/>
              <a:pPr/>
              <a:t>10</a:t>
            </a:fld>
            <a:endParaRPr lang="en-US"/>
          </a:p>
        </p:txBody>
      </p:sp>
    </p:spTree>
    <p:extLst>
      <p:ext uri="{BB962C8B-B14F-4D97-AF65-F5344CB8AC3E}">
        <p14:creationId xmlns:p14="http://schemas.microsoft.com/office/powerpoint/2010/main" val="409577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Discuss boundaries as they pertain to Employee/Employer standards.</a:t>
            </a:r>
          </a:p>
          <a:p>
            <a:r>
              <a:rPr lang="en-US" dirty="0" smtClean="0"/>
              <a:t>Go over Job Class information and self-disclosure in a professional circumstance.</a:t>
            </a:r>
          </a:p>
          <a:p>
            <a:r>
              <a:rPr lang="en-US" dirty="0" smtClean="0"/>
              <a:t>Share HR</a:t>
            </a:r>
            <a:r>
              <a:rPr lang="en-US" baseline="0" dirty="0" smtClean="0"/>
              <a:t> advisory information, ADA, EAS and FMLA.</a:t>
            </a:r>
          </a:p>
          <a:p>
            <a:r>
              <a:rPr lang="en-US" baseline="0" dirty="0" smtClean="0"/>
              <a:t>Talk about how RUHS-BH Supports Peer Employees via Consumer Affairs</a:t>
            </a:r>
          </a:p>
          <a:p>
            <a:endParaRPr lang="en-US" baseline="0" dirty="0" smtClean="0"/>
          </a:p>
          <a:p>
            <a:r>
              <a:rPr lang="en-US" baseline="0" dirty="0" smtClean="0"/>
              <a:t>Share disciplinary action and how we separate a person’s professional behavior and performance from pathology.</a:t>
            </a:r>
          </a:p>
          <a:p>
            <a:endParaRPr lang="en-US" baseline="0" dirty="0" smtClean="0"/>
          </a:p>
          <a:p>
            <a:r>
              <a:rPr lang="en-US" baseline="0" dirty="0" smtClean="0"/>
              <a:t>Discuss the challenges with youth – building resiliency and focusing on “discovery” as opposed to “recovery”.</a:t>
            </a:r>
          </a:p>
          <a:p>
            <a:r>
              <a:rPr lang="en-US" baseline="0" dirty="0" smtClean="0"/>
              <a:t>Share correlation between early onset psychosis, cognition challenges and 16-25 brain development – how modeling education around the needs of youth and how they learn.</a:t>
            </a:r>
            <a:endParaRPr lang="en-US" dirty="0"/>
          </a:p>
        </p:txBody>
      </p:sp>
      <p:sp>
        <p:nvSpPr>
          <p:cNvPr id="4" name="Slide Number Placeholder 3"/>
          <p:cNvSpPr>
            <a:spLocks noGrp="1"/>
          </p:cNvSpPr>
          <p:nvPr>
            <p:ph type="sldNum" sz="quarter" idx="10"/>
          </p:nvPr>
        </p:nvSpPr>
        <p:spPr/>
        <p:txBody>
          <a:bodyPr/>
          <a:lstStyle/>
          <a:p>
            <a:fld id="{1F13481B-9630-46B0-90A7-6B4EFB40C464}" type="slidenum">
              <a:rPr lang="en-US" smtClean="0"/>
              <a:pPr/>
              <a:t>11</a:t>
            </a:fld>
            <a:endParaRPr lang="en-US"/>
          </a:p>
        </p:txBody>
      </p:sp>
    </p:spTree>
    <p:extLst>
      <p:ext uri="{BB962C8B-B14F-4D97-AF65-F5344CB8AC3E}">
        <p14:creationId xmlns:p14="http://schemas.microsoft.com/office/powerpoint/2010/main" val="313746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Discuss RUHS-BH personal responsibility and self-care promotion.</a:t>
            </a:r>
          </a:p>
          <a:p>
            <a:endParaRPr lang="en-US" dirty="0" smtClean="0"/>
          </a:p>
          <a:p>
            <a:r>
              <a:rPr lang="en-US" dirty="0" smtClean="0"/>
              <a:t>WRAP – as a</a:t>
            </a:r>
            <a:r>
              <a:rPr lang="en-US" baseline="0" dirty="0" smtClean="0"/>
              <a:t> person, an employee and as a facilitator</a:t>
            </a:r>
          </a:p>
          <a:p>
            <a:endParaRPr lang="en-US" baseline="0" dirty="0" smtClean="0"/>
          </a:p>
          <a:p>
            <a:r>
              <a:rPr lang="en-US" baseline="0" dirty="0" smtClean="0"/>
              <a:t>Consumer Affairs sponsors all WRAP activities and avail it to all staff – not just PSSs</a:t>
            </a:r>
          </a:p>
          <a:p>
            <a:endParaRPr lang="en-US" baseline="0" dirty="0" smtClean="0"/>
          </a:p>
          <a:p>
            <a:endParaRPr lang="en-US" baseline="0" dirty="0" smtClean="0"/>
          </a:p>
          <a:p>
            <a:r>
              <a:rPr lang="en-US" baseline="0" dirty="0" smtClean="0"/>
              <a:t>“We cannot give away what we do not have.”</a:t>
            </a:r>
          </a:p>
          <a:p>
            <a:endParaRPr lang="en-US" baseline="0" dirty="0" smtClean="0"/>
          </a:p>
          <a:p>
            <a:r>
              <a:rPr lang="en-US" baseline="0" dirty="0" smtClean="0"/>
              <a:t>We added Senior Peer Support to the mix to support it, without punitive consequences</a:t>
            </a:r>
          </a:p>
          <a:p>
            <a:endParaRPr lang="en-US" baseline="0" dirty="0" smtClean="0"/>
          </a:p>
        </p:txBody>
      </p:sp>
      <p:sp>
        <p:nvSpPr>
          <p:cNvPr id="4" name="Slide Number Placeholder 3"/>
          <p:cNvSpPr>
            <a:spLocks noGrp="1"/>
          </p:cNvSpPr>
          <p:nvPr>
            <p:ph type="sldNum" sz="quarter" idx="10"/>
          </p:nvPr>
        </p:nvSpPr>
        <p:spPr/>
        <p:txBody>
          <a:bodyPr/>
          <a:lstStyle/>
          <a:p>
            <a:fld id="{1F13481B-9630-46B0-90A7-6B4EFB40C464}" type="slidenum">
              <a:rPr lang="en-US" smtClean="0"/>
              <a:pPr/>
              <a:t>12</a:t>
            </a:fld>
            <a:endParaRPr lang="en-US"/>
          </a:p>
        </p:txBody>
      </p:sp>
    </p:spTree>
    <p:extLst>
      <p:ext uri="{BB962C8B-B14F-4D97-AF65-F5344CB8AC3E}">
        <p14:creationId xmlns:p14="http://schemas.microsoft.com/office/powerpoint/2010/main" val="234593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Describe career</a:t>
            </a:r>
            <a:r>
              <a:rPr lang="en-US" baseline="0" dirty="0" smtClean="0"/>
              <a:t> ladder and how it supports PSS line to gain, retain and promote employment and wellness.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13</a:t>
            </a:fld>
            <a:endParaRPr lang="en-US"/>
          </a:p>
        </p:txBody>
      </p:sp>
    </p:spTree>
    <p:extLst>
      <p:ext uri="{BB962C8B-B14F-4D97-AF65-F5344CB8AC3E}">
        <p14:creationId xmlns:p14="http://schemas.microsoft.com/office/powerpoint/2010/main" val="38300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We found that having SPSS is necessary to help</a:t>
            </a:r>
            <a:r>
              <a:rPr lang="en-US" baseline="0" dirty="0" smtClean="0"/>
              <a:t> PSS stay the course, even when wellness is compromised</a:t>
            </a:r>
          </a:p>
          <a:p>
            <a:endParaRPr lang="en-US" baseline="0" dirty="0" smtClean="0"/>
          </a:p>
          <a:p>
            <a:r>
              <a:rPr lang="en-US" dirty="0" smtClean="0"/>
              <a:t>SPSSs are required to participate</a:t>
            </a:r>
            <a:r>
              <a:rPr lang="en-US" baseline="0" dirty="0" smtClean="0"/>
              <a:t> in leadership training</a:t>
            </a:r>
            <a:r>
              <a:rPr lang="en-US" dirty="0" smtClean="0"/>
              <a:t>.  They are given a minimum</a:t>
            </a:r>
            <a:r>
              <a:rPr lang="en-US" baseline="0" dirty="0" smtClean="0"/>
              <a:t> of 4 hours of training and support from me each month.  They each have a long history of quality peer support direct service before they are given leadership positions.  They are a life line to supervisors and are a constant resource to all staff in our system.  They are not Supervisors.  They are mentors.</a:t>
            </a:r>
            <a:endParaRPr lang="en-US" dirty="0"/>
          </a:p>
        </p:txBody>
      </p:sp>
      <p:sp>
        <p:nvSpPr>
          <p:cNvPr id="4" name="Slide Number Placeholder 3"/>
          <p:cNvSpPr>
            <a:spLocks noGrp="1"/>
          </p:cNvSpPr>
          <p:nvPr>
            <p:ph type="sldNum" sz="quarter" idx="10"/>
          </p:nvPr>
        </p:nvSpPr>
        <p:spPr/>
        <p:txBody>
          <a:bodyPr/>
          <a:lstStyle/>
          <a:p>
            <a:fld id="{1F13481B-9630-46B0-90A7-6B4EFB40C464}" type="slidenum">
              <a:rPr lang="en-US" smtClean="0"/>
              <a:pPr/>
              <a:t>14</a:t>
            </a:fld>
            <a:endParaRPr lang="en-US"/>
          </a:p>
        </p:txBody>
      </p:sp>
    </p:spTree>
    <p:extLst>
      <p:ext uri="{BB962C8B-B14F-4D97-AF65-F5344CB8AC3E}">
        <p14:creationId xmlns:p14="http://schemas.microsoft.com/office/powerpoint/2010/main" val="353054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Talk about high expectations</a:t>
            </a:r>
            <a:r>
              <a:rPr lang="en-US" baseline="0" dirty="0" smtClean="0"/>
              <a:t> and seeing people with compassion hoe having peers in clinics creates this space when they are an equally valued member of the Treatment Team</a:t>
            </a:r>
            <a:endParaRPr lang="en-US" dirty="0"/>
          </a:p>
        </p:txBody>
      </p:sp>
      <p:sp>
        <p:nvSpPr>
          <p:cNvPr id="4" name="Slide Number Placeholder 3"/>
          <p:cNvSpPr>
            <a:spLocks noGrp="1"/>
          </p:cNvSpPr>
          <p:nvPr>
            <p:ph type="sldNum" sz="quarter" idx="10"/>
          </p:nvPr>
        </p:nvSpPr>
        <p:spPr/>
        <p:txBody>
          <a:bodyPr/>
          <a:lstStyle/>
          <a:p>
            <a:fld id="{1F13481B-9630-46B0-90A7-6B4EFB40C464}" type="slidenum">
              <a:rPr lang="en-US" smtClean="0"/>
              <a:pPr/>
              <a:t>15</a:t>
            </a:fld>
            <a:endParaRPr lang="en-US"/>
          </a:p>
        </p:txBody>
      </p:sp>
    </p:spTree>
    <p:extLst>
      <p:ext uri="{BB962C8B-B14F-4D97-AF65-F5344CB8AC3E}">
        <p14:creationId xmlns:p14="http://schemas.microsoft.com/office/powerpoint/2010/main" val="346199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The SPSS is constantly modeling the evidence based practice of Peer Support.  We are often hiring folks</a:t>
            </a:r>
            <a:r>
              <a:rPr lang="en-US" baseline="0" dirty="0" smtClean="0"/>
              <a:t> because of their lived experience and then, we train the “peer” right out of them.  Any intelligent person will take on the attributes of their team over time.  In many environments, that is an excellent place to be, but for a PSS, it can pull them completely out of their role.  PSSs often start to become case managers – fixing things – getting folks lined up with their current needs, but that is not their role.  They are not supposed to be fixing things.  They are coached to provide recovery coaching without instilling their ideas or judgments into their interactions with the people they serve.  They are taught to ask as many open ended questions it takes for a person to divulge what THEY want.  That takes time and we are supposed to be allowing for the space and time to do that work.  SPSSs are experts in bringing PSS line staff back into their role.</a:t>
            </a:r>
          </a:p>
          <a:p>
            <a:endParaRPr lang="en-US" baseline="0" dirty="0" smtClean="0"/>
          </a:p>
          <a:p>
            <a:r>
              <a:rPr lang="en-US" baseline="0" dirty="0" smtClean="0"/>
              <a:t>SPSSs are also very attuned to  the PSSs sense of wellness – how they are at work when they are feeling well and rested – or if they are not.  SPSSs can be mutual, compassionate and focused on helping the PSS come to terms with whatever they are struggling with.  They are trained on how to get to the heart of the matter, many times BEFORE things go badly from a performance management standpoint.  SPSSs have a Wellness Recovery Action Plan in place and can relate their progress and challenges in terms of the person’s WRAP.  This is very unique and helps to connect the dots and get the PSS line staff into solutions in a way that helps the supervisor’s process down the line. </a:t>
            </a:r>
            <a:endParaRPr lang="en-US" dirty="0"/>
          </a:p>
        </p:txBody>
      </p:sp>
      <p:sp>
        <p:nvSpPr>
          <p:cNvPr id="4" name="Slide Number Placeholder 3"/>
          <p:cNvSpPr>
            <a:spLocks noGrp="1"/>
          </p:cNvSpPr>
          <p:nvPr>
            <p:ph type="sldNum" sz="quarter" idx="10"/>
          </p:nvPr>
        </p:nvSpPr>
        <p:spPr/>
        <p:txBody>
          <a:bodyPr/>
          <a:lstStyle/>
          <a:p>
            <a:fld id="{1F13481B-9630-46B0-90A7-6B4EFB40C464}" type="slidenum">
              <a:rPr lang="en-US" smtClean="0"/>
              <a:pPr/>
              <a:t>16</a:t>
            </a:fld>
            <a:endParaRPr lang="en-US"/>
          </a:p>
        </p:txBody>
      </p:sp>
    </p:spTree>
    <p:extLst>
      <p:ext uri="{BB962C8B-B14F-4D97-AF65-F5344CB8AC3E}">
        <p14:creationId xmlns:p14="http://schemas.microsoft.com/office/powerpoint/2010/main" val="276653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SPSSs are supposed to attend every supervisors’ meeting, Commission Meetings, clinic staff meetings once a month, they facilitate the PSS</a:t>
            </a:r>
            <a:r>
              <a:rPr lang="en-US" baseline="0" dirty="0" smtClean="0"/>
              <a:t> Monthly Training &amp; Support Meetings and attend group supervision twice a month.  They are instrumental in getting community events off the ground county wide.  They present at area conferences and provide the community with information about consumer supportive services all over Riverside.  Many are connected with the 12-step community and do support groups.</a:t>
            </a:r>
          </a:p>
          <a:p>
            <a:endParaRPr lang="en-US" baseline="0" dirty="0" smtClean="0"/>
          </a:p>
          <a:p>
            <a:r>
              <a:rPr lang="en-US" baseline="0" dirty="0" smtClean="0"/>
              <a:t>One of the things they are trained to accomplish is to help supervisors select quality candidates for Peer Support line staff positions.  They are trained to recognize potential challenges with candidates as peer employees.  They have a great deal of experience in seeing a strong PSS candidate.   </a:t>
            </a:r>
            <a:endParaRPr lang="en-US" dirty="0"/>
          </a:p>
        </p:txBody>
      </p:sp>
      <p:sp>
        <p:nvSpPr>
          <p:cNvPr id="4" name="Slide Number Placeholder 3"/>
          <p:cNvSpPr>
            <a:spLocks noGrp="1"/>
          </p:cNvSpPr>
          <p:nvPr>
            <p:ph type="sldNum" sz="quarter" idx="10"/>
          </p:nvPr>
        </p:nvSpPr>
        <p:spPr/>
        <p:txBody>
          <a:bodyPr/>
          <a:lstStyle/>
          <a:p>
            <a:fld id="{1F13481B-9630-46B0-90A7-6B4EFB40C464}" type="slidenum">
              <a:rPr lang="en-US" smtClean="0"/>
              <a:pPr/>
              <a:t>17</a:t>
            </a:fld>
            <a:endParaRPr lang="en-US"/>
          </a:p>
        </p:txBody>
      </p:sp>
    </p:spTree>
    <p:extLst>
      <p:ext uri="{BB962C8B-B14F-4D97-AF65-F5344CB8AC3E}">
        <p14:creationId xmlns:p14="http://schemas.microsoft.com/office/powerpoint/2010/main" val="135797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contract with RII and other resourcing agency that refer new certified PSSs</a:t>
            </a:r>
          </a:p>
          <a:p>
            <a:endParaRPr lang="en-US" dirty="0" smtClean="0"/>
          </a:p>
          <a:p>
            <a:r>
              <a:rPr lang="en-US" dirty="0" smtClean="0"/>
              <a:t>Handouts:</a:t>
            </a:r>
          </a:p>
          <a:p>
            <a:pPr marL="168501" indent="-168501">
              <a:buFont typeface="Arial" panose="020B0604020202020204" pitchFamily="34" charset="0"/>
              <a:buChar char="•"/>
            </a:pPr>
            <a:r>
              <a:rPr lang="en-US" dirty="0" smtClean="0"/>
              <a:t>Sample PSS line staff interview questions</a:t>
            </a:r>
          </a:p>
          <a:p>
            <a:pPr marL="168501" indent="-168501">
              <a:buFont typeface="Arial" panose="020B0604020202020204" pitchFamily="34" charset="0"/>
              <a:buChar char="•"/>
            </a:pPr>
            <a:r>
              <a:rPr lang="en-US" dirty="0" smtClean="0"/>
              <a:t>PSS Recruitment,</a:t>
            </a:r>
            <a:r>
              <a:rPr lang="en-US" baseline="0" dirty="0" smtClean="0"/>
              <a:t> Training &amp; Support Policy</a:t>
            </a:r>
          </a:p>
          <a:p>
            <a:pPr marL="168501" indent="-168501">
              <a:buFont typeface="Arial" panose="020B0604020202020204" pitchFamily="34" charset="0"/>
              <a:buChar char="•"/>
            </a:pPr>
            <a:r>
              <a:rPr lang="en-US" baseline="0" dirty="0" smtClean="0"/>
              <a:t>Consumer Affairs Brochure  - What is Peer Employment Training?</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18</a:t>
            </a:fld>
            <a:endParaRPr lang="en-US"/>
          </a:p>
        </p:txBody>
      </p:sp>
    </p:spTree>
    <p:extLst>
      <p:ext uri="{BB962C8B-B14F-4D97-AF65-F5344CB8AC3E}">
        <p14:creationId xmlns:p14="http://schemas.microsoft.com/office/powerpoint/2010/main" val="197658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Currently,</a:t>
            </a:r>
            <a:r>
              <a:rPr lang="en-US" baseline="0" dirty="0" smtClean="0"/>
              <a:t> in Ca. certification is informal, but RUHS-BH requires that all PSS line staff attend a Peer Support Pre-employment Course to understand the practice of peer support.  What we require – 72-hours  in-person </a:t>
            </a:r>
          </a:p>
          <a:p>
            <a:endParaRPr lang="en-US" baseline="0" dirty="0" smtClean="0"/>
          </a:p>
          <a:p>
            <a:pPr defTabSz="452857">
              <a:defRPr/>
            </a:pPr>
            <a:r>
              <a:rPr lang="en-US" baseline="0" dirty="0" smtClean="0"/>
              <a:t>Share anecdotal information regarding “watered down” peer support. THE WARM BODY or Token Peer</a:t>
            </a:r>
            <a:endParaRPr lang="en-US" dirty="0" smtClean="0"/>
          </a:p>
          <a:p>
            <a:endParaRPr lang="en-US" baseline="0" dirty="0" smtClean="0"/>
          </a:p>
          <a:p>
            <a:r>
              <a:rPr lang="en-US" baseline="0" dirty="0" smtClean="0"/>
              <a:t>48 States in the US have State Certification.  They work just like any other licensure.  They are renewed every 3 years and require CEUs.  Under SB10, currently unopposed in the California Senate Health Committee, the same would apply in Ca. </a:t>
            </a:r>
          </a:p>
          <a:p>
            <a:endParaRPr lang="en-US" baseline="0" dirty="0" smtClean="0"/>
          </a:p>
          <a:p>
            <a:r>
              <a:rPr lang="en-US" baseline="0" dirty="0" smtClean="0"/>
              <a:t>Go in to the process of adding PSS with the notion that the PSS role is not a clinical practice, it is a practice in finding and hold hope for others.</a:t>
            </a:r>
          </a:p>
          <a:p>
            <a:r>
              <a:rPr lang="en-US" baseline="0" dirty="0" smtClean="0"/>
              <a:t>It means that the words they use are intentionally non-clinical, basic human speak</a:t>
            </a:r>
          </a:p>
          <a:p>
            <a:endParaRPr lang="en-US" baseline="0" dirty="0" smtClean="0"/>
          </a:p>
          <a:p>
            <a:r>
              <a:rPr lang="en-US" baseline="0" dirty="0" smtClean="0"/>
              <a:t>SAMHSA Guideline are clear.</a:t>
            </a:r>
          </a:p>
          <a:p>
            <a:endParaRPr lang="en-US" baseline="0" dirty="0" smtClean="0"/>
          </a:p>
          <a:p>
            <a:r>
              <a:rPr lang="en-US" baseline="0" dirty="0" smtClean="0"/>
              <a:t>Share State and national recognition for RUHS-BH Peer Support Programs – largest in the state and only second to the VA on the national spectrum.</a:t>
            </a:r>
          </a:p>
          <a:p>
            <a:endParaRPr lang="en-US" baseline="0" dirty="0" smtClean="0"/>
          </a:p>
          <a:p>
            <a:r>
              <a:rPr lang="en-US" baseline="0" dirty="0" smtClean="0"/>
              <a:t>SB 10 just passed Senate Health Committee</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19</a:t>
            </a:fld>
            <a:endParaRPr lang="en-US"/>
          </a:p>
        </p:txBody>
      </p:sp>
    </p:spTree>
    <p:extLst>
      <p:ext uri="{BB962C8B-B14F-4D97-AF65-F5344CB8AC3E}">
        <p14:creationId xmlns:p14="http://schemas.microsoft.com/office/powerpoint/2010/main" val="413988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Who</a:t>
            </a:r>
            <a:r>
              <a:rPr lang="en-US" baseline="0" dirty="0" smtClean="0"/>
              <a:t> am I? Well, this is me. (1) NAME</a:t>
            </a:r>
          </a:p>
          <a:p>
            <a:r>
              <a:rPr lang="en-US" baseline="0" dirty="0" smtClean="0"/>
              <a:t>I Manage the Consumer Peer Support Program BH – Office of Consumer Affairs in Riverside County in California.  </a:t>
            </a:r>
          </a:p>
          <a:p>
            <a:r>
              <a:rPr lang="en-US" baseline="0" dirty="0" smtClean="0"/>
              <a:t>I have been the Program Manager since 2013.  I started as a Peer Support Specialist in 2008, after working as a public school teacher.</a:t>
            </a:r>
          </a:p>
          <a:p>
            <a:r>
              <a:rPr lang="en-US" baseline="0" dirty="0" smtClean="0"/>
              <a:t>I employ, train and support about 140 Consumer Peer Support Specialists working full time in our behavioral health system.</a:t>
            </a:r>
          </a:p>
          <a:p>
            <a:r>
              <a:rPr lang="en-US" baseline="0" dirty="0" smtClean="0"/>
              <a:t>More than that, I am a Wife, (2) (3)</a:t>
            </a:r>
          </a:p>
          <a:p>
            <a:r>
              <a:rPr lang="en-US" baseline="0" dirty="0" smtClean="0"/>
              <a:t>A Daughter (4) (5) – parents </a:t>
            </a:r>
          </a:p>
          <a:p>
            <a:r>
              <a:rPr lang="en-US" baseline="0" dirty="0" smtClean="0"/>
              <a:t>A Mother to two amazing young people (6)  1</a:t>
            </a:r>
            <a:r>
              <a:rPr lang="en-US" baseline="30000" dirty="0" smtClean="0"/>
              <a:t>st</a:t>
            </a:r>
            <a:r>
              <a:rPr lang="en-US" baseline="0" dirty="0" smtClean="0"/>
              <a:t> I had a girl, then a boy, but that boy went away.  Share exp. - Transgender Child</a:t>
            </a:r>
          </a:p>
          <a:p>
            <a:r>
              <a:rPr lang="en-US" baseline="0" dirty="0" smtClean="0"/>
              <a:t>A Caregiver to a person with quadriplegia (9) – my brother, now part of the spirit world </a:t>
            </a:r>
          </a:p>
          <a:p>
            <a:r>
              <a:rPr lang="en-US" baseline="0" dirty="0" smtClean="0"/>
              <a:t>A Fur Parent (10) (11)</a:t>
            </a:r>
          </a:p>
          <a:p>
            <a:r>
              <a:rPr lang="en-US" baseline="0" dirty="0" smtClean="0"/>
              <a:t>A Best Friend to person with MS (12)</a:t>
            </a:r>
          </a:p>
          <a:p>
            <a:r>
              <a:rPr lang="en-US" baseline="0" dirty="0" smtClean="0"/>
              <a:t>An old surfer girl from Southern California – born and bred. (13)</a:t>
            </a:r>
          </a:p>
          <a:p>
            <a:r>
              <a:rPr lang="en-US" baseline="0" dirty="0" smtClean="0"/>
              <a:t>Actress – for over 40 years, starred in 41 theatrical productions and performed in countless others (14) (15)</a:t>
            </a:r>
          </a:p>
          <a:p>
            <a:r>
              <a:rPr lang="en-US" baseline="0" dirty="0" smtClean="0"/>
              <a:t>Singer and a musician</a:t>
            </a:r>
          </a:p>
          <a:p>
            <a:r>
              <a:rPr lang="en-US" baseline="0" dirty="0" smtClean="0"/>
              <a:t>Costume Designer, Make-up Artist and Cosplayer (16) (17) (18)</a:t>
            </a:r>
          </a:p>
          <a:p>
            <a:r>
              <a:rPr lang="en-US" baseline="0" dirty="0" smtClean="0"/>
              <a:t>And an Educator</a:t>
            </a:r>
          </a:p>
          <a:p>
            <a:r>
              <a:rPr lang="en-US" baseline="0" dirty="0" smtClean="0"/>
              <a:t>My lived-experience has taught me to find my place in this world and provide hope for others who are trying to do the same.</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2</a:t>
            </a:fld>
            <a:endParaRPr lang="en-US"/>
          </a:p>
        </p:txBody>
      </p:sp>
    </p:spTree>
    <p:extLst>
      <p:ext uri="{BB962C8B-B14F-4D97-AF65-F5344CB8AC3E}">
        <p14:creationId xmlns:p14="http://schemas.microsoft.com/office/powerpoint/2010/main" val="60637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i="0" dirty="0" smtClean="0"/>
              <a:t>Discuss the Watercolor</a:t>
            </a:r>
            <a:r>
              <a:rPr lang="en-US" i="0" baseline="0" dirty="0" smtClean="0"/>
              <a:t> vs. the Puzzle.  Being part of the Treatment Team.</a:t>
            </a:r>
          </a:p>
          <a:p>
            <a:endParaRPr lang="en-US" i="0" baseline="0" dirty="0" smtClean="0"/>
          </a:p>
          <a:p>
            <a:r>
              <a:rPr lang="en-US" i="0" baseline="0" dirty="0" smtClean="0"/>
              <a:t>Being part of the watercolor (as a PSS) means you are blending into the picture.</a:t>
            </a:r>
          </a:p>
          <a:p>
            <a:endParaRPr lang="en-US" i="0" baseline="0" dirty="0" smtClean="0"/>
          </a:p>
          <a:p>
            <a:r>
              <a:rPr lang="en-US" i="0" baseline="0" dirty="0" smtClean="0"/>
              <a:t>Being part of the puzzle (as a PSS) means you have a defined role.  Your mission is clear.  You have a distinct purpose for being there.  Without you, the treatment a person is receiving is incomplete.  The chance a person gets to see a PSS role-modeling, increases their chance at success in a life of recovery, meaning and purpose.</a:t>
            </a:r>
            <a:endParaRPr lang="en-US" i="0" dirty="0"/>
          </a:p>
        </p:txBody>
      </p:sp>
      <p:sp>
        <p:nvSpPr>
          <p:cNvPr id="4" name="Slide Number Placeholder 3"/>
          <p:cNvSpPr>
            <a:spLocks noGrp="1"/>
          </p:cNvSpPr>
          <p:nvPr>
            <p:ph type="sldNum" sz="quarter" idx="10"/>
          </p:nvPr>
        </p:nvSpPr>
        <p:spPr/>
        <p:txBody>
          <a:bodyPr/>
          <a:lstStyle/>
          <a:p>
            <a:fld id="{3AEF28F4-6AF2-4869-A74F-02C3EEB869F5}" type="slidenum">
              <a:rPr lang="en-US" smtClean="0"/>
              <a:pPr/>
              <a:t>20</a:t>
            </a:fld>
            <a:endParaRPr lang="en-US"/>
          </a:p>
        </p:txBody>
      </p:sp>
    </p:spTree>
    <p:extLst>
      <p:ext uri="{BB962C8B-B14F-4D97-AF65-F5344CB8AC3E}">
        <p14:creationId xmlns:p14="http://schemas.microsoft.com/office/powerpoint/2010/main" val="867172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 line from</a:t>
            </a:r>
            <a:r>
              <a:rPr lang="en-US" baseline="0" dirty="0" smtClean="0"/>
              <a:t> Wicked – </a:t>
            </a:r>
            <a:r>
              <a:rPr lang="en-US" baseline="0" dirty="0" err="1" smtClean="0"/>
              <a:t>Elphaba</a:t>
            </a:r>
            <a:r>
              <a:rPr lang="en-US" baseline="0" dirty="0" smtClean="0"/>
              <a:t> – outcast – perceived as wicked, stigmatized because of her appearance – mental health green – how ironic.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21</a:t>
            </a:fld>
            <a:endParaRPr lang="en-US"/>
          </a:p>
        </p:txBody>
      </p:sp>
    </p:spTree>
    <p:extLst>
      <p:ext uri="{BB962C8B-B14F-4D97-AF65-F5344CB8AC3E}">
        <p14:creationId xmlns:p14="http://schemas.microsoft.com/office/powerpoint/2010/main" val="119003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2902"/>
            <a:r>
              <a:rPr lang="en-US" baseline="0" dirty="0" smtClean="0"/>
              <a:t>I am completely obsessed with and I freak out at a sighting of the Oscar Mayer Weiner-mobile. (If you don’t know what that it, Google it.  It’s amazing.) </a:t>
            </a:r>
          </a:p>
          <a:p>
            <a:pPr defTabSz="452902"/>
            <a:r>
              <a:rPr lang="en-US" baseline="0" dirty="0" smtClean="0"/>
              <a:t>I am obsessed with Broadway Musicals, </a:t>
            </a:r>
            <a:r>
              <a:rPr lang="en-US" baseline="0" dirty="0" err="1" smtClean="0"/>
              <a:t>Showtunes</a:t>
            </a:r>
            <a:r>
              <a:rPr lang="en-US" baseline="0" dirty="0" smtClean="0"/>
              <a:t> (1)</a:t>
            </a:r>
          </a:p>
          <a:p>
            <a:pPr defTabSz="452902"/>
            <a:r>
              <a:rPr lang="en-US" baseline="0" dirty="0" smtClean="0"/>
              <a:t>I adore Mid-Century Modern Furniture and print ads from the 50’s </a:t>
            </a:r>
          </a:p>
          <a:p>
            <a:pPr defTabSz="452902"/>
            <a:r>
              <a:rPr lang="en-US" baseline="0" dirty="0" smtClean="0"/>
              <a:t>Volkswagen Busses &amp; Beetles make me smile (2)</a:t>
            </a:r>
          </a:p>
          <a:p>
            <a:pPr defTabSz="452902"/>
            <a:r>
              <a:rPr lang="en-US" baseline="0" dirty="0" smtClean="0"/>
              <a:t>Judy Garland IS God (3)</a:t>
            </a:r>
          </a:p>
          <a:p>
            <a:pPr defTabSz="452902"/>
            <a:r>
              <a:rPr lang="en-US" baseline="0" dirty="0" smtClean="0"/>
              <a:t>And Wonder Woman was my refuge and TV role model when I was 8 years old in 1976. (4)</a:t>
            </a:r>
          </a:p>
          <a:p>
            <a:pPr defTabSz="452902"/>
            <a:r>
              <a:rPr lang="en-US" baseline="0" dirty="0" smtClean="0"/>
              <a:t>And, Yes, I am the next “Chopped Champion” (5) (TV Cooking Competition in the States) </a:t>
            </a:r>
          </a:p>
          <a:p>
            <a:endParaRPr lang="en-US" baseline="0" dirty="0" smtClean="0"/>
          </a:p>
          <a:p>
            <a:r>
              <a:rPr lang="en-US" baseline="0" dirty="0" smtClean="0"/>
              <a:t>I need the ocean to feel connected to my spirituality.</a:t>
            </a:r>
          </a:p>
          <a:p>
            <a:r>
              <a:rPr lang="en-US" baseline="0" dirty="0" smtClean="0"/>
              <a:t>And I am a person with a Mental Health Diagnosis, diagnosed at the age of 20.  I was a Transitional Aged Youth in crisis, but I have not allowed that to define me.</a:t>
            </a:r>
          </a:p>
          <a:p>
            <a:r>
              <a:rPr lang="en-US" baseline="0" dirty="0" smtClean="0"/>
              <a:t>My lived-experience has taught me to find my place in this world and provide hope for others who are trying to do the same.</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3</a:t>
            </a:fld>
            <a:endParaRPr lang="en-US"/>
          </a:p>
        </p:txBody>
      </p:sp>
    </p:spTree>
    <p:extLst>
      <p:ext uri="{BB962C8B-B14F-4D97-AF65-F5344CB8AC3E}">
        <p14:creationId xmlns:p14="http://schemas.microsoft.com/office/powerpoint/2010/main" val="134184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Talk about ACE Score 8/10 – </a:t>
            </a:r>
            <a:r>
              <a:rPr lang="en-US" dirty="0" err="1" smtClean="0"/>
              <a:t>Dx</a:t>
            </a:r>
            <a:r>
              <a:rPr lang="en-US" dirty="0" smtClean="0"/>
              <a:t> at 20 in College and have struggled with Co-dependency and severe anxiety and depressive</a:t>
            </a:r>
            <a:r>
              <a:rPr lang="en-US" baseline="0" dirty="0" smtClean="0"/>
              <a:t> episodes</a:t>
            </a:r>
            <a:endParaRPr lang="en-US" dirty="0" smtClean="0"/>
          </a:p>
          <a:p>
            <a:r>
              <a:rPr lang="en-US" dirty="0" smtClean="0"/>
              <a:t>Discuss how I came</a:t>
            </a:r>
            <a:r>
              <a:rPr lang="en-US" baseline="0" dirty="0" smtClean="0"/>
              <a:t> to be a Peer Support Specialist</a:t>
            </a:r>
          </a:p>
          <a:p>
            <a:r>
              <a:rPr lang="en-US" baseline="0" dirty="0" smtClean="0"/>
              <a:t>Teaching School</a:t>
            </a:r>
          </a:p>
          <a:p>
            <a:r>
              <a:rPr lang="en-US" baseline="0" dirty="0" smtClean="0"/>
              <a:t>Recruitment</a:t>
            </a:r>
          </a:p>
          <a:p>
            <a:r>
              <a:rPr lang="en-US" baseline="0" dirty="0" smtClean="0"/>
              <a:t>Peer Employment Training Class – For adults – Learning that the stuff that brought me shame, ridicule and marginalized me from people and situations, became what I see now as my “package of gifts”  I get to share with others to help them heal.  </a:t>
            </a:r>
          </a:p>
          <a:p>
            <a:r>
              <a:rPr lang="en-US" b="1" baseline="0" dirty="0" smtClean="0"/>
              <a:t>Credentialing My Lived Experience</a:t>
            </a:r>
          </a:p>
          <a:p>
            <a:r>
              <a:rPr lang="en-US" baseline="0" dirty="0" smtClean="0"/>
              <a:t>Working in a Clinic</a:t>
            </a:r>
          </a:p>
          <a:p>
            <a:r>
              <a:rPr lang="en-US" baseline="0" dirty="0" smtClean="0"/>
              <a:t>Recognition that training was lacking</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4</a:t>
            </a:fld>
            <a:endParaRPr lang="en-US"/>
          </a:p>
        </p:txBody>
      </p:sp>
    </p:spTree>
    <p:extLst>
      <p:ext uri="{BB962C8B-B14F-4D97-AF65-F5344CB8AC3E}">
        <p14:creationId xmlns:p14="http://schemas.microsoft.com/office/powerpoint/2010/main" val="298237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You folks already</a:t>
            </a:r>
            <a:r>
              <a:rPr lang="en-US" baseline="0" dirty="0" smtClean="0"/>
              <a:t> know what at peer is – which is great </a:t>
            </a:r>
            <a:r>
              <a:rPr lang="en-US" baseline="0" dirty="0" smtClean="0">
                <a:sym typeface="Wingdings" panose="05000000000000000000" pitchFamily="2" charset="2"/>
              </a:rPr>
              <a:t></a:t>
            </a:r>
            <a:endParaRPr lang="en-US" dirty="0" smtClean="0"/>
          </a:p>
          <a:p>
            <a:endParaRPr lang="en-US" dirty="0" smtClean="0"/>
          </a:p>
          <a:p>
            <a:r>
              <a:rPr lang="en-US" dirty="0" smtClean="0"/>
              <a:t>Our system follows the Federal SAMHSA Guidelines (Substance Abuse Mental Health Services Association)</a:t>
            </a:r>
          </a:p>
          <a:p>
            <a:r>
              <a:rPr lang="en-US" b="1" dirty="0" smtClean="0"/>
              <a:t>Peer Support Role</a:t>
            </a:r>
          </a:p>
          <a:p>
            <a:r>
              <a:rPr lang="en-US" dirty="0" smtClean="0"/>
              <a:t>Peer support workers engage in a wide range of activities. These include:</a:t>
            </a:r>
          </a:p>
          <a:p>
            <a:r>
              <a:rPr lang="en-US" dirty="0" smtClean="0"/>
              <a:t>Advocating for people in recovery</a:t>
            </a:r>
          </a:p>
          <a:p>
            <a:r>
              <a:rPr lang="en-US" dirty="0" smtClean="0"/>
              <a:t>Sharing resources and building skills</a:t>
            </a:r>
          </a:p>
          <a:p>
            <a:r>
              <a:rPr lang="en-US" dirty="0" smtClean="0"/>
              <a:t>Building community and relationships</a:t>
            </a:r>
          </a:p>
          <a:p>
            <a:r>
              <a:rPr lang="en-US" dirty="0" smtClean="0"/>
              <a:t>Leading recovery groups</a:t>
            </a:r>
          </a:p>
          <a:p>
            <a:r>
              <a:rPr lang="en-US" dirty="0" smtClean="0"/>
              <a:t>Mentoring and setting goals</a:t>
            </a:r>
          </a:p>
          <a:p>
            <a:r>
              <a:rPr lang="en-US" dirty="0" smtClean="0"/>
              <a:t>Peer support roles may also extend to the following:</a:t>
            </a:r>
          </a:p>
          <a:p>
            <a:r>
              <a:rPr lang="en-US" dirty="0" smtClean="0"/>
              <a:t>Providing services and/or training</a:t>
            </a:r>
          </a:p>
          <a:p>
            <a:r>
              <a:rPr lang="en-US" dirty="0" smtClean="0"/>
              <a:t>Supervising other peer workers</a:t>
            </a:r>
          </a:p>
          <a:p>
            <a:r>
              <a:rPr lang="en-US" dirty="0" smtClean="0"/>
              <a:t>Developing resources</a:t>
            </a:r>
          </a:p>
          <a:p>
            <a:r>
              <a:rPr lang="en-US" dirty="0" smtClean="0"/>
              <a:t>Administering programs or agencies</a:t>
            </a:r>
          </a:p>
          <a:p>
            <a:r>
              <a:rPr lang="en-US" dirty="0" smtClean="0"/>
              <a:t>Educating the public and policymakers</a:t>
            </a:r>
          </a:p>
          <a:p>
            <a:endParaRPr lang="en-US" dirty="0" smtClean="0"/>
          </a:p>
          <a:p>
            <a:r>
              <a:rPr lang="en-US" dirty="0" smtClean="0"/>
              <a:t>READ</a:t>
            </a:r>
            <a:r>
              <a:rPr lang="en-US" baseline="0" dirty="0" smtClean="0"/>
              <a:t> SAMHSA Guidelines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5</a:t>
            </a:fld>
            <a:endParaRPr lang="en-US"/>
          </a:p>
        </p:txBody>
      </p:sp>
    </p:spTree>
    <p:extLst>
      <p:ext uri="{BB962C8B-B14F-4D97-AF65-F5344CB8AC3E}">
        <p14:creationId xmlns:p14="http://schemas.microsoft.com/office/powerpoint/2010/main" val="193704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smtClean="0"/>
              <a:t>RUHS-BH </a:t>
            </a:r>
            <a:r>
              <a:rPr lang="en-US" b="0" dirty="0" smtClean="0"/>
              <a:t>was committed to moving our system of</a:t>
            </a:r>
            <a:r>
              <a:rPr lang="en-US" b="0" baseline="0" dirty="0" smtClean="0"/>
              <a:t> care into a new approach to serving our community.  Back in November, 2004, California passed a law (Prop 63) that imposed a 1% tax on millionaires, setting that money aside for Specialty Mental Health Services, which included innovative ways to provide treatment.  Of course, as we all know by now, Peer Support was the beginning of that practice.</a:t>
            </a:r>
          </a:p>
          <a:p>
            <a:endParaRPr lang="en-US" b="0" baseline="0" dirty="0" smtClean="0"/>
          </a:p>
          <a:p>
            <a:r>
              <a:rPr lang="en-US" b="0" baseline="0" dirty="0" smtClean="0"/>
              <a:t>RUHS-BH versions of peer support in Family Advocates and Parent Partners before the law was passed, but once the law went into affect.  The mission became focused on hiring current and former consumers of mental health services.</a:t>
            </a:r>
          </a:p>
          <a:p>
            <a:endParaRPr lang="en-US" b="0" baseline="0" dirty="0" smtClean="0"/>
          </a:p>
          <a:p>
            <a:r>
              <a:rPr lang="en-US" b="0" baseline="0" dirty="0" smtClean="0"/>
              <a:t>In 2006 we had our first Peer Pre-employment Certification Training Course, provided by Recovery Innovations, a contract service provider and leader in Peer Employment Training in the US. We had 7 people employed from that first class.</a:t>
            </a:r>
          </a:p>
          <a:p>
            <a:endParaRPr lang="en-US" b="0" baseline="0" dirty="0" smtClean="0"/>
          </a:p>
          <a:p>
            <a:r>
              <a:rPr lang="en-US" b="0" baseline="0" dirty="0" smtClean="0"/>
              <a:t>The class was focused on adults in recovery cover subjects like Personal Development, Meaning &amp; Purpose, Emotional Intelligence, Telling Your Story, Ethics &amp; Values, Skill Development, Communication and Conflict Resolution, Substance Use Challenges, Co-Occurring Recovery and Partnering With Professionals.</a:t>
            </a:r>
          </a:p>
          <a:p>
            <a:endParaRPr lang="en-US" b="0" baseline="0" dirty="0" smtClean="0"/>
          </a:p>
          <a:p>
            <a:r>
              <a:rPr lang="en-US" b="0" baseline="0" dirty="0" smtClean="0"/>
              <a:t>When I started in 2008, there were 17 of us.  We were supported by the Assistant Director of Mental Health, now retired, Donna Dahl, who was the Champion for change in our system back them.</a:t>
            </a:r>
            <a:endParaRPr lang="en-US" b="1"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6</a:t>
            </a:fld>
            <a:endParaRPr lang="en-US"/>
          </a:p>
        </p:txBody>
      </p:sp>
    </p:spTree>
    <p:extLst>
      <p:ext uri="{BB962C8B-B14F-4D97-AF65-F5344CB8AC3E}">
        <p14:creationId xmlns:p14="http://schemas.microsoft.com/office/powerpoint/2010/main" val="193704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Discuss</a:t>
            </a:r>
            <a:r>
              <a:rPr lang="en-US" baseline="0" dirty="0" smtClean="0"/>
              <a:t> “guilt by association” in meetings – wellness not at the forefront – hired for “illness” dx</a:t>
            </a:r>
          </a:p>
          <a:p>
            <a:r>
              <a:rPr lang="en-US" baseline="0" dirty="0" smtClean="0"/>
              <a:t>PSS do better when their passions are in play – how the PSS best IDs and does it match program needs?</a:t>
            </a:r>
          </a:p>
          <a:p>
            <a:r>
              <a:rPr lang="en-US" baseline="0" dirty="0" smtClean="0"/>
              <a:t>Create alternatives to working full time (Volunteers &amp; Interns)</a:t>
            </a:r>
          </a:p>
          <a:p>
            <a:r>
              <a:rPr lang="en-US" baseline="0" dirty="0" smtClean="0"/>
              <a:t>Career ladders are something that a person can strive for – Share personal trajectory</a:t>
            </a:r>
          </a:p>
          <a:p>
            <a:r>
              <a:rPr lang="en-US" baseline="0" dirty="0" smtClean="0"/>
              <a:t>Concrete written manuals as reference and tools to measure benchmark learning</a:t>
            </a:r>
          </a:p>
          <a:p>
            <a:r>
              <a:rPr lang="en-US" baseline="0" dirty="0" smtClean="0"/>
              <a:t>Supervisors need to learn too – Share early challenges of Peer Support just “happening” to the </a:t>
            </a:r>
            <a:r>
              <a:rPr lang="en-US" baseline="0" dirty="0" err="1" smtClean="0"/>
              <a:t>Supes</a:t>
            </a:r>
            <a:endParaRPr lang="en-US" baseline="0" dirty="0" smtClean="0"/>
          </a:p>
          <a:p>
            <a:r>
              <a:rPr lang="en-US" baseline="0" dirty="0" smtClean="0"/>
              <a:t>Appeal to the indoctrination of clinical staff – Recovery indoctrination – Share other practices and who they see their contribution</a:t>
            </a:r>
          </a:p>
          <a:p>
            <a:r>
              <a:rPr lang="en-US" baseline="0" dirty="0" smtClean="0"/>
              <a:t>Create a level playing field – peer as equal part of the treatment team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7</a:t>
            </a:fld>
            <a:endParaRPr lang="en-US"/>
          </a:p>
        </p:txBody>
      </p:sp>
    </p:spTree>
    <p:extLst>
      <p:ext uri="{BB962C8B-B14F-4D97-AF65-F5344CB8AC3E}">
        <p14:creationId xmlns:p14="http://schemas.microsoft.com/office/powerpoint/2010/main" val="211303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8</a:t>
            </a:fld>
            <a:endParaRPr lang="en-US"/>
          </a:p>
        </p:txBody>
      </p:sp>
    </p:spTree>
    <p:extLst>
      <p:ext uri="{BB962C8B-B14F-4D97-AF65-F5344CB8AC3E}">
        <p14:creationId xmlns:p14="http://schemas.microsoft.com/office/powerpoint/2010/main" val="281281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Once</a:t>
            </a:r>
            <a:r>
              <a:rPr lang="en-US" baseline="0" dirty="0" smtClean="0"/>
              <a:t> PSS complete their training – whether by use in TAY Centers or by contracted providers</a:t>
            </a:r>
          </a:p>
          <a:p>
            <a:endParaRPr lang="en-US" baseline="0" dirty="0" smtClean="0"/>
          </a:p>
          <a:p>
            <a:r>
              <a:rPr lang="en-US" baseline="0" dirty="0" smtClean="0"/>
              <a:t>We place them - </a:t>
            </a:r>
            <a:r>
              <a:rPr lang="en-US" dirty="0" smtClean="0"/>
              <a:t>Pretty Much Everywhere there is Mental Health  or Substance Use Treatment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3/30/2020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9</a:t>
            </a:fld>
            <a:endParaRPr lang="en-US"/>
          </a:p>
        </p:txBody>
      </p:sp>
    </p:spTree>
    <p:extLst>
      <p:ext uri="{BB962C8B-B14F-4D97-AF65-F5344CB8AC3E}">
        <p14:creationId xmlns:p14="http://schemas.microsoft.com/office/powerpoint/2010/main" val="2593036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2" name="Picture 1" descr="RUHS CornerstoneBoarder3.ai"/>
          <p:cNvPicPr>
            <a:picLocks noChangeAspect="1"/>
          </p:cNvPicPr>
          <p:nvPr userDrawn="1"/>
        </p:nvPicPr>
        <p:blipFill rotWithShape="1">
          <a:blip r:embed="rId2" cstate="print">
            <a:extLst>
              <a:ext uri="{28A0092B-C50C-407E-A947-70E740481C1C}">
                <a14:useLocalDpi xmlns:a14="http://schemas.microsoft.com/office/drawing/2010/main" val="0"/>
              </a:ext>
            </a:extLst>
          </a:blip>
          <a:srcRect t="4628"/>
          <a:stretch/>
        </p:blipFill>
        <p:spPr>
          <a:xfrm>
            <a:off x="1" y="0"/>
            <a:ext cx="12208844" cy="6858000"/>
          </a:xfrm>
          <a:prstGeom prst="rect">
            <a:avLst/>
          </a:prstGeom>
        </p:spPr>
      </p:pic>
      <p:sp>
        <p:nvSpPr>
          <p:cNvPr id="5" name="Title 1"/>
          <p:cNvSpPr>
            <a:spLocks noGrp="1"/>
          </p:cNvSpPr>
          <p:nvPr>
            <p:ph type="ctrTitle" hasCustomPrompt="1"/>
          </p:nvPr>
        </p:nvSpPr>
        <p:spPr>
          <a:xfrm>
            <a:off x="2133600" y="1143000"/>
            <a:ext cx="9448800" cy="1828800"/>
          </a:xfrm>
        </p:spPr>
        <p:txBody>
          <a:bodyPr anchor="b" anchorCtr="1"/>
          <a:lstStyle>
            <a:lvl1pPr>
              <a:lnSpc>
                <a:spcPts val="4600"/>
              </a:lnSpc>
              <a:defRPr>
                <a:solidFill>
                  <a:srgbClr val="003469"/>
                </a:solidFill>
              </a:defRPr>
            </a:lvl1pPr>
          </a:lstStyle>
          <a:p>
            <a:r>
              <a:rPr lang="en-US" dirty="0" smtClean="0"/>
              <a:t>Click to edit Master </a:t>
            </a:r>
            <a:br>
              <a:rPr lang="en-US" dirty="0" smtClean="0"/>
            </a:br>
            <a:r>
              <a:rPr lang="en-US" dirty="0" smtClean="0"/>
              <a:t>title style</a:t>
            </a:r>
            <a:endParaRPr lang="en-US" dirty="0"/>
          </a:p>
        </p:txBody>
      </p:sp>
      <p:sp>
        <p:nvSpPr>
          <p:cNvPr id="6" name="Subtitle 2"/>
          <p:cNvSpPr>
            <a:spLocks noGrp="1"/>
          </p:cNvSpPr>
          <p:nvPr>
            <p:ph type="subTitle" idx="1"/>
          </p:nvPr>
        </p:nvSpPr>
        <p:spPr>
          <a:xfrm>
            <a:off x="2438400" y="3200400"/>
            <a:ext cx="8839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33C29B63-6DA0-6B42-8766-858B842843D2}" type="datetime1">
              <a:rPr lang="en-US" smtClean="0"/>
              <a:pPr/>
              <a:t>3/30/2020</a:t>
            </a:fld>
            <a:endParaRPr lang="en-US" dirty="0"/>
          </a:p>
        </p:txBody>
      </p:sp>
      <p:sp>
        <p:nvSpPr>
          <p:cNvPr id="14"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23449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 Vert Orange">
    <p:spTree>
      <p:nvGrpSpPr>
        <p:cNvPr id="1" name=""/>
        <p:cNvGrpSpPr/>
        <p:nvPr/>
      </p:nvGrpSpPr>
      <p:grpSpPr>
        <a:xfrm>
          <a:off x="0" y="0"/>
          <a:ext cx="0" cy="0"/>
          <a:chOff x="0" y="0"/>
          <a:chExt cx="0" cy="0"/>
        </a:xfrm>
      </p:grpSpPr>
      <p:sp>
        <p:nvSpPr>
          <p:cNvPr id="12" name="Rectangle 11"/>
          <p:cNvSpPr/>
          <p:nvPr userDrawn="1"/>
        </p:nvSpPr>
        <p:spPr>
          <a:xfrm>
            <a:off x="0" y="0"/>
            <a:ext cx="1219200" cy="6858000"/>
          </a:xfrm>
          <a:prstGeom prst="rect">
            <a:avLst/>
          </a:prstGeom>
          <a:solidFill>
            <a:srgbClr val="F897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F63EEED-3947-8B41-A8EE-12D501F7E983}" type="datetime1">
              <a:rPr lang="en-US" smtClean="0"/>
              <a:pPr/>
              <a:t>3/30/2020</a:t>
            </a:fld>
            <a:endParaRPr lang="en-US" dirty="0"/>
          </a:p>
        </p:txBody>
      </p:sp>
      <p:sp>
        <p:nvSpPr>
          <p:cNvPr id="19"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828800" y="1828800"/>
            <a:ext cx="97536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22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 Vert Green">
    <p:spTree>
      <p:nvGrpSpPr>
        <p:cNvPr id="1" name=""/>
        <p:cNvGrpSpPr/>
        <p:nvPr/>
      </p:nvGrpSpPr>
      <p:grpSpPr>
        <a:xfrm>
          <a:off x="0" y="0"/>
          <a:ext cx="0" cy="0"/>
          <a:chOff x="0" y="0"/>
          <a:chExt cx="0" cy="0"/>
        </a:xfrm>
      </p:grpSpPr>
      <p:sp>
        <p:nvSpPr>
          <p:cNvPr id="9" name="Rectangle 8"/>
          <p:cNvSpPr/>
          <p:nvPr userDrawn="1"/>
        </p:nvSpPr>
        <p:spPr>
          <a:xfrm>
            <a:off x="0" y="0"/>
            <a:ext cx="1219200" cy="6858000"/>
          </a:xfrm>
          <a:prstGeom prst="rect">
            <a:avLst/>
          </a:prstGeom>
          <a:solidFill>
            <a:srgbClr val="BCD6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BB0E3DA6-F793-CC4D-B54D-E131A7CB7144}"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828800" y="1828800"/>
            <a:ext cx="97536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12"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1312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 Vert Purple">
    <p:spTree>
      <p:nvGrpSpPr>
        <p:cNvPr id="1" name=""/>
        <p:cNvGrpSpPr/>
        <p:nvPr/>
      </p:nvGrpSpPr>
      <p:grpSpPr>
        <a:xfrm>
          <a:off x="0" y="0"/>
          <a:ext cx="0" cy="0"/>
          <a:chOff x="0" y="0"/>
          <a:chExt cx="0" cy="0"/>
        </a:xfrm>
      </p:grpSpPr>
      <p:sp>
        <p:nvSpPr>
          <p:cNvPr id="9" name="Rectangle 8"/>
          <p:cNvSpPr/>
          <p:nvPr userDrawn="1"/>
        </p:nvSpPr>
        <p:spPr>
          <a:xfrm>
            <a:off x="0" y="0"/>
            <a:ext cx="1219200" cy="6858000"/>
          </a:xfrm>
          <a:prstGeom prst="rect">
            <a:avLst/>
          </a:prstGeom>
          <a:solidFill>
            <a:srgbClr val="893B81"/>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CE18B8C-BFE8-1940-A56A-B459BE5F8B26}"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828800" y="1828800"/>
            <a:ext cx="97536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12"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4200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Slide - Title Only Blu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72FAF-A488-E94C-8F38-746E2B9B3C0B}"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55222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 Title and Content Blu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49BDC-7703-954B-8D10-EBF3812C80B9}"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80344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Slide - 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0861" y="0"/>
            <a:ext cx="30391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CFBB6BD-75D0-6C46-98AE-F7680F46FE91}"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36052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py Slide - Two Content Comparison Blue">
    <p:spTree>
      <p:nvGrpSpPr>
        <p:cNvPr id="1" name=""/>
        <p:cNvGrpSpPr/>
        <p:nvPr/>
      </p:nvGrpSpPr>
      <p:grpSpPr>
        <a:xfrm>
          <a:off x="0" y="0"/>
          <a:ext cx="0" cy="0"/>
          <a:chOff x="0" y="0"/>
          <a:chExt cx="0" cy="0"/>
        </a:xfrm>
      </p:grpSpPr>
      <p:sp>
        <p:nvSpPr>
          <p:cNvPr id="9" name="Rectangle 8"/>
          <p:cNvSpPr/>
          <p:nvPr userDrawn="1"/>
        </p:nvSpPr>
        <p:spPr>
          <a:xfrm>
            <a:off x="-10861" y="0"/>
            <a:ext cx="30391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0D9545D3-98CC-8746-882B-7DC091D9522F}"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676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py Slide - Title Only Orang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04404-ECE1-0A49-9902-749AA9266E45}"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7972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py Slide - Title and Content Orang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EE84D-9939-324F-B27A-AACD494A23B3}"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5"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7875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py Slide - 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0861" y="0"/>
            <a:ext cx="30391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2357888-5ACE-244C-B4D6-997750E9636B}"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92586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Screened">
    <p:spTree>
      <p:nvGrpSpPr>
        <p:cNvPr id="1" name=""/>
        <p:cNvGrpSpPr/>
        <p:nvPr/>
      </p:nvGrpSpPr>
      <p:grpSpPr>
        <a:xfrm>
          <a:off x="0" y="0"/>
          <a:ext cx="0" cy="0"/>
          <a:chOff x="0" y="0"/>
          <a:chExt cx="0" cy="0"/>
        </a:xfrm>
      </p:grpSpPr>
      <p:pic>
        <p:nvPicPr>
          <p:cNvPr id="9" name="Picture 8" descr="RUHS CornerstoneBoarder3.ai"/>
          <p:cNvPicPr>
            <a:picLocks noChangeAspect="1"/>
          </p:cNvPicPr>
          <p:nvPr userDrawn="1"/>
        </p:nvPicPr>
        <p:blipFill rotWithShape="1">
          <a:blip r:embed="rId2" cstate="print">
            <a:alphaModFix amt="13000"/>
            <a:extLst>
              <a:ext uri="{28A0092B-C50C-407E-A947-70E740481C1C}">
                <a14:useLocalDpi xmlns:a14="http://schemas.microsoft.com/office/drawing/2010/main" val="0"/>
              </a:ext>
            </a:extLst>
          </a:blip>
          <a:srcRect t="4628"/>
          <a:stretch/>
        </p:blipFill>
        <p:spPr>
          <a:xfrm>
            <a:off x="1" y="0"/>
            <a:ext cx="12208844" cy="6858000"/>
          </a:xfrm>
          <a:prstGeom prst="rect">
            <a:avLst/>
          </a:prstGeom>
        </p:spPr>
      </p:pic>
      <p:sp>
        <p:nvSpPr>
          <p:cNvPr id="10" name="Title 1"/>
          <p:cNvSpPr>
            <a:spLocks noGrp="1"/>
          </p:cNvSpPr>
          <p:nvPr>
            <p:ph type="ctrTitle" hasCustomPrompt="1"/>
          </p:nvPr>
        </p:nvSpPr>
        <p:spPr>
          <a:xfrm>
            <a:off x="2133600" y="1143000"/>
            <a:ext cx="9448800" cy="1828800"/>
          </a:xfrm>
        </p:spPr>
        <p:txBody>
          <a:bodyPr anchor="b" anchorCtr="1"/>
          <a:lstStyle>
            <a:lvl1pPr>
              <a:lnSpc>
                <a:spcPts val="4600"/>
              </a:lnSpc>
              <a:defRPr>
                <a:solidFill>
                  <a:srgbClr val="003469"/>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p:nvPr>
        </p:nvSpPr>
        <p:spPr>
          <a:xfrm>
            <a:off x="2438400" y="3200400"/>
            <a:ext cx="8839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72E7929-DB83-8B43-89DE-4C7B18CA6B81}" type="datetime1">
              <a:rPr lang="en-US" smtClean="0"/>
              <a:pPr/>
              <a:t>3/30/2020</a:t>
            </a:fld>
            <a:endParaRPr lang="en-US" dirty="0"/>
          </a:p>
        </p:txBody>
      </p:sp>
      <p:sp>
        <p:nvSpPr>
          <p:cNvPr id="19"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281824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Slide - Two Content Comparison Orange">
    <p:spTree>
      <p:nvGrpSpPr>
        <p:cNvPr id="1" name=""/>
        <p:cNvGrpSpPr/>
        <p:nvPr/>
      </p:nvGrpSpPr>
      <p:grpSpPr>
        <a:xfrm>
          <a:off x="0" y="0"/>
          <a:ext cx="0" cy="0"/>
          <a:chOff x="0" y="0"/>
          <a:chExt cx="0" cy="0"/>
        </a:xfrm>
      </p:grpSpPr>
      <p:sp>
        <p:nvSpPr>
          <p:cNvPr id="9" name="Rectangle 8"/>
          <p:cNvSpPr/>
          <p:nvPr userDrawn="1"/>
        </p:nvSpPr>
        <p:spPr>
          <a:xfrm>
            <a:off x="-10861" y="0"/>
            <a:ext cx="30391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D12A0EF9-BB69-8E4F-8971-B8FAB6798AC4}"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60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py Slide - Title Only Green">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DEB52-2389-CA4F-B8C4-6F353338A3E0}"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181968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py Slide - Title and Content Green">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76C1C-36E2-074A-8DDD-A5FC3F6C42C0}"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0"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555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py Slide - 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0861" y="0"/>
            <a:ext cx="30391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93AC42F-C345-D940-AB7F-4C585BDC34E1}"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57364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py Slide - Two Content Comparison Green">
    <p:spTree>
      <p:nvGrpSpPr>
        <p:cNvPr id="1" name=""/>
        <p:cNvGrpSpPr/>
        <p:nvPr/>
      </p:nvGrpSpPr>
      <p:grpSpPr>
        <a:xfrm>
          <a:off x="0" y="0"/>
          <a:ext cx="0" cy="0"/>
          <a:chOff x="0" y="0"/>
          <a:chExt cx="0" cy="0"/>
        </a:xfrm>
      </p:grpSpPr>
      <p:sp>
        <p:nvSpPr>
          <p:cNvPr id="9" name="Rectangle 8"/>
          <p:cNvSpPr/>
          <p:nvPr userDrawn="1"/>
        </p:nvSpPr>
        <p:spPr>
          <a:xfrm>
            <a:off x="-10861" y="0"/>
            <a:ext cx="30391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2C696EA-7EE6-7845-8BDF-98848005FFB7}"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080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py Slide - Title Only Purpl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4371E-94A7-EC4B-8084-0CAFF61CA7E4}"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39266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py Slide - Title and Content Purpl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045D7-8EB9-0F49-9C44-C3D64FADF8F8}" type="datetime1">
              <a:rPr lang="en-US" smtClean="0"/>
              <a:pPr/>
              <a:t>3/30/2020</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0"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509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py Slide - 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A96ECC-F0CA-7747-9895-7BDA0DE2453C}"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1" name="Rectangle 10"/>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7151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py Slide - Two Content Comparison Purpl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509252F-DDA4-4E47-A56F-9EF0EB9C8F06}"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5504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3962400" cy="1143000"/>
          </a:xfrm>
        </p:spPr>
        <p:txBody>
          <a:bodyPr anchor="b"/>
          <a:lstStyle>
            <a:lvl1pPr algn="l">
              <a:lnSpc>
                <a:spcPts val="2200"/>
              </a:lnSpc>
              <a:defRPr sz="2000" b="1"/>
            </a:lvl1pPr>
          </a:lstStyle>
          <a:p>
            <a:r>
              <a:rPr lang="en-US" dirty="0" smtClean="0"/>
              <a:t>Click to edit Master</a:t>
            </a:r>
            <a:br>
              <a:rPr lang="en-US" dirty="0" smtClean="0"/>
            </a:br>
            <a:r>
              <a:rPr lang="en-US" dirty="0" smtClean="0"/>
              <a:t>title style</a:t>
            </a:r>
            <a:endParaRPr lang="en-US" dirty="0"/>
          </a:p>
        </p:txBody>
      </p:sp>
      <p:sp>
        <p:nvSpPr>
          <p:cNvPr id="3" name="Content Placeholder 2"/>
          <p:cNvSpPr>
            <a:spLocks noGrp="1"/>
          </p:cNvSpPr>
          <p:nvPr>
            <p:ph idx="1"/>
          </p:nvPr>
        </p:nvSpPr>
        <p:spPr>
          <a:xfrm>
            <a:off x="4893733" y="457201"/>
            <a:ext cx="6688667"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727201"/>
            <a:ext cx="3962400" cy="3987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3544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6" name="Picture 5" descr="RUHS CornerstoneBoarder.ai"/>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91" t="18827" r="26117" b="42710"/>
          <a:stretch/>
        </p:blipFill>
        <p:spPr>
          <a:xfrm>
            <a:off x="2" y="1"/>
            <a:ext cx="12191999" cy="6935901"/>
          </a:xfrm>
          <a:prstGeom prst="rect">
            <a:avLst/>
          </a:prstGeom>
        </p:spPr>
      </p:pic>
      <p:sp>
        <p:nvSpPr>
          <p:cNvPr id="16" name="Title 1"/>
          <p:cNvSpPr>
            <a:spLocks noGrp="1"/>
          </p:cNvSpPr>
          <p:nvPr>
            <p:ph type="ctrTitle" hasCustomPrompt="1"/>
          </p:nvPr>
        </p:nvSpPr>
        <p:spPr>
          <a:xfrm>
            <a:off x="2133600" y="1143000"/>
            <a:ext cx="9448800" cy="1828800"/>
          </a:xfrm>
        </p:spPr>
        <p:txBody>
          <a:bodyPr anchor="b" anchorCtr="1"/>
          <a:lstStyle>
            <a:lvl1pPr>
              <a:lnSpc>
                <a:spcPts val="4600"/>
              </a:lnSpc>
              <a:defRPr>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7" name="Subtitle 2"/>
          <p:cNvSpPr>
            <a:spLocks noGrp="1"/>
          </p:cNvSpPr>
          <p:nvPr>
            <p:ph type="subTitle" idx="1"/>
          </p:nvPr>
        </p:nvSpPr>
        <p:spPr>
          <a:xfrm>
            <a:off x="2438400" y="3200400"/>
            <a:ext cx="8839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1"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F7AEA1D-5743-8D42-A5D4-C1EE4DEFD16F}" type="datetime1">
              <a:rPr lang="en-US" smtClean="0"/>
              <a:pPr/>
              <a:t>3/30/2020</a:t>
            </a:fld>
            <a:endParaRPr lang="en-US" dirty="0"/>
          </a:p>
        </p:txBody>
      </p:sp>
      <p:sp>
        <p:nvSpPr>
          <p:cNvPr id="2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360303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Slide">
    <p:spTree>
      <p:nvGrpSpPr>
        <p:cNvPr id="1" name=""/>
        <p:cNvGrpSpPr/>
        <p:nvPr/>
      </p:nvGrpSpPr>
      <p:grpSpPr>
        <a:xfrm>
          <a:off x="0" y="0"/>
          <a:ext cx="0" cy="0"/>
          <a:chOff x="0" y="0"/>
          <a:chExt cx="0" cy="0"/>
        </a:xfrm>
      </p:grpSpPr>
      <p:sp>
        <p:nvSpPr>
          <p:cNvPr id="2" name="Title 1"/>
          <p:cNvSpPr>
            <a:spLocks noGrp="1"/>
          </p:cNvSpPr>
          <p:nvPr>
            <p:ph type="title"/>
          </p:nvPr>
        </p:nvSpPr>
        <p:spPr>
          <a:xfrm>
            <a:off x="2438400" y="4681728"/>
            <a:ext cx="7315200" cy="68580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85800"/>
            <a:ext cx="73152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486400"/>
            <a:ext cx="7315200" cy="461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1B75C488-4E58-A345-8DE7-184D658C552A}" type="datetime1">
              <a:rPr lang="en-US" smtClean="0"/>
              <a:pPr/>
              <a:t>3/30/2020</a:t>
            </a:fld>
            <a:endParaRPr lang="en-US" dirty="0"/>
          </a:p>
        </p:txBody>
      </p:sp>
      <p:sp>
        <p:nvSpPr>
          <p:cNvPr id="1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409257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1" y="0"/>
            <a:ext cx="12191999" cy="2286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2" y="6629400"/>
            <a:ext cx="12191999" cy="228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21025" y="2331719"/>
            <a:ext cx="4938247" cy="1885310"/>
          </a:xfrm>
          <a:prstGeom prst="rect">
            <a:avLst/>
          </a:prstGeom>
        </p:spPr>
      </p:pic>
      <p:sp>
        <p:nvSpPr>
          <p:cNvPr id="10"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EC5D13B-884C-554D-9C2C-4E1D6D3AF66F}" type="datetime1">
              <a:rPr lang="en-US" smtClean="0"/>
              <a:pPr/>
              <a:t>3/30/2020</a:t>
            </a:fld>
            <a:endParaRPr lang="en-US" dirty="0"/>
          </a:p>
        </p:txBody>
      </p:sp>
      <p:sp>
        <p:nvSpPr>
          <p:cNvPr id="1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048933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128A7-4753-40F5-B68A-CC568B1365A2}"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53DB3-B00B-4CF5-9643-5DCE643DA81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128A7-4753-40F5-B68A-CC568B1365A2}"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53DB3-B00B-4CF5-9643-5DCE643DA81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B3943-8625-451A-9FBC-250678BBE2DA}"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BD65-41E5-42C9-8D22-005ED8F5967F}" type="slidenum">
              <a:rPr lang="en-US" smtClean="0"/>
              <a:pPr/>
              <a:t>‹#›</a:t>
            </a:fld>
            <a:endParaRPr lang="en-US"/>
          </a:p>
        </p:txBody>
      </p:sp>
    </p:spTree>
    <p:extLst>
      <p:ext uri="{BB962C8B-B14F-4D97-AF65-F5344CB8AC3E}">
        <p14:creationId xmlns:p14="http://schemas.microsoft.com/office/powerpoint/2010/main" val="278238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Screened">
    <p:spTree>
      <p:nvGrpSpPr>
        <p:cNvPr id="1" name=""/>
        <p:cNvGrpSpPr/>
        <p:nvPr/>
      </p:nvGrpSpPr>
      <p:grpSpPr>
        <a:xfrm>
          <a:off x="0" y="0"/>
          <a:ext cx="0" cy="0"/>
          <a:chOff x="0" y="0"/>
          <a:chExt cx="0" cy="0"/>
        </a:xfrm>
      </p:grpSpPr>
      <p:pic>
        <p:nvPicPr>
          <p:cNvPr id="6" name="Picture 5" descr="RUHS CornerstoneBoarder2.ai"/>
          <p:cNvPicPr>
            <a:picLocks noChangeAspect="1"/>
          </p:cNvPicPr>
          <p:nvPr userDrawn="1"/>
        </p:nvPicPr>
        <p:blipFill>
          <a:blip r:embed="rId2" cstate="print">
            <a:alphaModFix amt="13000"/>
            <a:extLst>
              <a:ext uri="{28A0092B-C50C-407E-A947-70E740481C1C}">
                <a14:useLocalDpi xmlns:a14="http://schemas.microsoft.com/office/drawing/2010/main" val="0"/>
              </a:ext>
            </a:extLst>
          </a:blip>
          <a:stretch>
            <a:fillRect/>
          </a:stretch>
        </p:blipFill>
        <p:spPr>
          <a:xfrm>
            <a:off x="0" y="0"/>
            <a:ext cx="12273621" cy="6858000"/>
          </a:xfrm>
          <a:prstGeom prst="rect">
            <a:avLst/>
          </a:prstGeom>
        </p:spPr>
      </p:pic>
      <p:sp>
        <p:nvSpPr>
          <p:cNvPr id="9" name="Title 1"/>
          <p:cNvSpPr>
            <a:spLocks noGrp="1"/>
          </p:cNvSpPr>
          <p:nvPr>
            <p:ph type="ctrTitle" hasCustomPrompt="1"/>
          </p:nvPr>
        </p:nvSpPr>
        <p:spPr>
          <a:xfrm>
            <a:off x="2133600" y="1143000"/>
            <a:ext cx="9448800" cy="1828800"/>
          </a:xfrm>
        </p:spPr>
        <p:txBody>
          <a:bodyPr anchor="b" anchorCtr="1"/>
          <a:lstStyle>
            <a:lvl1pPr>
              <a:lnSpc>
                <a:spcPts val="4600"/>
              </a:lnSpc>
              <a:defRPr>
                <a:solidFill>
                  <a:srgbClr val="003469"/>
                </a:solidFill>
              </a:defRPr>
            </a:lvl1pPr>
          </a:lstStyle>
          <a:p>
            <a:r>
              <a:rPr lang="en-US" dirty="0" smtClean="0"/>
              <a:t>Click to edit Master </a:t>
            </a:r>
            <a:br>
              <a:rPr lang="en-US" dirty="0" smtClean="0"/>
            </a:br>
            <a:r>
              <a:rPr lang="en-US" dirty="0" smtClean="0"/>
              <a:t>title style</a:t>
            </a:r>
            <a:endParaRPr lang="en-US" dirty="0"/>
          </a:p>
        </p:txBody>
      </p:sp>
      <p:sp>
        <p:nvSpPr>
          <p:cNvPr id="10" name="Subtitle 2"/>
          <p:cNvSpPr>
            <a:spLocks noGrp="1"/>
          </p:cNvSpPr>
          <p:nvPr>
            <p:ph type="subTitle" idx="1"/>
          </p:nvPr>
        </p:nvSpPr>
        <p:spPr>
          <a:xfrm>
            <a:off x="2133600" y="3200400"/>
            <a:ext cx="9448800" cy="2743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9118AD-DF09-3E4B-A053-7E52489C844D}" type="datetime1">
              <a:rPr lang="en-US" smtClean="0"/>
              <a:pPr/>
              <a:t>3/30/2020</a:t>
            </a:fld>
            <a:endParaRPr lang="en-US" dirty="0"/>
          </a:p>
        </p:txBody>
      </p:sp>
      <p:sp>
        <p:nvSpPr>
          <p:cNvPr id="15"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79013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reaker Slide - Horiz Blue">
    <p:spTree>
      <p:nvGrpSpPr>
        <p:cNvPr id="1" name=""/>
        <p:cNvGrpSpPr/>
        <p:nvPr/>
      </p:nvGrpSpPr>
      <p:grpSpPr>
        <a:xfrm>
          <a:off x="0" y="0"/>
          <a:ext cx="0" cy="0"/>
          <a:chOff x="0" y="0"/>
          <a:chExt cx="0" cy="0"/>
        </a:xfrm>
      </p:grpSpPr>
      <p:sp>
        <p:nvSpPr>
          <p:cNvPr id="7" name="Rectangle 6"/>
          <p:cNvSpPr/>
          <p:nvPr userDrawn="1"/>
        </p:nvSpPr>
        <p:spPr>
          <a:xfrm>
            <a:off x="0" y="1700785"/>
            <a:ext cx="12192000" cy="3196897"/>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2"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AC5E8CC-1EF5-824B-9684-D6A739127D97}" type="datetime1">
              <a:rPr lang="en-US" smtClean="0"/>
              <a:pPr/>
              <a:t>3/30/2020</a:t>
            </a:fld>
            <a:endParaRPr lang="en-US" dirty="0"/>
          </a:p>
        </p:txBody>
      </p:sp>
      <p:sp>
        <p:nvSpPr>
          <p:cNvPr id="1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18134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Horiz Orange">
    <p:spTree>
      <p:nvGrpSpPr>
        <p:cNvPr id="1" name=""/>
        <p:cNvGrpSpPr/>
        <p:nvPr/>
      </p:nvGrpSpPr>
      <p:grpSpPr>
        <a:xfrm>
          <a:off x="0" y="0"/>
          <a:ext cx="0" cy="0"/>
          <a:chOff x="0" y="0"/>
          <a:chExt cx="0" cy="0"/>
        </a:xfrm>
      </p:grpSpPr>
      <p:sp>
        <p:nvSpPr>
          <p:cNvPr id="7" name="Rectangle 6"/>
          <p:cNvSpPr/>
          <p:nvPr userDrawn="1"/>
        </p:nvSpPr>
        <p:spPr>
          <a:xfrm>
            <a:off x="0" y="1700785"/>
            <a:ext cx="12192000" cy="3196897"/>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8"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BCDF650-CA4A-3A48-B707-43B85B7D5426}" type="datetime1">
              <a:rPr lang="en-US" smtClean="0"/>
              <a:pPr/>
              <a:t>3/30/2020</a:t>
            </a:fld>
            <a:endParaRPr lang="en-US" dirty="0"/>
          </a:p>
        </p:txBody>
      </p:sp>
      <p:sp>
        <p:nvSpPr>
          <p:cNvPr id="14"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33789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 Horiz Green">
    <p:spTree>
      <p:nvGrpSpPr>
        <p:cNvPr id="1" name=""/>
        <p:cNvGrpSpPr/>
        <p:nvPr/>
      </p:nvGrpSpPr>
      <p:grpSpPr>
        <a:xfrm>
          <a:off x="0" y="0"/>
          <a:ext cx="0" cy="0"/>
          <a:chOff x="0" y="0"/>
          <a:chExt cx="0" cy="0"/>
        </a:xfrm>
      </p:grpSpPr>
      <p:sp>
        <p:nvSpPr>
          <p:cNvPr id="7" name="Rectangle 6"/>
          <p:cNvSpPr/>
          <p:nvPr userDrawn="1"/>
        </p:nvSpPr>
        <p:spPr>
          <a:xfrm>
            <a:off x="0" y="1700785"/>
            <a:ext cx="12192000" cy="3196897"/>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8"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7DF351A-D498-C444-B6CF-C0F356DCAD41}" type="datetime1">
              <a:rPr lang="en-US" smtClean="0"/>
              <a:pPr/>
              <a:t>3/30/2020</a:t>
            </a:fld>
            <a:endParaRPr lang="en-US" dirty="0"/>
          </a:p>
        </p:txBody>
      </p:sp>
      <p:sp>
        <p:nvSpPr>
          <p:cNvPr id="14"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2720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lide - Horiz Purple">
    <p:spTree>
      <p:nvGrpSpPr>
        <p:cNvPr id="1" name=""/>
        <p:cNvGrpSpPr/>
        <p:nvPr/>
      </p:nvGrpSpPr>
      <p:grpSpPr>
        <a:xfrm>
          <a:off x="0" y="0"/>
          <a:ext cx="0" cy="0"/>
          <a:chOff x="0" y="0"/>
          <a:chExt cx="0" cy="0"/>
        </a:xfrm>
      </p:grpSpPr>
      <p:sp>
        <p:nvSpPr>
          <p:cNvPr id="10" name="Rectangle 9"/>
          <p:cNvSpPr/>
          <p:nvPr userDrawn="1"/>
        </p:nvSpPr>
        <p:spPr>
          <a:xfrm>
            <a:off x="0" y="1700785"/>
            <a:ext cx="12192000" cy="3196897"/>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11"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99E396E-AE53-664B-B73F-46E6BA5B8301}"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87365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 Vert Blue">
    <p:spTree>
      <p:nvGrpSpPr>
        <p:cNvPr id="1" name=""/>
        <p:cNvGrpSpPr/>
        <p:nvPr/>
      </p:nvGrpSpPr>
      <p:grpSpPr>
        <a:xfrm>
          <a:off x="0" y="0"/>
          <a:ext cx="0" cy="0"/>
          <a:chOff x="0" y="0"/>
          <a:chExt cx="0" cy="0"/>
        </a:xfrm>
      </p:grpSpPr>
      <p:sp>
        <p:nvSpPr>
          <p:cNvPr id="8" name="Rectangle 7"/>
          <p:cNvSpPr/>
          <p:nvPr userDrawn="1"/>
        </p:nvSpPr>
        <p:spPr>
          <a:xfrm>
            <a:off x="0" y="0"/>
            <a:ext cx="1219200" cy="6858000"/>
          </a:xfrm>
          <a:prstGeom prst="rect">
            <a:avLst/>
          </a:prstGeom>
          <a:solidFill>
            <a:srgbClr val="003469"/>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DDDE2E2-3BE5-CF49-95B0-67426CE48C97}" type="datetime1">
              <a:rPr lang="en-US" smtClean="0"/>
              <a:pPr/>
              <a:t>3/30/2020</a:t>
            </a:fld>
            <a:endParaRPr lang="en-US" dirty="0"/>
          </a:p>
        </p:txBody>
      </p:sp>
      <p:sp>
        <p:nvSpPr>
          <p:cNvPr id="19"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2" name="Title 1"/>
          <p:cNvSpPr>
            <a:spLocks noGrp="1"/>
          </p:cNvSpPr>
          <p:nvPr>
            <p:ph type="title" hasCustomPrompt="1"/>
          </p:nvPr>
        </p:nvSpPr>
        <p:spPr>
          <a:xfrm>
            <a:off x="1828800" y="1828800"/>
            <a:ext cx="97536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344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ed Rectangle 7"/>
          <p:cNvSpPr/>
          <p:nvPr/>
        </p:nvSpPr>
        <p:spPr>
          <a:xfrm>
            <a:off x="9179709" y="6018720"/>
            <a:ext cx="544384" cy="3673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800"/>
          </a:p>
        </p:txBody>
      </p:sp>
      <p:sp>
        <p:nvSpPr>
          <p:cNvPr id="2"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828800"/>
            <a:ext cx="109728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2E87A1A-AA9A-B044-8F62-CBD937703812}" type="datetime1">
              <a:rPr lang="en-US" smtClean="0"/>
              <a:pPr/>
              <a:t>3/30/2020</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pic>
        <p:nvPicPr>
          <p:cNvPr id="4" name="Picture 3"/>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a:off x="9180576" y="5742433"/>
            <a:ext cx="2266736" cy="865387"/>
          </a:xfrm>
          <a:prstGeom prst="rect">
            <a:avLst/>
          </a:prstGeom>
        </p:spPr>
      </p:pic>
    </p:spTree>
    <p:extLst>
      <p:ext uri="{BB962C8B-B14F-4D97-AF65-F5344CB8AC3E}">
        <p14:creationId xmlns:p14="http://schemas.microsoft.com/office/powerpoint/2010/main" val="908186000"/>
      </p:ext>
    </p:extLst>
  </p:cSld>
  <p:clrMap bg1="lt1" tx1="dk1" bg2="lt2" tx2="dk2" accent1="accent1" accent2="accent2" accent3="accent3" accent4="accent4" accent5="accent5" accent6="accent6" hlink="hlink" folHlink="folHlink"/>
  <p:sldLayoutIdLst>
    <p:sldLayoutId id="2147483673" r:id="rId1"/>
    <p:sldLayoutId id="2147483657" r:id="rId2"/>
    <p:sldLayoutId id="2147483674" r:id="rId3"/>
    <p:sldLayoutId id="2147483675" r:id="rId4"/>
    <p:sldLayoutId id="2147483662" r:id="rId5"/>
    <p:sldLayoutId id="2147483670" r:id="rId6"/>
    <p:sldLayoutId id="2147483671" r:id="rId7"/>
    <p:sldLayoutId id="2147483676" r:id="rId8"/>
    <p:sldLayoutId id="2147483651" r:id="rId9"/>
    <p:sldLayoutId id="2147483667" r:id="rId10"/>
    <p:sldLayoutId id="2147483668" r:id="rId11"/>
    <p:sldLayoutId id="2147483669" r:id="rId12"/>
    <p:sldLayoutId id="2147483677" r:id="rId13"/>
    <p:sldLayoutId id="2147483652" r:id="rId14"/>
    <p:sldLayoutId id="214748365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58" r:id="rId29"/>
    <p:sldLayoutId id="2147483659" r:id="rId30"/>
    <p:sldLayoutId id="2147483666" r:id="rId31"/>
    <p:sldLayoutId id="2147483691" r:id="rId32"/>
    <p:sldLayoutId id="2147483692" r:id="rId33"/>
    <p:sldLayoutId id="2147483693" r:id="rId34"/>
  </p:sldLayoutIdLst>
  <p:hf sldNum="0" hdr="0" ftr="0" dt="0"/>
  <p:txStyles>
    <p:titleStyle>
      <a:lvl1pPr algn="ctr" defTabSz="914400" rtl="0" eaLnBrk="1" latinLnBrk="0" hangingPunct="1">
        <a:lnSpc>
          <a:spcPts val="4600"/>
        </a:lnSpc>
        <a:spcBef>
          <a:spcPct val="0"/>
        </a:spcBef>
        <a:buNone/>
        <a:defRPr sz="4400" u="none" kern="1200" baseline="0">
          <a:solidFill>
            <a:srgbClr val="003469"/>
          </a:solidFill>
          <a:uFill>
            <a:solidFill>
              <a:schemeClr val="tx2">
                <a:lumMod val="40000"/>
                <a:lumOff val="60000"/>
              </a:schemeClr>
            </a:solidFill>
          </a:uFill>
          <a:latin typeface="Open San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469"/>
          </a:solidFill>
          <a:latin typeface="Open Sans"/>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469"/>
          </a:solidFill>
          <a:latin typeface="Open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469"/>
          </a:solidFill>
          <a:latin typeface="Open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5.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hyperlink" Target="mailto:shooper@ruhealth.org"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6756" y="1722403"/>
            <a:ext cx="9465547" cy="778747"/>
          </a:xfrm>
        </p:spPr>
        <p:txBody>
          <a:bodyPr>
            <a:normAutofit/>
          </a:bodyPr>
          <a:lstStyle/>
          <a:p>
            <a:r>
              <a:rPr lang="en-US" b="1" dirty="0" smtClean="0">
                <a:latin typeface="Open Sans" pitchFamily="34" charset="0"/>
                <a:ea typeface="Open Sans" pitchFamily="34" charset="0"/>
                <a:cs typeface="Open Sans" pitchFamily="34" charset="0"/>
              </a:rPr>
              <a:t>Credentialing Lived Experience</a:t>
            </a:r>
            <a:endParaRPr lang="en-US" b="1" dirty="0">
              <a:latin typeface="Open Sans" pitchFamily="34" charset="0"/>
              <a:ea typeface="Open Sans" pitchFamily="34" charset="0"/>
              <a:cs typeface="Open Sans" pitchFamily="34" charset="0"/>
            </a:endParaRPr>
          </a:p>
        </p:txBody>
      </p:sp>
      <p:sp>
        <p:nvSpPr>
          <p:cNvPr id="3" name="Subtitle 2"/>
          <p:cNvSpPr>
            <a:spLocks noGrp="1"/>
          </p:cNvSpPr>
          <p:nvPr>
            <p:ph type="subTitle" idx="1"/>
          </p:nvPr>
        </p:nvSpPr>
        <p:spPr>
          <a:xfrm>
            <a:off x="2431228" y="2617419"/>
            <a:ext cx="8799756" cy="1739428"/>
          </a:xfrm>
        </p:spPr>
        <p:txBody>
          <a:bodyPr>
            <a:normAutofit/>
          </a:bodyPr>
          <a:lstStyle/>
          <a:p>
            <a:pPr>
              <a:spcBef>
                <a:spcPts val="0"/>
              </a:spcBef>
            </a:pPr>
            <a:r>
              <a:rPr lang="en-US" sz="3600" dirty="0" smtClean="0">
                <a:latin typeface="Open Sans" pitchFamily="34" charset="0"/>
                <a:ea typeface="Open Sans" pitchFamily="34" charset="0"/>
                <a:cs typeface="Open Sans" pitchFamily="34" charset="0"/>
              </a:rPr>
              <a:t>Supporting Supervisors </a:t>
            </a:r>
          </a:p>
          <a:p>
            <a:pPr>
              <a:spcBef>
                <a:spcPts val="0"/>
              </a:spcBef>
            </a:pPr>
            <a:r>
              <a:rPr lang="en-US" sz="3600" b="1" dirty="0" smtClean="0">
                <a:latin typeface="Open Sans" pitchFamily="34" charset="0"/>
                <a:ea typeface="Open Sans" pitchFamily="34" charset="0"/>
                <a:cs typeface="Open Sans" pitchFamily="34" charset="0"/>
              </a:rPr>
              <a:t>and </a:t>
            </a:r>
          </a:p>
          <a:p>
            <a:pPr>
              <a:spcBef>
                <a:spcPts val="0"/>
              </a:spcBef>
            </a:pPr>
            <a:r>
              <a:rPr lang="en-US" sz="3600" dirty="0" smtClean="0">
                <a:latin typeface="Open Sans" pitchFamily="34" charset="0"/>
                <a:ea typeface="Open Sans" pitchFamily="34" charset="0"/>
                <a:cs typeface="Open Sans" pitchFamily="34" charset="0"/>
              </a:rPr>
              <a:t>The Peer Support Practice</a:t>
            </a:r>
            <a:endParaRPr lang="en-US" sz="3600" dirty="0">
              <a:latin typeface="Open Sans" pitchFamily="34" charset="0"/>
              <a:ea typeface="Open Sans" pitchFamily="34" charset="0"/>
              <a:cs typeface="Open Sans" pitchFamily="34" charset="0"/>
            </a:endParaRPr>
          </a:p>
        </p:txBody>
      </p:sp>
      <p:sp>
        <p:nvSpPr>
          <p:cNvPr id="4" name="TextBox 3"/>
          <p:cNvSpPr txBox="1"/>
          <p:nvPr/>
        </p:nvSpPr>
        <p:spPr>
          <a:xfrm>
            <a:off x="4481565" y="5961495"/>
            <a:ext cx="7556360" cy="646331"/>
          </a:xfrm>
          <a:prstGeom prst="rect">
            <a:avLst/>
          </a:prstGeom>
          <a:noFill/>
        </p:spPr>
        <p:txBody>
          <a:bodyPr wrap="square" rtlCol="0">
            <a:spAutoFit/>
          </a:bodyPr>
          <a:lstStyle/>
          <a:p>
            <a:pPr algn="r"/>
            <a:r>
              <a:rPr lang="en-US" dirty="0" smtClean="0"/>
              <a:t>Riverside University Health System – Behavioral Health</a:t>
            </a:r>
          </a:p>
          <a:p>
            <a:pPr algn="r"/>
            <a:r>
              <a:rPr lang="en-US" dirty="0"/>
              <a:t>S</a:t>
            </a:r>
            <a:r>
              <a:rPr lang="en-US" dirty="0" smtClean="0"/>
              <a:t>HARE Conference March 2020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378" y="296428"/>
            <a:ext cx="8229600" cy="752475"/>
          </a:xfrm>
        </p:spPr>
        <p:txBody>
          <a:bodyPr/>
          <a:lstStyle/>
          <a:p>
            <a:r>
              <a:rPr lang="en-US" b="1" dirty="0" smtClean="0">
                <a:latin typeface="Open Sans" pitchFamily="34" charset="0"/>
                <a:ea typeface="Open Sans" pitchFamily="34" charset="0"/>
                <a:cs typeface="Open Sans" pitchFamily="34" charset="0"/>
              </a:rPr>
              <a:t>      PSS Roles in Clinics</a:t>
            </a:r>
            <a:endParaRPr lang="en-US" b="1" dirty="0">
              <a:latin typeface="Open Sans" pitchFamily="34" charset="0"/>
              <a:ea typeface="Open Sans" pitchFamily="34" charset="0"/>
              <a:cs typeface="Open Sans" pitchFamily="34" charset="0"/>
            </a:endParaRPr>
          </a:p>
        </p:txBody>
      </p:sp>
      <p:sp>
        <p:nvSpPr>
          <p:cNvPr id="3" name="Content Placeholder 2"/>
          <p:cNvSpPr>
            <a:spLocks noGrp="1"/>
          </p:cNvSpPr>
          <p:nvPr>
            <p:ph idx="4294967295"/>
          </p:nvPr>
        </p:nvSpPr>
        <p:spPr>
          <a:xfrm>
            <a:off x="914400" y="1209676"/>
            <a:ext cx="9753600" cy="5374004"/>
          </a:xfrm>
        </p:spPr>
        <p:txBody>
          <a:bodyPr>
            <a:normAutofit/>
          </a:bodyPr>
          <a:lstStyle/>
          <a:p>
            <a:r>
              <a:rPr lang="en-US" sz="2800" dirty="0">
                <a:latin typeface="Open Sans" pitchFamily="34" charset="0"/>
                <a:ea typeface="Open Sans" pitchFamily="34" charset="0"/>
                <a:cs typeface="Open Sans" pitchFamily="34" charset="0"/>
              </a:rPr>
              <a:t>Be the evidence</a:t>
            </a:r>
          </a:p>
          <a:p>
            <a:r>
              <a:rPr lang="en-US" sz="2800" dirty="0">
                <a:latin typeface="Open Sans" pitchFamily="34" charset="0"/>
                <a:ea typeface="Open Sans" pitchFamily="34" charset="0"/>
                <a:cs typeface="Open Sans" pitchFamily="34" charset="0"/>
              </a:rPr>
              <a:t>Role model</a:t>
            </a:r>
          </a:p>
          <a:p>
            <a:r>
              <a:rPr lang="en-US" sz="2800" dirty="0">
                <a:latin typeface="Open Sans" pitchFamily="34" charset="0"/>
                <a:ea typeface="Open Sans" pitchFamily="34" charset="0"/>
                <a:cs typeface="Open Sans" pitchFamily="34" charset="0"/>
              </a:rPr>
              <a:t>Facilitate Groups</a:t>
            </a:r>
          </a:p>
          <a:p>
            <a:r>
              <a:rPr lang="en-US" sz="2800" dirty="0">
                <a:latin typeface="Open Sans" pitchFamily="34" charset="0"/>
                <a:ea typeface="Open Sans" pitchFamily="34" charset="0"/>
                <a:cs typeface="Open Sans" pitchFamily="34" charset="0"/>
              </a:rPr>
              <a:t>Support consumers to learn new ways to wellness in groups and 1:1 settings</a:t>
            </a:r>
          </a:p>
          <a:p>
            <a:r>
              <a:rPr lang="en-US" sz="2800" dirty="0">
                <a:latin typeface="Open Sans" pitchFamily="34" charset="0"/>
                <a:ea typeface="Open Sans" pitchFamily="34" charset="0"/>
                <a:cs typeface="Open Sans" pitchFamily="34" charset="0"/>
              </a:rPr>
              <a:t>Provide training to all staff in “hopeful” interactions</a:t>
            </a:r>
          </a:p>
          <a:p>
            <a:r>
              <a:rPr lang="en-US" sz="2800" dirty="0">
                <a:latin typeface="Open Sans" pitchFamily="34" charset="0"/>
                <a:ea typeface="Open Sans" pitchFamily="34" charset="0"/>
                <a:cs typeface="Open Sans" pitchFamily="34" charset="0"/>
              </a:rPr>
              <a:t>Create and model a recovery environment</a:t>
            </a:r>
          </a:p>
          <a:p>
            <a:r>
              <a:rPr lang="en-US" sz="2800" dirty="0">
                <a:latin typeface="Open Sans" pitchFamily="34" charset="0"/>
                <a:ea typeface="Open Sans" pitchFamily="34" charset="0"/>
                <a:cs typeface="Open Sans" pitchFamily="34" charset="0"/>
              </a:rPr>
              <a:t>Allow the person they are serving to take the lead</a:t>
            </a:r>
          </a:p>
        </p:txBody>
      </p:sp>
    </p:spTree>
    <p:extLst>
      <p:ext uri="{BB962C8B-B14F-4D97-AF65-F5344CB8AC3E}">
        <p14:creationId xmlns:p14="http://schemas.microsoft.com/office/powerpoint/2010/main" val="4044388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72" y="1764254"/>
            <a:ext cx="11880027" cy="3248810"/>
          </a:xfrm>
          <a:solidFill>
            <a:srgbClr val="FFC000"/>
          </a:solidFill>
        </p:spPr>
        <p:txBody>
          <a:bodyPr>
            <a:noAutofit/>
          </a:bodyPr>
          <a:lstStyle/>
          <a:p>
            <a:pPr algn="ctr"/>
            <a:r>
              <a:rPr lang="en-US" sz="4000" dirty="0">
                <a:latin typeface="Open Sans" pitchFamily="34" charset="0"/>
                <a:ea typeface="Open Sans" pitchFamily="34" charset="0"/>
                <a:cs typeface="Open Sans" pitchFamily="34" charset="0"/>
              </a:rPr>
              <a:t>What do </a:t>
            </a:r>
            <a:br>
              <a:rPr lang="en-US" sz="4000" dirty="0">
                <a:latin typeface="Open Sans" pitchFamily="34" charset="0"/>
                <a:ea typeface="Open Sans" pitchFamily="34" charset="0"/>
                <a:cs typeface="Open Sans" pitchFamily="34" charset="0"/>
              </a:rPr>
            </a:br>
            <a:r>
              <a:rPr lang="en-US" sz="4000" dirty="0" smtClean="0">
                <a:latin typeface="Open Sans" pitchFamily="34" charset="0"/>
                <a:ea typeface="Open Sans" pitchFamily="34" charset="0"/>
                <a:cs typeface="Open Sans" pitchFamily="34" charset="0"/>
              </a:rPr>
              <a:t>Clinic Supervisor’s find </a:t>
            </a:r>
            <a:r>
              <a:rPr lang="en-US" sz="4000" dirty="0">
                <a:latin typeface="Open Sans" pitchFamily="34" charset="0"/>
                <a:ea typeface="Open Sans" pitchFamily="34" charset="0"/>
                <a:cs typeface="Open Sans" pitchFamily="34" charset="0"/>
              </a:rPr>
              <a:t>most challenging? </a:t>
            </a:r>
          </a:p>
        </p:txBody>
      </p:sp>
    </p:spTree>
    <p:extLst>
      <p:ext uri="{BB962C8B-B14F-4D97-AF65-F5344CB8AC3E}">
        <p14:creationId xmlns:p14="http://schemas.microsoft.com/office/powerpoint/2010/main" val="372025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6" y="1820007"/>
            <a:ext cx="11901544" cy="3214572"/>
          </a:xfrm>
          <a:solidFill>
            <a:srgbClr val="92D050"/>
          </a:solidFill>
        </p:spPr>
        <p:txBody>
          <a:bodyPr/>
          <a:lstStyle/>
          <a:p>
            <a:r>
              <a:rPr lang="en-US" dirty="0" smtClean="0">
                <a:latin typeface="Open Sans" pitchFamily="34" charset="0"/>
                <a:ea typeface="Open Sans" pitchFamily="34" charset="0"/>
                <a:cs typeface="Open Sans" pitchFamily="34" charset="0"/>
              </a:rPr>
              <a:t>Wellness at Work</a:t>
            </a:r>
            <a:endParaRPr lang="en-US"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7042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92670"/>
            <a:ext cx="5274833" cy="1692345"/>
          </a:xfrm>
        </p:spPr>
        <p:txBody>
          <a:bodyPr>
            <a:normAutofit/>
          </a:bodyPr>
          <a:lstStyle/>
          <a:p>
            <a:r>
              <a:rPr lang="en-US" dirty="0" smtClean="0">
                <a:solidFill>
                  <a:schemeClr val="tx2">
                    <a:lumMod val="75000"/>
                  </a:schemeClr>
                </a:solidFill>
              </a:rPr>
              <a:t>“Lived Experience”</a:t>
            </a:r>
            <a:br>
              <a:rPr lang="en-US" dirty="0" smtClean="0">
                <a:solidFill>
                  <a:schemeClr val="tx2">
                    <a:lumMod val="75000"/>
                  </a:schemeClr>
                </a:solidFill>
              </a:rPr>
            </a:br>
            <a:r>
              <a:rPr lang="en-US" dirty="0" smtClean="0">
                <a:solidFill>
                  <a:schemeClr val="tx2">
                    <a:lumMod val="75000"/>
                  </a:schemeClr>
                </a:solidFill>
              </a:rPr>
              <a:t>Career Ladder</a:t>
            </a:r>
            <a:endParaRPr lang="en-US" dirty="0">
              <a:solidFill>
                <a:schemeClr val="tx2">
                  <a:lumMod val="75000"/>
                </a:schemeClr>
              </a:solidFill>
            </a:endParaRPr>
          </a:p>
        </p:txBody>
      </p:sp>
      <p:sp>
        <p:nvSpPr>
          <p:cNvPr id="9" name="Rounded Rectangle 8"/>
          <p:cNvSpPr/>
          <p:nvPr/>
        </p:nvSpPr>
        <p:spPr>
          <a:xfrm>
            <a:off x="3352800" y="5783341"/>
            <a:ext cx="3657600" cy="8887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tx2">
                    <a:lumMod val="75000"/>
                  </a:schemeClr>
                </a:solidFill>
              </a:rPr>
              <a:t>PSS/FA/PP Volunteer</a:t>
            </a:r>
          </a:p>
        </p:txBody>
      </p:sp>
      <p:sp>
        <p:nvSpPr>
          <p:cNvPr id="10" name="Rounded Rectangle 9"/>
          <p:cNvSpPr/>
          <p:nvPr/>
        </p:nvSpPr>
        <p:spPr>
          <a:xfrm>
            <a:off x="8305800" y="5758084"/>
            <a:ext cx="3352800" cy="88871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tx2">
                    <a:lumMod val="75000"/>
                  </a:schemeClr>
                </a:solidFill>
              </a:rPr>
              <a:t>Peer Support Specialist Intern</a:t>
            </a:r>
          </a:p>
        </p:txBody>
      </p:sp>
      <p:grpSp>
        <p:nvGrpSpPr>
          <p:cNvPr id="3" name="Group 2"/>
          <p:cNvGrpSpPr/>
          <p:nvPr/>
        </p:nvGrpSpPr>
        <p:grpSpPr>
          <a:xfrm>
            <a:off x="4191000" y="2808975"/>
            <a:ext cx="7467600" cy="2819400"/>
            <a:chOff x="1524000" y="2590800"/>
            <a:chExt cx="7467600" cy="2819400"/>
          </a:xfrm>
        </p:grpSpPr>
        <p:sp>
          <p:nvSpPr>
            <p:cNvPr id="11" name="Rounded Rectangle 10"/>
            <p:cNvSpPr/>
            <p:nvPr/>
          </p:nvSpPr>
          <p:spPr>
            <a:xfrm>
              <a:off x="6324600" y="4572000"/>
              <a:ext cx="2667000" cy="83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Peer Support Specialist Trainee</a:t>
              </a:r>
            </a:p>
          </p:txBody>
        </p:sp>
        <p:sp>
          <p:nvSpPr>
            <p:cNvPr id="12" name="Rounded Rectangle 11"/>
            <p:cNvSpPr/>
            <p:nvPr/>
          </p:nvSpPr>
          <p:spPr>
            <a:xfrm>
              <a:off x="6477000" y="3581400"/>
              <a:ext cx="25146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Peer Support Specialist Journeyman</a:t>
              </a:r>
            </a:p>
          </p:txBody>
        </p:sp>
        <p:sp>
          <p:nvSpPr>
            <p:cNvPr id="13" name="Rounded Rectangle 12"/>
            <p:cNvSpPr/>
            <p:nvPr/>
          </p:nvSpPr>
          <p:spPr>
            <a:xfrm>
              <a:off x="4495800" y="2590800"/>
              <a:ext cx="12192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2">
                      <a:lumMod val="75000"/>
                    </a:schemeClr>
                  </a:solidFill>
                </a:rPr>
                <a:t> Senior PSS</a:t>
              </a:r>
            </a:p>
          </p:txBody>
        </p:sp>
        <p:sp>
          <p:nvSpPr>
            <p:cNvPr id="23" name="Rounded Rectangle 22"/>
            <p:cNvSpPr/>
            <p:nvPr/>
          </p:nvSpPr>
          <p:spPr>
            <a:xfrm>
              <a:off x="4038600" y="4572000"/>
              <a:ext cx="2209800" cy="83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Parent Partner Trainee</a:t>
              </a:r>
            </a:p>
          </p:txBody>
        </p:sp>
        <p:sp>
          <p:nvSpPr>
            <p:cNvPr id="24" name="Rounded Rectangle 23"/>
            <p:cNvSpPr/>
            <p:nvPr/>
          </p:nvSpPr>
          <p:spPr>
            <a:xfrm>
              <a:off x="1524000" y="4572000"/>
              <a:ext cx="2438400" cy="83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Family Advocate Trainee</a:t>
              </a:r>
            </a:p>
          </p:txBody>
        </p:sp>
        <p:sp>
          <p:nvSpPr>
            <p:cNvPr id="25" name="Rounded Rectangle 24"/>
            <p:cNvSpPr/>
            <p:nvPr/>
          </p:nvSpPr>
          <p:spPr>
            <a:xfrm>
              <a:off x="2590800" y="3581400"/>
              <a:ext cx="19812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Family Advocate Journeyman</a:t>
              </a:r>
            </a:p>
          </p:txBody>
        </p:sp>
        <p:sp>
          <p:nvSpPr>
            <p:cNvPr id="26" name="Rounded Rectangle 25"/>
            <p:cNvSpPr/>
            <p:nvPr/>
          </p:nvSpPr>
          <p:spPr>
            <a:xfrm>
              <a:off x="4648200" y="3581400"/>
              <a:ext cx="17526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Parent Partner Journeyman</a:t>
              </a:r>
            </a:p>
          </p:txBody>
        </p:sp>
        <p:sp>
          <p:nvSpPr>
            <p:cNvPr id="27" name="Rounded Rectangle 26"/>
            <p:cNvSpPr/>
            <p:nvPr/>
          </p:nvSpPr>
          <p:spPr>
            <a:xfrm>
              <a:off x="6019800" y="2590800"/>
              <a:ext cx="11430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2">
                      <a:lumMod val="75000"/>
                    </a:schemeClr>
                  </a:solidFill>
                </a:rPr>
                <a:t> Senior FA</a:t>
              </a:r>
            </a:p>
          </p:txBody>
        </p:sp>
        <p:sp>
          <p:nvSpPr>
            <p:cNvPr id="28" name="Rounded Rectangle 27"/>
            <p:cNvSpPr/>
            <p:nvPr/>
          </p:nvSpPr>
          <p:spPr>
            <a:xfrm>
              <a:off x="7543800" y="2590800"/>
              <a:ext cx="10668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2">
                      <a:lumMod val="75000"/>
                    </a:schemeClr>
                  </a:solidFill>
                </a:rPr>
                <a:t> Senior PP</a:t>
              </a:r>
            </a:p>
          </p:txBody>
        </p:sp>
      </p:grpSp>
      <p:cxnSp>
        <p:nvCxnSpPr>
          <p:cNvPr id="32" name="Straight Arrow Connector 31"/>
          <p:cNvCxnSpPr/>
          <p:nvPr/>
        </p:nvCxnSpPr>
        <p:spPr>
          <a:xfrm>
            <a:off x="7030092" y="6202442"/>
            <a:ext cx="12192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nvGrpSpPr>
          <p:cNvPr id="4" name="Group 3"/>
          <p:cNvGrpSpPr/>
          <p:nvPr/>
        </p:nvGrpSpPr>
        <p:grpSpPr>
          <a:xfrm>
            <a:off x="8077200" y="716471"/>
            <a:ext cx="3505200" cy="1981200"/>
            <a:chOff x="5486400" y="457200"/>
            <a:chExt cx="3505200" cy="1981200"/>
          </a:xfrm>
        </p:grpSpPr>
        <p:sp>
          <p:nvSpPr>
            <p:cNvPr id="31" name="Rounded Rectangle 30"/>
            <p:cNvSpPr/>
            <p:nvPr/>
          </p:nvSpPr>
          <p:spPr>
            <a:xfrm>
              <a:off x="5486400" y="1828800"/>
              <a:ext cx="3505200" cy="6096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solidFill>
                    <a:schemeClr val="bg1"/>
                  </a:solidFill>
                </a:rPr>
                <a:t>Peer Policy &amp;Planning Specialist</a:t>
              </a:r>
            </a:p>
            <a:p>
              <a:pPr algn="ctr"/>
              <a:r>
                <a:rPr lang="en-US" dirty="0">
                  <a:solidFill>
                    <a:schemeClr val="bg1"/>
                  </a:solidFill>
                </a:rPr>
                <a:t>Consumer Affairs</a:t>
              </a:r>
            </a:p>
          </p:txBody>
        </p:sp>
        <p:sp>
          <p:nvSpPr>
            <p:cNvPr id="50" name="Rounded Rectangle 49"/>
            <p:cNvSpPr/>
            <p:nvPr/>
          </p:nvSpPr>
          <p:spPr>
            <a:xfrm>
              <a:off x="5486400" y="457200"/>
              <a:ext cx="3505200" cy="6096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solidFill>
                    <a:schemeClr val="bg1"/>
                  </a:solidFill>
                </a:rPr>
                <a:t>Peer Policy &amp;Planning Specialist</a:t>
              </a:r>
            </a:p>
            <a:p>
              <a:pPr algn="ctr"/>
              <a:r>
                <a:rPr lang="en-US" dirty="0">
                  <a:solidFill>
                    <a:schemeClr val="bg1"/>
                  </a:solidFill>
                </a:rPr>
                <a:t>Family Advocates</a:t>
              </a:r>
            </a:p>
          </p:txBody>
        </p:sp>
        <p:sp>
          <p:nvSpPr>
            <p:cNvPr id="51" name="Rounded Rectangle 50"/>
            <p:cNvSpPr/>
            <p:nvPr/>
          </p:nvSpPr>
          <p:spPr>
            <a:xfrm>
              <a:off x="5486400" y="1143000"/>
              <a:ext cx="3505200" cy="6096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solidFill>
                    <a:schemeClr val="bg1"/>
                  </a:solidFill>
                </a:rPr>
                <a:t>Peer Policy &amp;Planning Specialist</a:t>
              </a:r>
            </a:p>
            <a:p>
              <a:pPr algn="ctr"/>
              <a:r>
                <a:rPr lang="en-US" dirty="0">
                  <a:solidFill>
                    <a:schemeClr val="bg1"/>
                  </a:solidFill>
                </a:rPr>
                <a:t>Parent Partners</a:t>
              </a:r>
            </a:p>
          </p:txBody>
        </p:sp>
      </p:grpSp>
    </p:spTree>
    <p:extLst>
      <p:ext uri="{BB962C8B-B14F-4D97-AF65-F5344CB8AC3E}">
        <p14:creationId xmlns:p14="http://schemas.microsoft.com/office/powerpoint/2010/main" val="1729752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bg/>
                                          </p:spTgt>
                                        </p:tgtEl>
                                        <p:attrNameLst>
                                          <p:attrName>style.visibility</p:attrName>
                                        </p:attrNameLst>
                                      </p:cBhvr>
                                      <p:to>
                                        <p:strVal val="visible"/>
                                      </p:to>
                                    </p:set>
                                    <p:anim calcmode="lin" valueType="num">
                                      <p:cBhvr additive="base">
                                        <p:cTn id="1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8229600" cy="1143000"/>
          </a:xfrm>
        </p:spPr>
        <p:txBody>
          <a:bodyPr/>
          <a:lstStyle/>
          <a:p>
            <a:r>
              <a:rPr lang="en-US" b="1" dirty="0" smtClean="0">
                <a:latin typeface="Open Sans" pitchFamily="34" charset="0"/>
                <a:ea typeface="Open Sans" pitchFamily="34" charset="0"/>
                <a:cs typeface="Open Sans" pitchFamily="34" charset="0"/>
              </a:rPr>
              <a:t>    Senior Peer Support Team</a:t>
            </a:r>
            <a:endParaRPr lang="en-US" b="1" dirty="0">
              <a:latin typeface="Open Sans" pitchFamily="34" charset="0"/>
              <a:ea typeface="Open Sans" pitchFamily="34" charset="0"/>
              <a:cs typeface="Open Sans" pitchFamily="34" charset="0"/>
            </a:endParaRPr>
          </a:p>
        </p:txBody>
      </p:sp>
      <p:sp>
        <p:nvSpPr>
          <p:cNvPr id="3" name="Content Placeholder 2"/>
          <p:cNvSpPr>
            <a:spLocks noGrp="1"/>
          </p:cNvSpPr>
          <p:nvPr>
            <p:ph idx="4294967295"/>
          </p:nvPr>
        </p:nvSpPr>
        <p:spPr>
          <a:xfrm>
            <a:off x="968188" y="1600200"/>
            <a:ext cx="10198250" cy="4591050"/>
          </a:xfrm>
        </p:spPr>
        <p:txBody>
          <a:bodyPr>
            <a:normAutofit/>
          </a:bodyPr>
          <a:lstStyle/>
          <a:p>
            <a:r>
              <a:rPr lang="en-US" dirty="0" smtClean="0">
                <a:latin typeface="Open Sans" pitchFamily="34" charset="0"/>
                <a:ea typeface="Open Sans" pitchFamily="34" charset="0"/>
                <a:cs typeface="Open Sans" pitchFamily="34" charset="0"/>
              </a:rPr>
              <a:t>Leadership with lived experience</a:t>
            </a:r>
          </a:p>
          <a:p>
            <a:r>
              <a:rPr lang="en-US" dirty="0" smtClean="0">
                <a:latin typeface="Open Sans" pitchFamily="34" charset="0"/>
                <a:ea typeface="Open Sans" pitchFamily="34" charset="0"/>
                <a:cs typeface="Open Sans" pitchFamily="34" charset="0"/>
              </a:rPr>
              <a:t>Placed regionally or program-specific</a:t>
            </a:r>
          </a:p>
          <a:p>
            <a:r>
              <a:rPr lang="en-US" dirty="0" smtClean="0">
                <a:latin typeface="Open Sans" pitchFamily="34" charset="0"/>
                <a:ea typeface="Open Sans" pitchFamily="34" charset="0"/>
                <a:cs typeface="Open Sans" pitchFamily="34" charset="0"/>
              </a:rPr>
              <a:t>Minimum of 2 years experience as a line staff PSS</a:t>
            </a:r>
          </a:p>
          <a:p>
            <a:r>
              <a:rPr lang="en-US" dirty="0" smtClean="0">
                <a:latin typeface="Open Sans" pitchFamily="34" charset="0"/>
                <a:ea typeface="Open Sans" pitchFamily="34" charset="0"/>
                <a:cs typeface="Open Sans" pitchFamily="34" charset="0"/>
              </a:rPr>
              <a:t>Mentorship role – trainer to line staff PSS</a:t>
            </a:r>
          </a:p>
          <a:p>
            <a:r>
              <a:rPr lang="en-US" dirty="0" smtClean="0">
                <a:latin typeface="Open Sans" pitchFamily="34" charset="0"/>
                <a:ea typeface="Open Sans" pitchFamily="34" charset="0"/>
                <a:cs typeface="Open Sans" pitchFamily="34" charset="0"/>
              </a:rPr>
              <a:t>Partner to clinic/program supervisor</a:t>
            </a:r>
          </a:p>
          <a:p>
            <a:r>
              <a:rPr lang="en-US" dirty="0" smtClean="0">
                <a:latin typeface="Open Sans" pitchFamily="34" charset="0"/>
                <a:ea typeface="Open Sans" pitchFamily="34" charset="0"/>
                <a:cs typeface="Open Sans" pitchFamily="34" charset="0"/>
              </a:rPr>
              <a:t>Non-punitive role</a:t>
            </a:r>
          </a:p>
          <a:p>
            <a:r>
              <a:rPr lang="en-US" dirty="0" smtClean="0">
                <a:latin typeface="Open Sans" pitchFamily="34" charset="0"/>
                <a:ea typeface="Open Sans" pitchFamily="34" charset="0"/>
                <a:cs typeface="Open Sans" pitchFamily="34" charset="0"/>
              </a:rPr>
              <a:t>Role model to line staff</a:t>
            </a:r>
            <a:endParaRPr lang="en-US" dirty="0">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2" y="311971"/>
            <a:ext cx="3731110" cy="5142156"/>
          </a:xfrm>
        </p:spPr>
        <p:txBody>
          <a:bodyPr>
            <a:noAutofit/>
          </a:bodyPr>
          <a:lstStyle/>
          <a:p>
            <a:pPr algn="ctr"/>
            <a:r>
              <a:rPr lang="en-US" sz="4000" dirty="0">
                <a:latin typeface="Open Sans" pitchFamily="34" charset="0"/>
                <a:ea typeface="Open Sans" pitchFamily="34" charset="0"/>
                <a:cs typeface="Open Sans" pitchFamily="34" charset="0"/>
              </a:rPr>
              <a:t>What is a Recovery Environment? </a:t>
            </a:r>
          </a:p>
        </p:txBody>
      </p:sp>
      <p:graphicFrame>
        <p:nvGraphicFramePr>
          <p:cNvPr id="4" name="Group 2"/>
          <p:cNvGraphicFramePr>
            <a:graphicFrameLocks noGrp="1"/>
          </p:cNvGraphicFramePr>
          <p:nvPr>
            <p:extLst>
              <p:ext uri="{D42A27DB-BD31-4B8C-83A1-F6EECF244321}">
                <p14:modId xmlns:p14="http://schemas.microsoft.com/office/powerpoint/2010/main" val="741564716"/>
              </p:ext>
            </p:extLst>
          </p:nvPr>
        </p:nvGraphicFramePr>
        <p:xfrm>
          <a:off x="3937732" y="914401"/>
          <a:ext cx="8096459" cy="5717509"/>
        </p:xfrm>
        <a:graphic>
          <a:graphicData uri="http://schemas.openxmlformats.org/drawingml/2006/table">
            <a:tbl>
              <a:tblPr/>
              <a:tblGrid>
                <a:gridCol w="3933295">
                  <a:extLst>
                    <a:ext uri="{9D8B030D-6E8A-4147-A177-3AD203B41FA5}">
                      <a16:colId xmlns:a16="http://schemas.microsoft.com/office/drawing/2014/main" xmlns="" val="20000"/>
                    </a:ext>
                  </a:extLst>
                </a:gridCol>
                <a:gridCol w="4163164">
                  <a:extLst>
                    <a:ext uri="{9D8B030D-6E8A-4147-A177-3AD203B41FA5}">
                      <a16:colId xmlns:a16="http://schemas.microsoft.com/office/drawing/2014/main" xmlns="" val="20001"/>
                    </a:ext>
                  </a:extLst>
                </a:gridCol>
              </a:tblGrid>
              <a:tr h="430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00"/>
                          </a:solidFill>
                          <a:effectLst/>
                          <a:latin typeface="Arial" charset="0"/>
                          <a:cs typeface="Times New Roman" pitchFamily="18" charset="0"/>
                        </a:rPr>
                        <a:t>Non-Recovery Environment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00"/>
                          </a:solidFill>
                          <a:effectLst/>
                          <a:latin typeface="Arial" charset="0"/>
                          <a:cs typeface="Times New Roman" pitchFamily="18" charset="0"/>
                        </a:rPr>
                        <a:t>Recovery Environment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0"/>
                  </a:ext>
                </a:extLst>
              </a:tr>
              <a:tr h="314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Low expectations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Hopeful with high expectations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1"/>
                  </a:ext>
                </a:extLst>
              </a:tr>
              <a:tr h="314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Stability/maintenance is the goal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Recovery is the goal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2"/>
                  </a:ext>
                </a:extLst>
              </a:tr>
              <a:tr h="309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There is no clearly defined exit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Clear exits; graduates return/share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3"/>
                  </a:ext>
                </a:extLst>
              </a:tr>
              <a:tr h="3335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Little or no access to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Easy access to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4"/>
                  </a:ext>
                </a:extLst>
              </a:tr>
              <a:tr h="525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Compliance is valued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Self determination, critical thinking, and independence are valued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5"/>
                  </a:ext>
                </a:extLst>
              </a:tr>
              <a:tr h="535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Coercion is used to achieve compliance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People become the experts in their own care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6"/>
                  </a:ext>
                </a:extLst>
              </a:tr>
              <a:tr h="525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People are protected from trial/error learning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People take risks and have “right to fail”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7"/>
                  </a:ext>
                </a:extLst>
              </a:tr>
              <a:tr h="525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One-size- fits-all treatment approach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Wide range of programs and non-program options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8"/>
                  </a:ext>
                </a:extLst>
              </a:tr>
              <a:tr h="53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People live in “treatment centers”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Opportunities for community integration with choice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09"/>
                  </a:ext>
                </a:extLst>
              </a:tr>
              <a:tr h="525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People are judged by their level of motivation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Restoring hope creates new choices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10"/>
                  </a:ext>
                </a:extLst>
              </a:tr>
              <a:tr h="309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Medication is the primary tool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Medication is one of several tools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11"/>
                  </a:ext>
                </a:extLst>
              </a:tr>
              <a:tr h="535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00"/>
                          </a:solidFill>
                          <a:effectLst/>
                          <a:latin typeface="Arial" charset="0"/>
                          <a:cs typeface="Times New Roman" pitchFamily="18" charset="0"/>
                        </a:rPr>
                        <a:t>Emphasis is on treatment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00"/>
                          </a:solidFill>
                          <a:effectLst/>
                          <a:latin typeface="Arial" charset="0"/>
                          <a:cs typeface="Times New Roman" pitchFamily="18" charset="0"/>
                        </a:rPr>
                        <a:t>Peer support and self-help are valued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CB6"/>
                    </a:solidFill>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Open Sans" pitchFamily="34" charset="0"/>
                <a:ea typeface="Open Sans" pitchFamily="34" charset="0"/>
                <a:cs typeface="Open Sans" pitchFamily="34" charset="0"/>
              </a:rPr>
              <a:t>What is the SPSS role with the </a:t>
            </a:r>
            <a:br>
              <a:rPr lang="en-US" b="1" dirty="0" smtClean="0">
                <a:latin typeface="Open Sans" pitchFamily="34" charset="0"/>
                <a:ea typeface="Open Sans" pitchFamily="34" charset="0"/>
                <a:cs typeface="Open Sans" pitchFamily="34" charset="0"/>
              </a:rPr>
            </a:br>
            <a:r>
              <a:rPr lang="en-US" b="1" dirty="0" smtClean="0">
                <a:latin typeface="Open Sans" pitchFamily="34" charset="0"/>
                <a:ea typeface="Open Sans" pitchFamily="34" charset="0"/>
                <a:cs typeface="Open Sans" pitchFamily="34" charset="0"/>
              </a:rPr>
              <a:t>PSS Line Staff Member</a:t>
            </a:r>
            <a:r>
              <a:rPr lang="en-US" b="1" dirty="0">
                <a:latin typeface="Open Sans" pitchFamily="34" charset="0"/>
                <a:ea typeface="Open Sans" pitchFamily="34" charset="0"/>
                <a:cs typeface="Open Sans" pitchFamily="34" charset="0"/>
              </a:rPr>
              <a:t>?</a:t>
            </a:r>
          </a:p>
        </p:txBody>
      </p:sp>
      <p:sp>
        <p:nvSpPr>
          <p:cNvPr id="3" name="Content Placeholder 2"/>
          <p:cNvSpPr>
            <a:spLocks noGrp="1"/>
          </p:cNvSpPr>
          <p:nvPr>
            <p:ph idx="4294967295"/>
          </p:nvPr>
        </p:nvSpPr>
        <p:spPr>
          <a:xfrm>
            <a:off x="957431" y="1957892"/>
            <a:ext cx="9253369" cy="4312278"/>
          </a:xfrm>
        </p:spPr>
        <p:txBody>
          <a:bodyPr/>
          <a:lstStyle/>
          <a:p>
            <a:r>
              <a:rPr lang="en-US" dirty="0" smtClean="0">
                <a:latin typeface="Open Sans" pitchFamily="34" charset="0"/>
                <a:ea typeface="Open Sans" pitchFamily="34" charset="0"/>
                <a:cs typeface="Open Sans" pitchFamily="34" charset="0"/>
              </a:rPr>
              <a:t>Coach – Recovery &amp; Professional</a:t>
            </a:r>
          </a:p>
          <a:p>
            <a:r>
              <a:rPr lang="en-US" dirty="0" smtClean="0">
                <a:latin typeface="Open Sans" pitchFamily="34" charset="0"/>
                <a:ea typeface="Open Sans" pitchFamily="34" charset="0"/>
                <a:cs typeface="Open Sans" pitchFamily="34" charset="0"/>
              </a:rPr>
              <a:t>Trainer/Facilitator for Learning</a:t>
            </a:r>
          </a:p>
          <a:p>
            <a:r>
              <a:rPr lang="en-US" dirty="0" smtClean="0">
                <a:latin typeface="Open Sans" pitchFamily="34" charset="0"/>
                <a:ea typeface="Open Sans" pitchFamily="34" charset="0"/>
                <a:cs typeface="Open Sans" pitchFamily="34" charset="0"/>
              </a:rPr>
              <a:t>Re-orient to the practice of Peer Support</a:t>
            </a:r>
          </a:p>
          <a:p>
            <a:r>
              <a:rPr lang="en-US" dirty="0" smtClean="0">
                <a:latin typeface="Open Sans" pitchFamily="34" charset="0"/>
                <a:ea typeface="Open Sans" pitchFamily="34" charset="0"/>
                <a:cs typeface="Open Sans" pitchFamily="34" charset="0"/>
              </a:rPr>
              <a:t>Provide support </a:t>
            </a:r>
          </a:p>
          <a:p>
            <a:r>
              <a:rPr lang="en-US" dirty="0" smtClean="0">
                <a:latin typeface="Open Sans" pitchFamily="34" charset="0"/>
                <a:ea typeface="Open Sans" pitchFamily="34" charset="0"/>
                <a:cs typeface="Open Sans" pitchFamily="34" charset="0"/>
              </a:rPr>
              <a:t>Role model</a:t>
            </a:r>
          </a:p>
          <a:p>
            <a:r>
              <a:rPr lang="en-US" dirty="0" smtClean="0">
                <a:latin typeface="Open Sans" pitchFamily="34" charset="0"/>
                <a:ea typeface="Open Sans" pitchFamily="34" charset="0"/>
                <a:cs typeface="Open Sans" pitchFamily="34" charset="0"/>
              </a:rPr>
              <a:t>Hold hope</a:t>
            </a:r>
          </a:p>
          <a:p>
            <a:r>
              <a:rPr lang="en-US" dirty="0" smtClean="0">
                <a:latin typeface="Open Sans" pitchFamily="34" charset="0"/>
                <a:ea typeface="Open Sans" pitchFamily="34" charset="0"/>
                <a:cs typeface="Open Sans" pitchFamily="34" charset="0"/>
              </a:rPr>
              <a:t>Perpetuate </a:t>
            </a:r>
            <a:r>
              <a:rPr lang="en-US" dirty="0">
                <a:latin typeface="Open Sans" pitchFamily="34" charset="0"/>
                <a:ea typeface="Open Sans" pitchFamily="34" charset="0"/>
                <a:cs typeface="Open Sans" pitchFamily="34" charset="0"/>
              </a:rPr>
              <a:t>s</a:t>
            </a:r>
            <a:r>
              <a:rPr lang="en-US" dirty="0" smtClean="0">
                <a:latin typeface="Open Sans" pitchFamily="34" charset="0"/>
                <a:ea typeface="Open Sans" pitchFamily="34" charset="0"/>
                <a:cs typeface="Open Sans" pitchFamily="34" charset="0"/>
              </a:rPr>
              <a:t>trengths-focused thinking</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6166"/>
            <a:ext cx="8229600" cy="1254034"/>
          </a:xfrm>
        </p:spPr>
        <p:txBody>
          <a:bodyPr/>
          <a:lstStyle/>
          <a:p>
            <a:r>
              <a:rPr lang="en-US" b="1" dirty="0" smtClean="0">
                <a:latin typeface="Open Sans" pitchFamily="34" charset="0"/>
                <a:ea typeface="Open Sans" pitchFamily="34" charset="0"/>
                <a:cs typeface="Open Sans" pitchFamily="34" charset="0"/>
              </a:rPr>
              <a:t>Functions of the Senior PSS</a:t>
            </a:r>
            <a:endParaRPr lang="en-US" b="1" dirty="0">
              <a:latin typeface="Open Sans" pitchFamily="34" charset="0"/>
              <a:ea typeface="Open Sans" pitchFamily="34" charset="0"/>
              <a:cs typeface="Open Sans" pitchFamily="34" charset="0"/>
            </a:endParaRPr>
          </a:p>
        </p:txBody>
      </p:sp>
      <p:sp>
        <p:nvSpPr>
          <p:cNvPr id="3" name="Content Placeholder 2"/>
          <p:cNvSpPr>
            <a:spLocks noGrp="1"/>
          </p:cNvSpPr>
          <p:nvPr>
            <p:ph idx="4294967295"/>
          </p:nvPr>
        </p:nvSpPr>
        <p:spPr>
          <a:xfrm>
            <a:off x="1054249" y="1600200"/>
            <a:ext cx="9156551" cy="4424082"/>
          </a:xfrm>
        </p:spPr>
        <p:txBody>
          <a:bodyPr/>
          <a:lstStyle/>
          <a:p>
            <a:r>
              <a:rPr lang="en-US" dirty="0" smtClean="0">
                <a:latin typeface="Open Sans" pitchFamily="34" charset="0"/>
                <a:ea typeface="Open Sans" pitchFamily="34" charset="0"/>
                <a:cs typeface="Open Sans" pitchFamily="34" charset="0"/>
              </a:rPr>
              <a:t>Attend &amp; participate in staff meetings </a:t>
            </a:r>
          </a:p>
          <a:p>
            <a:r>
              <a:rPr lang="en-US" dirty="0" smtClean="0">
                <a:latin typeface="Open Sans" pitchFamily="34" charset="0"/>
                <a:ea typeface="Open Sans" pitchFamily="34" charset="0"/>
                <a:cs typeface="Open Sans" pitchFamily="34" charset="0"/>
              </a:rPr>
              <a:t>Speaking engagements</a:t>
            </a:r>
          </a:p>
          <a:p>
            <a:r>
              <a:rPr lang="en-US" dirty="0" smtClean="0">
                <a:latin typeface="Open Sans" pitchFamily="34" charset="0"/>
                <a:ea typeface="Open Sans" pitchFamily="34" charset="0"/>
                <a:cs typeface="Open Sans" pitchFamily="34" charset="0"/>
              </a:rPr>
              <a:t>Inform the system – RUHS at all levels</a:t>
            </a:r>
          </a:p>
          <a:p>
            <a:r>
              <a:rPr lang="en-US" dirty="0" smtClean="0">
                <a:latin typeface="Open Sans" pitchFamily="34" charset="0"/>
                <a:ea typeface="Open Sans" pitchFamily="34" charset="0"/>
                <a:cs typeface="Open Sans" pitchFamily="34" charset="0"/>
              </a:rPr>
              <a:t>Provide moral support to staff under disciplinary review</a:t>
            </a:r>
          </a:p>
          <a:p>
            <a:r>
              <a:rPr lang="en-US" dirty="0" smtClean="0">
                <a:latin typeface="Open Sans" pitchFamily="34" charset="0"/>
                <a:ea typeface="Open Sans" pitchFamily="34" charset="0"/>
                <a:cs typeface="Open Sans" pitchFamily="34" charset="0"/>
              </a:rPr>
              <a:t>Provide training to all staff</a:t>
            </a:r>
          </a:p>
          <a:p>
            <a:r>
              <a:rPr lang="en-US" dirty="0" smtClean="0">
                <a:latin typeface="Open Sans" pitchFamily="34" charset="0"/>
                <a:ea typeface="Open Sans" pitchFamily="34" charset="0"/>
                <a:cs typeface="Open Sans" pitchFamily="34" charset="0"/>
              </a:rPr>
              <a:t>Interview potential PSS - recruitment</a:t>
            </a:r>
            <a:endParaRPr lang="en-US" dirty="0">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Open Sans" pitchFamily="34" charset="0"/>
                <a:ea typeface="Open Sans" pitchFamily="34" charset="0"/>
                <a:cs typeface="Open Sans" pitchFamily="34" charset="0"/>
              </a:rPr>
              <a:t>Let’s talk about recruiting</a:t>
            </a:r>
            <a:endParaRPr lang="en-US" b="1" dirty="0">
              <a:latin typeface="Open Sans" pitchFamily="34" charset="0"/>
              <a:ea typeface="Open Sans" pitchFamily="34" charset="0"/>
              <a:cs typeface="Open Sans" pitchFamily="34" charset="0"/>
            </a:endParaRPr>
          </a:p>
        </p:txBody>
      </p:sp>
      <p:sp>
        <p:nvSpPr>
          <p:cNvPr id="3" name="Content Placeholder 2"/>
          <p:cNvSpPr>
            <a:spLocks noGrp="1"/>
          </p:cNvSpPr>
          <p:nvPr>
            <p:ph idx="4294967295"/>
          </p:nvPr>
        </p:nvSpPr>
        <p:spPr>
          <a:xfrm>
            <a:off x="1082936" y="1828800"/>
            <a:ext cx="8229600" cy="3932238"/>
          </a:xfrm>
        </p:spPr>
        <p:txBody>
          <a:bodyPr>
            <a:normAutofit/>
          </a:bodyPr>
          <a:lstStyle/>
          <a:p>
            <a:pPr>
              <a:lnSpc>
                <a:spcPct val="150000"/>
              </a:lnSpc>
              <a:spcBef>
                <a:spcPts val="0"/>
              </a:spcBef>
            </a:pPr>
            <a:r>
              <a:rPr lang="en-US" sz="2800" dirty="0" smtClean="0"/>
              <a:t>How do we get recruits?</a:t>
            </a:r>
          </a:p>
          <a:p>
            <a:pPr>
              <a:lnSpc>
                <a:spcPct val="150000"/>
              </a:lnSpc>
              <a:spcBef>
                <a:spcPts val="0"/>
              </a:spcBef>
            </a:pPr>
            <a:r>
              <a:rPr lang="en-US" sz="2800" dirty="0"/>
              <a:t>What are we looking for in a candidate</a:t>
            </a:r>
            <a:r>
              <a:rPr lang="en-US" sz="2800" dirty="0" smtClean="0"/>
              <a:t>?</a:t>
            </a:r>
          </a:p>
          <a:p>
            <a:pPr>
              <a:lnSpc>
                <a:spcPct val="150000"/>
              </a:lnSpc>
              <a:spcBef>
                <a:spcPts val="0"/>
              </a:spcBef>
            </a:pPr>
            <a:r>
              <a:rPr lang="en-US" sz="2800" dirty="0" smtClean="0"/>
              <a:t>Who should be the interviewer?</a:t>
            </a:r>
          </a:p>
          <a:p>
            <a:pPr>
              <a:lnSpc>
                <a:spcPct val="150000"/>
              </a:lnSpc>
              <a:spcBef>
                <a:spcPts val="0"/>
              </a:spcBef>
            </a:pPr>
            <a:r>
              <a:rPr lang="en-US" sz="2800" dirty="0" smtClean="0"/>
              <a:t>What kind of questions can we ask?</a:t>
            </a:r>
          </a:p>
          <a:p>
            <a:pPr>
              <a:lnSpc>
                <a:spcPct val="150000"/>
              </a:lnSpc>
              <a:spcBef>
                <a:spcPts val="0"/>
              </a:spcBef>
            </a:pPr>
            <a:r>
              <a:rPr lang="en-US" sz="2800" dirty="0" smtClean="0"/>
              <a:t>How does is work with HR/Union?</a:t>
            </a:r>
          </a:p>
        </p:txBody>
      </p:sp>
    </p:spTree>
    <p:extLst>
      <p:ext uri="{BB962C8B-B14F-4D97-AF65-F5344CB8AC3E}">
        <p14:creationId xmlns:p14="http://schemas.microsoft.com/office/powerpoint/2010/main" val="413929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Peer Support is a Practice</a:t>
            </a:r>
            <a:endParaRPr lang="en-US" b="1" dirty="0"/>
          </a:p>
        </p:txBody>
      </p:sp>
      <p:sp>
        <p:nvSpPr>
          <p:cNvPr id="3" name="Content Placeholder 2"/>
          <p:cNvSpPr>
            <a:spLocks noGrp="1"/>
          </p:cNvSpPr>
          <p:nvPr>
            <p:ph type="subTitle" idx="4294967295"/>
          </p:nvPr>
        </p:nvSpPr>
        <p:spPr>
          <a:xfrm>
            <a:off x="828339" y="1670050"/>
            <a:ext cx="9710738" cy="4156075"/>
          </a:xfrm>
        </p:spPr>
        <p:txBody>
          <a:bodyPr>
            <a:normAutofit/>
          </a:bodyPr>
          <a:lstStyle/>
          <a:p>
            <a:r>
              <a:rPr lang="en-US" dirty="0" smtClean="0"/>
              <a:t>Must be certified – 72 hours of course work</a:t>
            </a:r>
          </a:p>
          <a:p>
            <a:r>
              <a:rPr lang="en-US" dirty="0" smtClean="0"/>
              <a:t>Not just a “warm body”</a:t>
            </a:r>
          </a:p>
          <a:p>
            <a:r>
              <a:rPr lang="en-US" dirty="0" smtClean="0"/>
              <a:t>Role is defined by the SAMHSA</a:t>
            </a:r>
          </a:p>
          <a:p>
            <a:r>
              <a:rPr lang="en-US" dirty="0" smtClean="0"/>
              <a:t>RUHS-BH is the gold standard</a:t>
            </a:r>
          </a:p>
          <a:p>
            <a:r>
              <a:rPr lang="en-US" dirty="0" smtClean="0"/>
              <a:t>Recognize practice indoctrination</a:t>
            </a:r>
          </a:p>
          <a:p>
            <a:r>
              <a:rPr lang="en-US" dirty="0" smtClean="0"/>
              <a:t>Warrants respect and inclusion</a:t>
            </a:r>
            <a:endParaRPr lang="en-US" dirty="0"/>
          </a:p>
        </p:txBody>
      </p:sp>
    </p:spTree>
    <p:extLst>
      <p:ext uri="{BB962C8B-B14F-4D97-AF65-F5344CB8AC3E}">
        <p14:creationId xmlns:p14="http://schemas.microsoft.com/office/powerpoint/2010/main" val="638337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62048" y="1252810"/>
            <a:ext cx="1624046" cy="1624046"/>
          </a:xfrm>
          <a:prstGeom prst="rect">
            <a:avLst/>
          </a:prstGeom>
        </p:spPr>
      </p:pic>
      <p:sp>
        <p:nvSpPr>
          <p:cNvPr id="2" name="Title 1"/>
          <p:cNvSpPr>
            <a:spLocks noGrp="1"/>
          </p:cNvSpPr>
          <p:nvPr>
            <p:ph type="title"/>
          </p:nvPr>
        </p:nvSpPr>
        <p:spPr>
          <a:xfrm>
            <a:off x="203397" y="99328"/>
            <a:ext cx="3331568" cy="1072662"/>
          </a:xfrm>
        </p:spPr>
        <p:txBody>
          <a:bodyPr/>
          <a:lstStyle/>
          <a:p>
            <a:r>
              <a:rPr lang="en-US" dirty="0" smtClean="0">
                <a:effectLst>
                  <a:outerShdw blurRad="38100" dist="38100" dir="2700000" algn="tl">
                    <a:srgbClr val="000000">
                      <a:alpha val="43137"/>
                    </a:srgbClr>
                  </a:outerShdw>
                </a:effectLst>
              </a:rPr>
              <a:t>This is Me</a:t>
            </a:r>
            <a:endParaRPr lang="en-US"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9487" b="14872"/>
          <a:stretch/>
        </p:blipFill>
        <p:spPr>
          <a:xfrm>
            <a:off x="4781531" y="17670"/>
            <a:ext cx="2049363" cy="1793630"/>
          </a:xfrm>
          <a:prstGeom prst="rect">
            <a:avLst/>
          </a:prstGeom>
          <a:ln>
            <a:noFill/>
          </a:ln>
          <a:effectLst>
            <a:softEdge rad="112500"/>
          </a:effec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6239" t="21667" r="5556" b="7436"/>
          <a:stretch/>
        </p:blipFill>
        <p:spPr>
          <a:xfrm>
            <a:off x="8179358" y="142403"/>
            <a:ext cx="1605854" cy="2294670"/>
          </a:xfrm>
          <a:prstGeom prst="rect">
            <a:avLst/>
          </a:prstGeom>
          <a:ln>
            <a:noFill/>
          </a:ln>
          <a:effectLst>
            <a:softEdge rad="112500"/>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8055429" y="2683386"/>
            <a:ext cx="2007920" cy="1505940"/>
          </a:xfrm>
          <a:prstGeom prst="rect">
            <a:avLst/>
          </a:prstGeom>
          <a:ln>
            <a:noFill/>
          </a:ln>
          <a:effectLst>
            <a:softEdge rad="112500"/>
          </a:effectLst>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val="0"/>
              </a:ext>
            </a:extLst>
          </a:blip>
          <a:srcRect l="11153" t="31411" b="-1"/>
          <a:stretch/>
        </p:blipFill>
        <p:spPr>
          <a:xfrm>
            <a:off x="4548452" y="4600460"/>
            <a:ext cx="1965489" cy="2148459"/>
          </a:xfrm>
          <a:prstGeom prst="rect">
            <a:avLst/>
          </a:prstGeom>
          <a:ln>
            <a:noFill/>
          </a:ln>
          <a:effectLst>
            <a:softEdge rad="112500"/>
          </a:effectLst>
        </p:spPr>
      </p:pic>
      <p:pic>
        <p:nvPicPr>
          <p:cNvPr id="15" name="Picture 14"/>
          <p:cNvPicPr>
            <a:picLocks noChangeAspect="1"/>
          </p:cNvPicPr>
          <p:nvPr/>
        </p:nvPicPr>
        <p:blipFill rotWithShape="1">
          <a:blip r:embed="rId8" cstate="email">
            <a:extLst>
              <a:ext uri="{28A0092B-C50C-407E-A947-70E740481C1C}">
                <a14:useLocalDpi xmlns:a14="http://schemas.microsoft.com/office/drawing/2010/main" val="0"/>
              </a:ext>
            </a:extLst>
          </a:blip>
          <a:srcRect l="8128" t="5497" r="7753" b="5807"/>
          <a:stretch/>
        </p:blipFill>
        <p:spPr>
          <a:xfrm>
            <a:off x="4494466" y="2451102"/>
            <a:ext cx="1912596" cy="2020855"/>
          </a:xfrm>
          <a:prstGeom prst="rect">
            <a:avLst/>
          </a:prstGeom>
          <a:ln>
            <a:noFill/>
          </a:ln>
          <a:effectLst>
            <a:softEdge rad="112500"/>
          </a:effectLst>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475512" y="2800566"/>
            <a:ext cx="1833834" cy="1860973"/>
          </a:xfrm>
          <a:prstGeom prst="rect">
            <a:avLst/>
          </a:prstGeom>
          <a:ln>
            <a:noFill/>
          </a:ln>
          <a:effectLst>
            <a:softEdge rad="112500"/>
          </a:effectLst>
        </p:spPr>
      </p:pic>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586222" y="4640889"/>
            <a:ext cx="1593135" cy="2124179"/>
          </a:xfrm>
          <a:prstGeom prst="rect">
            <a:avLst/>
          </a:prstGeom>
          <a:ln>
            <a:noFill/>
          </a:ln>
          <a:effectLst>
            <a:softEdge rad="112500"/>
          </a:effectLst>
        </p:spPr>
      </p:pic>
      <p:pic>
        <p:nvPicPr>
          <p:cNvPr id="17" name="Picture 16"/>
          <p:cNvPicPr>
            <a:picLocks noChangeAspect="1"/>
          </p:cNvPicPr>
          <p:nvPr/>
        </p:nvPicPr>
        <p:blipFill rotWithShape="1">
          <a:blip r:embed="rId11" cstate="email">
            <a:extLst>
              <a:ext uri="{28A0092B-C50C-407E-A947-70E740481C1C}">
                <a14:useLocalDpi xmlns:a14="http://schemas.microsoft.com/office/drawing/2010/main" val="0"/>
              </a:ext>
            </a:extLst>
          </a:blip>
          <a:srcRect l="7720" t="10256" b="8847"/>
          <a:stretch/>
        </p:blipFill>
        <p:spPr>
          <a:xfrm>
            <a:off x="10104175" y="3854759"/>
            <a:ext cx="2015641" cy="2073768"/>
          </a:xfrm>
          <a:prstGeom prst="rect">
            <a:avLst/>
          </a:prstGeom>
          <a:ln>
            <a:noFill/>
          </a:ln>
          <a:effectLst>
            <a:softEdge rad="112500"/>
          </a:effectLst>
        </p:spPr>
      </p:pic>
      <p:pic>
        <p:nvPicPr>
          <p:cNvPr id="18" name="Picture 17"/>
          <p:cNvPicPr>
            <a:picLocks noChangeAspect="1"/>
          </p:cNvPicPr>
          <p:nvPr/>
        </p:nvPicPr>
        <p:blipFill rotWithShape="1">
          <a:blip r:embed="rId12" cstate="email">
            <a:extLst>
              <a:ext uri="{28A0092B-C50C-407E-A947-70E740481C1C}">
                <a14:useLocalDpi xmlns:a14="http://schemas.microsoft.com/office/drawing/2010/main" val="0"/>
              </a:ext>
            </a:extLst>
          </a:blip>
          <a:srcRect l="19464" t="3846" r="10373" b="3462"/>
          <a:stretch/>
        </p:blipFill>
        <p:spPr>
          <a:xfrm>
            <a:off x="8448504" y="4405495"/>
            <a:ext cx="1056783" cy="2538388"/>
          </a:xfrm>
          <a:prstGeom prst="rect">
            <a:avLst/>
          </a:prstGeom>
          <a:ln>
            <a:noFill/>
          </a:ln>
          <a:effectLst>
            <a:softEdge rad="112500"/>
          </a:effectLst>
        </p:spPr>
      </p:pic>
      <p:pic>
        <p:nvPicPr>
          <p:cNvPr id="19" name="Picture 18"/>
          <p:cNvPicPr>
            <a:picLocks noChangeAspect="1"/>
          </p:cNvPicPr>
          <p:nvPr/>
        </p:nvPicPr>
        <p:blipFill rotWithShape="1">
          <a:blip r:embed="rId13" cstate="email">
            <a:extLst>
              <a:ext uri="{28A0092B-C50C-407E-A947-70E740481C1C}">
                <a14:useLocalDpi xmlns:a14="http://schemas.microsoft.com/office/drawing/2010/main" val="0"/>
              </a:ext>
            </a:extLst>
          </a:blip>
          <a:srcRect l="12949" r="12506"/>
          <a:stretch/>
        </p:blipFill>
        <p:spPr>
          <a:xfrm>
            <a:off x="9371310" y="5334342"/>
            <a:ext cx="1092335" cy="1465341"/>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14" cstate="email">
            <a:extLst>
              <a:ext uri="{28A0092B-C50C-407E-A947-70E740481C1C}">
                <a14:useLocalDpi xmlns:a14="http://schemas.microsoft.com/office/drawing/2010/main" val="0"/>
              </a:ext>
            </a:extLst>
          </a:blip>
          <a:srcRect l="9294" t="5555" r="8487"/>
          <a:stretch/>
        </p:blipFill>
        <p:spPr>
          <a:xfrm>
            <a:off x="6444545" y="3070705"/>
            <a:ext cx="1846530" cy="1590834"/>
          </a:xfrm>
          <a:prstGeom prst="rect">
            <a:avLst/>
          </a:prstGeom>
          <a:ln>
            <a:noFill/>
          </a:ln>
          <a:effectLst>
            <a:softEdge rad="112500"/>
          </a:effectLst>
        </p:spPr>
      </p:pic>
      <p:pic>
        <p:nvPicPr>
          <p:cNvPr id="21" name="Picture 20"/>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0068448" y="2090206"/>
            <a:ext cx="1887413" cy="1724154"/>
          </a:xfrm>
          <a:prstGeom prst="rect">
            <a:avLst/>
          </a:prstGeom>
          <a:ln>
            <a:noFill/>
          </a:ln>
          <a:effectLst>
            <a:softEdge rad="112500"/>
          </a:effectLst>
        </p:spPr>
      </p:pic>
      <p:pic>
        <p:nvPicPr>
          <p:cNvPr id="22" name="Picture 21"/>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9988063" y="132347"/>
            <a:ext cx="1967798" cy="1957859"/>
          </a:xfrm>
          <a:prstGeom prst="rect">
            <a:avLst/>
          </a:prstGeom>
          <a:ln>
            <a:noFill/>
          </a:ln>
          <a:effectLst>
            <a:softEdge rad="112500"/>
          </a:effectLst>
        </p:spPr>
      </p:pic>
      <p:pic>
        <p:nvPicPr>
          <p:cNvPr id="25" name="Picture 24"/>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33930" y="3842792"/>
            <a:ext cx="2047075" cy="2854509"/>
          </a:xfrm>
          <a:prstGeom prst="rect">
            <a:avLst/>
          </a:prstGeom>
          <a:ln>
            <a:noFill/>
          </a:ln>
          <a:effectLst>
            <a:softEdge rad="112500"/>
          </a:effectLst>
        </p:spPr>
      </p:pic>
      <p:pic>
        <p:nvPicPr>
          <p:cNvPr id="26" name="Picture 25"/>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81760" y="1009002"/>
            <a:ext cx="2310231" cy="2846789"/>
          </a:xfrm>
          <a:prstGeom prst="rect">
            <a:avLst/>
          </a:prstGeom>
          <a:ln>
            <a:noFill/>
          </a:ln>
          <a:effectLst>
            <a:softEdge rad="112500"/>
          </a:effectLst>
        </p:spPr>
      </p:pic>
      <p:pic>
        <p:nvPicPr>
          <p:cNvPr id="3" name="Picture 2"/>
          <p:cNvPicPr>
            <a:picLocks noChangeAspect="1"/>
          </p:cNvPicPr>
          <p:nvPr/>
        </p:nvPicPr>
        <p:blipFill rotWithShape="1">
          <a:blip r:embed="rId19" cstate="email">
            <a:extLst>
              <a:ext uri="{28A0092B-C50C-407E-A947-70E740481C1C}">
                <a14:useLocalDpi xmlns:a14="http://schemas.microsoft.com/office/drawing/2010/main" val="0"/>
              </a:ext>
            </a:extLst>
          </a:blip>
          <a:srcRect l="17802" t="4091" r="24259" b="49394"/>
          <a:stretch/>
        </p:blipFill>
        <p:spPr>
          <a:xfrm>
            <a:off x="2672204" y="806886"/>
            <a:ext cx="1886291" cy="2019131"/>
          </a:xfrm>
          <a:prstGeom prst="rect">
            <a:avLst/>
          </a:prstGeom>
          <a:ln>
            <a:noFill/>
          </a:ln>
          <a:effectLst>
            <a:softEdge rad="112500"/>
          </a:effectLst>
        </p:spPr>
      </p:pic>
      <p:pic>
        <p:nvPicPr>
          <p:cNvPr id="9" name="Picture 8"/>
          <p:cNvPicPr>
            <a:picLocks noChangeAspect="1"/>
          </p:cNvPicPr>
          <p:nvPr/>
        </p:nvPicPr>
        <p:blipFill rotWithShape="1">
          <a:blip r:embed="rId20" cstate="email">
            <a:extLst>
              <a:ext uri="{28A0092B-C50C-407E-A947-70E740481C1C}">
                <a14:useLocalDpi xmlns:a14="http://schemas.microsoft.com/office/drawing/2010/main" val="0"/>
              </a:ext>
            </a:extLst>
          </a:blip>
          <a:srcRect l="5580" t="4090" r="5341" b="6666"/>
          <a:stretch/>
        </p:blipFill>
        <p:spPr>
          <a:xfrm>
            <a:off x="2668982" y="4600460"/>
            <a:ext cx="1432486" cy="2262022"/>
          </a:xfrm>
          <a:prstGeom prst="rect">
            <a:avLst/>
          </a:prstGeom>
          <a:ln>
            <a:noFill/>
          </a:ln>
          <a:effectLst>
            <a:softEdge rad="112500"/>
          </a:effectLst>
        </p:spPr>
      </p:pic>
    </p:spTree>
    <p:extLst>
      <p:ext uri="{BB962C8B-B14F-4D97-AF65-F5344CB8AC3E}">
        <p14:creationId xmlns:p14="http://schemas.microsoft.com/office/powerpoint/2010/main" val="13403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453" r="11740"/>
          <a:stretch/>
        </p:blipFill>
        <p:spPr>
          <a:xfrm>
            <a:off x="7290748" y="269749"/>
            <a:ext cx="4827381" cy="6367977"/>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12575" t="10186" r="44394" b="10131"/>
          <a:stretch/>
        </p:blipFill>
        <p:spPr>
          <a:xfrm>
            <a:off x="2701636" y="269749"/>
            <a:ext cx="4530437" cy="6273586"/>
          </a:xfrm>
          <a:prstGeom prst="rect">
            <a:avLst/>
          </a:prstGeom>
        </p:spPr>
      </p:pic>
      <p:sp>
        <p:nvSpPr>
          <p:cNvPr id="6" name="TextBox 5"/>
          <p:cNvSpPr txBox="1"/>
          <p:nvPr/>
        </p:nvSpPr>
        <p:spPr>
          <a:xfrm>
            <a:off x="1313484" y="3817025"/>
            <a:ext cx="3364381" cy="1754326"/>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The Watercolor vs. The Puzzle</a:t>
            </a:r>
          </a:p>
        </p:txBody>
      </p:sp>
    </p:spTree>
    <p:extLst>
      <p:ext uri="{BB962C8B-B14F-4D97-AF65-F5344CB8AC3E}">
        <p14:creationId xmlns:p14="http://schemas.microsoft.com/office/powerpoint/2010/main" val="2285118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23" y="1576920"/>
            <a:ext cx="3241536" cy="2800767"/>
          </a:xfrm>
          <a:prstGeom prst="rect">
            <a:avLst/>
          </a:prstGeom>
        </p:spPr>
        <p:txBody>
          <a:bodyPr wrap="square">
            <a:spAutoFit/>
          </a:bodyPr>
          <a:lstStyle/>
          <a:p>
            <a:r>
              <a:rPr lang="en-US" sz="2200" b="1" dirty="0"/>
              <a:t>CONTACT:</a:t>
            </a:r>
          </a:p>
          <a:p>
            <a:r>
              <a:rPr lang="en-US" sz="2200" dirty="0"/>
              <a:t>Shannon McCleerey-Hooper</a:t>
            </a:r>
          </a:p>
          <a:p>
            <a:r>
              <a:rPr lang="en-US" sz="2200" dirty="0"/>
              <a:t>Program Manager, Consumer Affairs</a:t>
            </a:r>
          </a:p>
          <a:p>
            <a:r>
              <a:rPr lang="en-US" sz="2200" dirty="0"/>
              <a:t>951-955-7117</a:t>
            </a:r>
          </a:p>
          <a:p>
            <a:r>
              <a:rPr lang="en-US" sz="2200" dirty="0" smtClean="0">
                <a:hlinkClick r:id="rId3"/>
              </a:rPr>
              <a:t>shooper@ruhealth.org</a:t>
            </a:r>
            <a:endParaRPr lang="en-US" sz="2200" dirty="0" smtClean="0"/>
          </a:p>
          <a:p>
            <a:r>
              <a:rPr lang="en-US" sz="2200" dirty="0" smtClean="0"/>
              <a:t>Twitter @</a:t>
            </a:r>
            <a:r>
              <a:rPr lang="en-US" sz="2200" dirty="0" err="1" smtClean="0"/>
              <a:t>tonytobe</a:t>
            </a:r>
            <a:r>
              <a:rPr lang="en-US" sz="2200" dirty="0" smtClean="0"/>
              <a:t> </a:t>
            </a:r>
            <a:endParaRPr lang="en-US" sz="2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659" y="110722"/>
            <a:ext cx="5125911" cy="65159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2918" y="3972574"/>
            <a:ext cx="5129646" cy="288542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638" b="12088"/>
          <a:stretch/>
        </p:blipFill>
        <p:spPr>
          <a:xfrm>
            <a:off x="7690339" y="10048"/>
            <a:ext cx="4501661" cy="347864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
            <a:ext cx="4670475" cy="3336053"/>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l="19341" t="1186" r="3846" b="-1705"/>
          <a:stretch/>
        </p:blipFill>
        <p:spPr>
          <a:xfrm>
            <a:off x="-1" y="3255421"/>
            <a:ext cx="3782291" cy="366866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50210" y="149665"/>
            <a:ext cx="2537647" cy="3383529"/>
          </a:xfrm>
          <a:prstGeom prst="rect">
            <a:avLst/>
          </a:prstGeom>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78899" y="3439390"/>
            <a:ext cx="2279073" cy="3418610"/>
          </a:xfrm>
          <a:prstGeom prst="rect">
            <a:avLst/>
          </a:prstGeom>
        </p:spPr>
      </p:pic>
    </p:spTree>
    <p:extLst>
      <p:ext uri="{BB962C8B-B14F-4D97-AF65-F5344CB8AC3E}">
        <p14:creationId xmlns:p14="http://schemas.microsoft.com/office/powerpoint/2010/main" val="6035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3469"/>
                </a:solidFill>
              </a:rPr>
              <a:t>My </a:t>
            </a:r>
            <a:r>
              <a:rPr lang="en-US" dirty="0">
                <a:solidFill>
                  <a:srgbClr val="003469"/>
                </a:solidFill>
              </a:rPr>
              <a:t>L</a:t>
            </a:r>
            <a:r>
              <a:rPr lang="en-US" dirty="0" smtClean="0">
                <a:solidFill>
                  <a:srgbClr val="003469"/>
                </a:solidFill>
              </a:rPr>
              <a:t>ived Experience</a:t>
            </a:r>
            <a:endParaRPr lang="en-US" dirty="0">
              <a:solidFill>
                <a:srgbClr val="003469"/>
              </a:solidFill>
            </a:endParaRPr>
          </a:p>
        </p:txBody>
      </p:sp>
    </p:spTree>
    <p:extLst>
      <p:ext uri="{BB962C8B-B14F-4D97-AF65-F5344CB8AC3E}">
        <p14:creationId xmlns:p14="http://schemas.microsoft.com/office/powerpoint/2010/main" val="89169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6426"/>
            <a:ext cx="8229600" cy="1143000"/>
          </a:xfrm>
        </p:spPr>
        <p:txBody>
          <a:bodyPr>
            <a:normAutofit fontScale="90000"/>
          </a:bodyPr>
          <a:lstStyle/>
          <a:p>
            <a:r>
              <a:rPr lang="en-US" dirty="0" smtClean="0"/>
              <a:t>   </a:t>
            </a:r>
            <a:r>
              <a:rPr lang="en-US" b="1" dirty="0" smtClean="0"/>
              <a:t>What is a </a:t>
            </a:r>
            <a:br>
              <a:rPr lang="en-US" b="1" dirty="0" smtClean="0"/>
            </a:br>
            <a:r>
              <a:rPr lang="en-US" b="1" dirty="0" smtClean="0"/>
              <a:t>Peer Support Specialist? </a:t>
            </a:r>
            <a:endParaRPr lang="en-US" b="1" dirty="0"/>
          </a:p>
        </p:txBody>
      </p:sp>
      <p:sp>
        <p:nvSpPr>
          <p:cNvPr id="3" name="Content Placeholder 2"/>
          <p:cNvSpPr>
            <a:spLocks noGrp="1"/>
          </p:cNvSpPr>
          <p:nvPr>
            <p:ph idx="1"/>
          </p:nvPr>
        </p:nvSpPr>
        <p:spPr/>
        <p:txBody>
          <a:bodyPr>
            <a:normAutofit/>
          </a:bodyPr>
          <a:lstStyle/>
          <a:p>
            <a:r>
              <a:rPr lang="en-US" dirty="0" smtClean="0"/>
              <a:t>People with lived experience</a:t>
            </a:r>
          </a:p>
          <a:p>
            <a:r>
              <a:rPr lang="en-US" dirty="0" smtClean="0"/>
              <a:t>People who live in wellness &amp; recovery</a:t>
            </a:r>
          </a:p>
          <a:p>
            <a:r>
              <a:rPr lang="en-US" dirty="0" smtClean="0"/>
              <a:t>People who can model wellness for others</a:t>
            </a:r>
          </a:p>
          <a:p>
            <a:r>
              <a:rPr lang="en-US" dirty="0" smtClean="0"/>
              <a:t>People who share their story in a meaningful way</a:t>
            </a:r>
          </a:p>
          <a:p>
            <a:r>
              <a:rPr lang="en-US" dirty="0" smtClean="0"/>
              <a:t>People who have been trained in the practice of Peer Support – Credentialed </a:t>
            </a:r>
          </a:p>
          <a:p>
            <a:r>
              <a:rPr lang="en-US" dirty="0" smtClean="0"/>
              <a:t>SAMHSA Guidelines</a:t>
            </a:r>
          </a:p>
          <a:p>
            <a:endParaRPr lang="en-US" dirty="0"/>
          </a:p>
        </p:txBody>
      </p:sp>
    </p:spTree>
    <p:extLst>
      <p:ext uri="{BB962C8B-B14F-4D97-AF65-F5344CB8AC3E}">
        <p14:creationId xmlns:p14="http://schemas.microsoft.com/office/powerpoint/2010/main" val="831232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1143000"/>
          </a:xfrm>
        </p:spPr>
        <p:txBody>
          <a:bodyPr>
            <a:normAutofit/>
          </a:bodyPr>
          <a:lstStyle/>
          <a:p>
            <a:r>
              <a:rPr lang="en-US" dirty="0" smtClean="0"/>
              <a:t>   </a:t>
            </a:r>
            <a:r>
              <a:rPr lang="en-US" b="1" dirty="0" smtClean="0">
                <a:effectLst>
                  <a:outerShdw blurRad="38100" dist="38100" dir="2700000" algn="tl">
                    <a:srgbClr val="000000">
                      <a:alpha val="43137"/>
                    </a:srgbClr>
                  </a:outerShdw>
                </a:effectLst>
              </a:rPr>
              <a:t>History of Peer Support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935182" y="1600200"/>
            <a:ext cx="9275618" cy="4160838"/>
          </a:xfrm>
        </p:spPr>
        <p:txBody>
          <a:bodyPr>
            <a:normAutofit fontScale="92500" lnSpcReduction="10000"/>
          </a:bodyPr>
          <a:lstStyle/>
          <a:p>
            <a:r>
              <a:rPr lang="en-US" dirty="0" smtClean="0">
                <a:effectLst>
                  <a:outerShdw blurRad="38100" dist="38100" dir="2700000" algn="tl">
                    <a:srgbClr val="000000">
                      <a:alpha val="43137"/>
                    </a:srgbClr>
                  </a:outerShdw>
                </a:effectLst>
              </a:rPr>
              <a:t>California Mental health Services Act MHSA 2004</a:t>
            </a:r>
          </a:p>
          <a:p>
            <a:pPr lvl="1"/>
            <a:r>
              <a:rPr lang="en-US" dirty="0" smtClean="0"/>
              <a:t>1% Tax on Millionaires</a:t>
            </a:r>
          </a:p>
          <a:p>
            <a:pPr lvl="1"/>
            <a:r>
              <a:rPr lang="en-US" dirty="0" smtClean="0"/>
              <a:t>Specialty Mental Health Services</a:t>
            </a:r>
          </a:p>
          <a:p>
            <a:r>
              <a:rPr lang="en-US" dirty="0" smtClean="0">
                <a:effectLst>
                  <a:outerShdw blurRad="38100" dist="38100" dir="2700000" algn="tl">
                    <a:srgbClr val="000000">
                      <a:alpha val="43137"/>
                    </a:srgbClr>
                  </a:outerShdw>
                </a:effectLst>
              </a:rPr>
              <a:t>Early Peer Support</a:t>
            </a:r>
          </a:p>
          <a:p>
            <a:pPr lvl="1"/>
            <a:r>
              <a:rPr lang="en-US" dirty="0" smtClean="0"/>
              <a:t>Parent Partners</a:t>
            </a:r>
          </a:p>
          <a:p>
            <a:pPr lvl="1"/>
            <a:r>
              <a:rPr lang="en-US" dirty="0" smtClean="0"/>
              <a:t>Family Advocates</a:t>
            </a:r>
          </a:p>
          <a:p>
            <a:r>
              <a:rPr lang="en-US" dirty="0" smtClean="0">
                <a:effectLst>
                  <a:outerShdw blurRad="38100" dist="38100" dir="2700000" algn="tl">
                    <a:srgbClr val="000000">
                      <a:alpha val="43137"/>
                    </a:srgbClr>
                  </a:outerShdw>
                </a:effectLst>
              </a:rPr>
              <a:t>Acting on the Law</a:t>
            </a:r>
          </a:p>
          <a:p>
            <a:pPr lvl="1"/>
            <a:r>
              <a:rPr lang="en-US" dirty="0" smtClean="0"/>
              <a:t>Pre-Employment Training for Consumer Peers</a:t>
            </a:r>
          </a:p>
          <a:p>
            <a:r>
              <a:rPr lang="en-US" dirty="0" smtClean="0">
                <a:effectLst>
                  <a:outerShdw blurRad="38100" dist="38100" dir="2700000" algn="tl">
                    <a:srgbClr val="000000">
                      <a:alpha val="43137"/>
                    </a:srgbClr>
                  </a:outerShdw>
                </a:effectLst>
              </a:rPr>
              <a:t>Champions for System Change</a:t>
            </a:r>
          </a:p>
          <a:p>
            <a:endParaRPr lang="en-US" dirty="0"/>
          </a:p>
        </p:txBody>
      </p:sp>
    </p:spTree>
    <p:extLst>
      <p:ext uri="{BB962C8B-B14F-4D97-AF65-F5344CB8AC3E}">
        <p14:creationId xmlns:p14="http://schemas.microsoft.com/office/powerpoint/2010/main" val="389222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Things We Learned</a:t>
            </a:r>
            <a:endParaRPr lang="en-US" b="1" dirty="0"/>
          </a:p>
        </p:txBody>
      </p:sp>
      <p:sp>
        <p:nvSpPr>
          <p:cNvPr id="4" name="TextBox 3"/>
          <p:cNvSpPr txBox="1"/>
          <p:nvPr/>
        </p:nvSpPr>
        <p:spPr>
          <a:xfrm>
            <a:off x="1007918" y="1600201"/>
            <a:ext cx="9770615" cy="50167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Hire for wellness</a:t>
            </a:r>
          </a:p>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Recognize specific lived experiences for placement</a:t>
            </a:r>
          </a:p>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Create other avenues for peers to “try it on for size”</a:t>
            </a:r>
          </a:p>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Create career pathways for the role</a:t>
            </a:r>
          </a:p>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t>
            </a:r>
            <a:r>
              <a:rPr lang="en-US" sz="2800" dirty="0" err="1">
                <a:latin typeface="Open Sans" panose="020B0606030504020204" pitchFamily="34" charset="0"/>
                <a:ea typeface="Open Sans" panose="020B0606030504020204" pitchFamily="34" charset="0"/>
                <a:cs typeface="Open Sans" panose="020B0606030504020204" pitchFamily="34" charset="0"/>
              </a:rPr>
              <a:t>Manualize</a:t>
            </a:r>
            <a:r>
              <a:rPr lang="en-US" sz="2800" dirty="0">
                <a:latin typeface="Open Sans" panose="020B0606030504020204" pitchFamily="34" charset="0"/>
                <a:ea typeface="Open Sans" panose="020B0606030504020204" pitchFamily="34" charset="0"/>
                <a:cs typeface="Open Sans" panose="020B0606030504020204" pitchFamily="34" charset="0"/>
              </a:rPr>
              <a:t>” training standards</a:t>
            </a:r>
          </a:p>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Train the Supervisors</a:t>
            </a:r>
          </a:p>
          <a:p>
            <a:pPr marL="285750" indent="-285750">
              <a:lnSpc>
                <a:spcPct val="15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Frame it as a Practice</a:t>
            </a:r>
          </a:p>
          <a:p>
            <a:pPr marL="285750" indent="-285750">
              <a:buFont typeface="Arial" panose="020B0604020202020204" pitchFamily="34" charset="0"/>
              <a:buChar char="•"/>
            </a:pP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750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1143000"/>
          </a:xfrm>
        </p:spPr>
        <p:txBody>
          <a:bodyPr>
            <a:normAutofit fontScale="90000"/>
          </a:bodyPr>
          <a:lstStyle/>
          <a:p>
            <a:r>
              <a:rPr lang="en-US" dirty="0" smtClean="0"/>
              <a:t>   </a:t>
            </a:r>
            <a:r>
              <a:rPr lang="en-US" b="1" dirty="0" smtClean="0"/>
              <a:t>What is a Peer Support Specialist? </a:t>
            </a:r>
            <a:endParaRPr lang="en-US" b="1" dirty="0"/>
          </a:p>
        </p:txBody>
      </p:sp>
      <p:sp>
        <p:nvSpPr>
          <p:cNvPr id="3" name="Content Placeholder 2"/>
          <p:cNvSpPr>
            <a:spLocks noGrp="1"/>
          </p:cNvSpPr>
          <p:nvPr>
            <p:ph idx="4294967295"/>
          </p:nvPr>
        </p:nvSpPr>
        <p:spPr>
          <a:xfrm>
            <a:off x="1023768" y="1791466"/>
            <a:ext cx="10895705" cy="3932238"/>
          </a:xfrm>
        </p:spPr>
        <p:txBody>
          <a:bodyPr>
            <a:normAutofit/>
          </a:bodyPr>
          <a:lstStyle/>
          <a:p>
            <a:pPr>
              <a:lnSpc>
                <a:spcPct val="150000"/>
              </a:lnSpc>
              <a:spcBef>
                <a:spcPts val="0"/>
              </a:spcBef>
            </a:pPr>
            <a:r>
              <a:rPr lang="en-US" sz="2800" dirty="0" smtClean="0"/>
              <a:t>People with lived experience</a:t>
            </a:r>
          </a:p>
          <a:p>
            <a:pPr>
              <a:lnSpc>
                <a:spcPct val="150000"/>
              </a:lnSpc>
              <a:spcBef>
                <a:spcPts val="0"/>
              </a:spcBef>
            </a:pPr>
            <a:r>
              <a:rPr lang="en-US" sz="2800" dirty="0" smtClean="0"/>
              <a:t>People who live in wellness &amp; recovery</a:t>
            </a:r>
          </a:p>
          <a:p>
            <a:pPr>
              <a:lnSpc>
                <a:spcPct val="150000"/>
              </a:lnSpc>
              <a:spcBef>
                <a:spcPts val="0"/>
              </a:spcBef>
            </a:pPr>
            <a:r>
              <a:rPr lang="en-US" sz="2800" dirty="0" smtClean="0"/>
              <a:t>People who can model wellness for others</a:t>
            </a:r>
          </a:p>
          <a:p>
            <a:pPr>
              <a:lnSpc>
                <a:spcPct val="150000"/>
              </a:lnSpc>
              <a:spcBef>
                <a:spcPts val="0"/>
              </a:spcBef>
            </a:pPr>
            <a:r>
              <a:rPr lang="en-US" sz="2800" dirty="0" smtClean="0"/>
              <a:t>People who share their story in a meaningful way</a:t>
            </a:r>
          </a:p>
          <a:p>
            <a:pPr>
              <a:lnSpc>
                <a:spcPct val="150000"/>
              </a:lnSpc>
              <a:spcBef>
                <a:spcPts val="0"/>
              </a:spcBef>
            </a:pPr>
            <a:r>
              <a:rPr lang="en-US" sz="2800" dirty="0" smtClean="0"/>
              <a:t>People who have been trained in the practice of Peer Support</a:t>
            </a:r>
          </a:p>
          <a:p>
            <a:pPr>
              <a:lnSpc>
                <a:spcPct val="150000"/>
              </a:lnSpc>
              <a:spcBef>
                <a:spcPts val="0"/>
              </a:spcBef>
            </a:pPr>
            <a:endParaRPr lang="en-US" sz="2800" dirty="0"/>
          </a:p>
        </p:txBody>
      </p:sp>
    </p:spTree>
    <p:extLst>
      <p:ext uri="{BB962C8B-B14F-4D97-AF65-F5344CB8AC3E}">
        <p14:creationId xmlns:p14="http://schemas.microsoft.com/office/powerpoint/2010/main" val="239099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Where Do We Utilize Peers?</a:t>
            </a:r>
            <a:endParaRPr lang="en-US" b="1" dirty="0"/>
          </a:p>
        </p:txBody>
      </p:sp>
      <p:sp>
        <p:nvSpPr>
          <p:cNvPr id="7" name="TextBox 6"/>
          <p:cNvSpPr txBox="1"/>
          <p:nvPr/>
        </p:nvSpPr>
        <p:spPr>
          <a:xfrm>
            <a:off x="742278" y="1516720"/>
            <a:ext cx="9925723" cy="4893647"/>
          </a:xfrm>
          <a:prstGeom prst="rect">
            <a:avLst/>
          </a:prstGeom>
          <a:noFill/>
        </p:spPr>
        <p:txBody>
          <a:bodyPr wrap="square" rtlCol="0">
            <a:spAutoFit/>
          </a:bodyPr>
          <a:lstStyle/>
          <a:p>
            <a:r>
              <a:rPr lang="en-US" sz="2600" dirty="0">
                <a:latin typeface="Open Sans" panose="020B0606030504020204" pitchFamily="34" charset="0"/>
                <a:ea typeface="Open Sans" panose="020B0606030504020204" pitchFamily="34" charset="0"/>
                <a:cs typeface="Open Sans" panose="020B0606030504020204" pitchFamily="34" charset="0"/>
              </a:rPr>
              <a:t>Adult Outpatient Services</a:t>
            </a:r>
          </a:p>
          <a:p>
            <a:r>
              <a:rPr lang="en-US" sz="2600" dirty="0">
                <a:latin typeface="Open Sans" panose="020B0606030504020204" pitchFamily="34" charset="0"/>
                <a:ea typeface="Open Sans" panose="020B0606030504020204" pitchFamily="34" charset="0"/>
                <a:cs typeface="Open Sans" panose="020B0606030504020204" pitchFamily="34" charset="0"/>
              </a:rPr>
              <a:t>Mature Adult Services (55+)</a:t>
            </a:r>
          </a:p>
          <a:p>
            <a:r>
              <a:rPr lang="en-US" sz="2600" dirty="0">
                <a:latin typeface="Open Sans" panose="020B0606030504020204" pitchFamily="34" charset="0"/>
                <a:ea typeface="Open Sans" panose="020B0606030504020204" pitchFamily="34" charset="0"/>
                <a:cs typeface="Open Sans" panose="020B0606030504020204" pitchFamily="34" charset="0"/>
              </a:rPr>
              <a:t>Youth Drop-in Centers</a:t>
            </a:r>
          </a:p>
          <a:p>
            <a:r>
              <a:rPr lang="en-US" sz="2600" dirty="0">
                <a:latin typeface="Open Sans" panose="020B0606030504020204" pitchFamily="34" charset="0"/>
                <a:ea typeface="Open Sans" panose="020B0606030504020204" pitchFamily="34" charset="0"/>
                <a:cs typeface="Open Sans" panose="020B0606030504020204" pitchFamily="34" charset="0"/>
              </a:rPr>
              <a:t>New Life -  Justice Involved</a:t>
            </a:r>
          </a:p>
          <a:p>
            <a:r>
              <a:rPr lang="en-US" sz="2600" dirty="0">
                <a:latin typeface="Open Sans" panose="020B0606030504020204" pitchFamily="34" charset="0"/>
                <a:ea typeface="Open Sans" panose="020B0606030504020204" pitchFamily="34" charset="0"/>
                <a:cs typeface="Open Sans" panose="020B0606030504020204" pitchFamily="34" charset="0"/>
              </a:rPr>
              <a:t>Long Term Care – Crisis Outreach Teams </a:t>
            </a:r>
          </a:p>
          <a:p>
            <a:r>
              <a:rPr lang="en-US" sz="2600" dirty="0">
                <a:latin typeface="Open Sans" panose="020B0606030504020204" pitchFamily="34" charset="0"/>
                <a:ea typeface="Open Sans" panose="020B0606030504020204" pitchFamily="34" charset="0"/>
                <a:cs typeface="Open Sans" panose="020B0606030504020204" pitchFamily="34" charset="0"/>
              </a:rPr>
              <a:t>Navigation Centers (Pre &amp; Post Discharge Planning)</a:t>
            </a:r>
          </a:p>
          <a:p>
            <a:r>
              <a:rPr lang="en-US" sz="2600" dirty="0">
                <a:latin typeface="Open Sans" panose="020B0606030504020204" pitchFamily="34" charset="0"/>
                <a:ea typeface="Open Sans" panose="020B0606030504020204" pitchFamily="34" charset="0"/>
                <a:cs typeface="Open Sans" panose="020B0606030504020204" pitchFamily="34" charset="0"/>
              </a:rPr>
              <a:t>Commercially Sexually Exploited Youth</a:t>
            </a:r>
          </a:p>
          <a:p>
            <a:r>
              <a:rPr lang="en-US" sz="2600" dirty="0">
                <a:latin typeface="Open Sans" panose="020B0606030504020204" pitchFamily="34" charset="0"/>
                <a:ea typeface="Open Sans" panose="020B0606030504020204" pitchFamily="34" charset="0"/>
                <a:cs typeface="Open Sans" panose="020B0606030504020204" pitchFamily="34" charset="0"/>
              </a:rPr>
              <a:t>Integrated Health Centers </a:t>
            </a:r>
          </a:p>
          <a:p>
            <a:r>
              <a:rPr lang="en-US" sz="2600" dirty="0">
                <a:latin typeface="Open Sans" panose="020B0606030504020204" pitchFamily="34" charset="0"/>
                <a:ea typeface="Open Sans" panose="020B0606030504020204" pitchFamily="34" charset="0"/>
                <a:cs typeface="Open Sans" panose="020B0606030504020204" pitchFamily="34" charset="0"/>
              </a:rPr>
              <a:t>Family Room Clinics</a:t>
            </a:r>
          </a:p>
          <a:p>
            <a:r>
              <a:rPr lang="en-US" sz="2600" dirty="0">
                <a:latin typeface="Open Sans" panose="020B0606030504020204" pitchFamily="34" charset="0"/>
                <a:ea typeface="Open Sans" panose="020B0606030504020204" pitchFamily="34" charset="0"/>
                <a:cs typeface="Open Sans" panose="020B0606030504020204" pitchFamily="34" charset="0"/>
              </a:rPr>
              <a:t>Workforce Trainings</a:t>
            </a:r>
          </a:p>
          <a:p>
            <a:r>
              <a:rPr lang="en-US" sz="2600" dirty="0">
                <a:latin typeface="Open Sans" panose="020B0606030504020204" pitchFamily="34" charset="0"/>
                <a:ea typeface="Open Sans" panose="020B0606030504020204" pitchFamily="34" charset="0"/>
                <a:cs typeface="Open Sans" panose="020B0606030504020204" pitchFamily="34" charset="0"/>
              </a:rPr>
              <a:t>Research &amp; Technology</a:t>
            </a:r>
          </a:p>
          <a:p>
            <a:r>
              <a:rPr lang="en-US" sz="2600" dirty="0">
                <a:latin typeface="Open Sans" panose="020B0606030504020204" pitchFamily="34" charset="0"/>
                <a:ea typeface="Open Sans" panose="020B0606030504020204" pitchFamily="34" charset="0"/>
                <a:cs typeface="Open Sans" panose="020B0606030504020204" pitchFamily="34" charset="0"/>
              </a:rPr>
              <a:t>Conferences</a:t>
            </a:r>
          </a:p>
        </p:txBody>
      </p:sp>
    </p:spTree>
    <p:extLst>
      <p:ext uri="{BB962C8B-B14F-4D97-AF65-F5344CB8AC3E}">
        <p14:creationId xmlns:p14="http://schemas.microsoft.com/office/powerpoint/2010/main" val="1979992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UHS PPT template1">
  <a:themeElements>
    <a:clrScheme name="RUHS 2">
      <a:dk1>
        <a:srgbClr val="0E213D"/>
      </a:dk1>
      <a:lt1>
        <a:sysClr val="window" lastClr="FFFFFF"/>
      </a:lt1>
      <a:dk2>
        <a:srgbClr val="083065"/>
      </a:dk2>
      <a:lt2>
        <a:srgbClr val="EEECE1"/>
      </a:lt2>
      <a:accent1>
        <a:srgbClr val="073166"/>
      </a:accent1>
      <a:accent2>
        <a:srgbClr val="67235C"/>
      </a:accent2>
      <a:accent3>
        <a:srgbClr val="ACCB2A"/>
      </a:accent3>
      <a:accent4>
        <a:srgbClr val="E57C2A"/>
      </a:accent4>
      <a:accent5>
        <a:srgbClr val="FFFEFD"/>
      </a:accent5>
      <a:accent6>
        <a:srgbClr val="FFFDF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RUHS PPT template1</Template>
  <TotalTime>0</TotalTime>
  <Words>3051</Words>
  <Application>Microsoft Office PowerPoint</Application>
  <PresentationFormat>Widescreen</PresentationFormat>
  <Paragraphs>326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Open Sans</vt:lpstr>
      <vt:lpstr>Times New Roman</vt:lpstr>
      <vt:lpstr>Wingdings</vt:lpstr>
      <vt:lpstr>RUHS PPT template1</vt:lpstr>
      <vt:lpstr>Credentialing Lived Experience</vt:lpstr>
      <vt:lpstr>This is Me</vt:lpstr>
      <vt:lpstr>PowerPoint Presentation</vt:lpstr>
      <vt:lpstr>My Lived Experience</vt:lpstr>
      <vt:lpstr>   What is a  Peer Support Specialist? </vt:lpstr>
      <vt:lpstr>   History of Peer Support </vt:lpstr>
      <vt:lpstr>Things We Learned</vt:lpstr>
      <vt:lpstr>   What is a Peer Support Specialist? </vt:lpstr>
      <vt:lpstr>Where Do We Utilize Peers?</vt:lpstr>
      <vt:lpstr>      PSS Roles in Clinics</vt:lpstr>
      <vt:lpstr>What do  Clinic Supervisor’s find most challenging? </vt:lpstr>
      <vt:lpstr>Wellness at Work</vt:lpstr>
      <vt:lpstr>“Lived Experience” Career Ladder</vt:lpstr>
      <vt:lpstr>    Senior Peer Support Team</vt:lpstr>
      <vt:lpstr>What is a Recovery Environment? </vt:lpstr>
      <vt:lpstr>What is the SPSS role with the  PSS Line Staff Member?</vt:lpstr>
      <vt:lpstr>Functions of the Senior PSS</vt:lpstr>
      <vt:lpstr>Let’s talk about recruiting</vt:lpstr>
      <vt:lpstr>Peer Support is a Practice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2015-07-29T21:08:43Z</dcterms:created>
  <dcterms:modified xsi:type="dcterms:W3CDTF">2020-03-30T20:59:31Z</dcterms:modified>
</cp:coreProperties>
</file>