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58" r:id="rId2"/>
    <p:sldId id="383" r:id="rId3"/>
    <p:sldId id="412" r:id="rId4"/>
    <p:sldId id="413" r:id="rId5"/>
    <p:sldId id="414" r:id="rId6"/>
    <p:sldId id="415" r:id="rId7"/>
    <p:sldId id="384" r:id="rId8"/>
    <p:sldId id="387" r:id="rId9"/>
    <p:sldId id="408" r:id="rId10"/>
    <p:sldId id="409" r:id="rId11"/>
    <p:sldId id="278" r:id="rId12"/>
    <p:sldId id="381" r:id="rId13"/>
    <p:sldId id="410" r:id="rId14"/>
    <p:sldId id="417" r:id="rId15"/>
    <p:sldId id="416" r:id="rId16"/>
    <p:sldId id="418" r:id="rId17"/>
    <p:sldId id="420" r:id="rId18"/>
    <p:sldId id="421" r:id="rId19"/>
    <p:sldId id="422" r:id="rId20"/>
    <p:sldId id="419" r:id="rId21"/>
    <p:sldId id="272" r:id="rId22"/>
  </p:sldIdLst>
  <p:sldSz cx="9144000" cy="6858000" type="screen4x3"/>
  <p:notesSz cx="6858000" cy="9144000"/>
  <p:embeddedFontLst>
    <p:embeddedFont>
      <p:font typeface="Corbel" panose="020B050302020402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Franklin Gothic Book" panose="020B0503020102020204" pitchFamily="34" charset="0"/>
      <p:regular r:id="rId33"/>
      <p:italic r:id="rId34"/>
    </p:embeddedFont>
    <p:embeddedFont>
      <p:font typeface="Calibri" panose="020F0502020204030204" pitchFamily="34" charset="0"/>
      <p:regular r:id="rId35"/>
      <p:bold r:id="rId36"/>
      <p:italic r:id="rId37"/>
      <p:boldItalic r:id="rId38"/>
    </p:embeddedFont>
    <p:embeddedFont>
      <p:font typeface="Tunga" panose="020B0502040204020203" pitchFamily="34" charset="0"/>
      <p:regular r:id="rId39"/>
      <p:bold r:id="rId40"/>
    </p:embeddedFont>
    <p:embeddedFont>
      <p:font typeface="Helvetica" panose="020B06040202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37C"/>
    <a:srgbClr val="70D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79651" autoAdjust="0"/>
  </p:normalViewPr>
  <p:slideViewPr>
    <p:cSldViewPr>
      <p:cViewPr varScale="1">
        <p:scale>
          <a:sx n="98" d="100"/>
          <a:sy n="98" d="100"/>
        </p:scale>
        <p:origin x="696" y="72"/>
      </p:cViewPr>
      <p:guideLst>
        <p:guide orient="horz" pos="2160"/>
        <p:guide pos="2880"/>
      </p:guideLst>
    </p:cSldViewPr>
  </p:slideViewPr>
  <p:outlineViewPr>
    <p:cViewPr>
      <p:scale>
        <a:sx n="33" d="100"/>
        <a:sy n="33" d="100"/>
      </p:scale>
      <p:origin x="0" y="904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88A21-0239-46B3-8988-C30CE7DDB98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6E1AF0E-BE01-4BC5-B71B-43630CD28106}">
      <dgm:prSet phldrT="[Text]"/>
      <dgm:spPr/>
      <dgm:t>
        <a:bodyPr/>
        <a:lstStyle/>
        <a:p>
          <a:r>
            <a:rPr lang="en-US" dirty="0"/>
            <a:t>Self-Efficacy</a:t>
          </a:r>
        </a:p>
      </dgm:t>
    </dgm:pt>
    <dgm:pt modelId="{71071A82-25B0-4414-9952-104F785EBB22}" type="parTrans" cxnId="{D6A643D6-98F3-4BEE-BCC5-57F621F34A87}">
      <dgm:prSet/>
      <dgm:spPr/>
      <dgm:t>
        <a:bodyPr/>
        <a:lstStyle/>
        <a:p>
          <a:endParaRPr lang="en-US"/>
        </a:p>
      </dgm:t>
    </dgm:pt>
    <dgm:pt modelId="{BB994B5E-4AFC-4F15-9274-4261E198704B}" type="sibTrans" cxnId="{D6A643D6-98F3-4BEE-BCC5-57F621F34A87}">
      <dgm:prSet/>
      <dgm:spPr/>
      <dgm:t>
        <a:bodyPr/>
        <a:lstStyle/>
        <a:p>
          <a:endParaRPr lang="en-US"/>
        </a:p>
      </dgm:t>
    </dgm:pt>
    <dgm:pt modelId="{D7128591-77E9-4B04-8C2C-6ABB214FAADE}">
      <dgm:prSet phldrT="[Text]"/>
      <dgm:spPr/>
      <dgm:t>
        <a:bodyPr/>
        <a:lstStyle/>
        <a:p>
          <a:r>
            <a:rPr lang="en-US" dirty="0"/>
            <a:t>Consumer Directed Theory of Empowerment</a:t>
          </a:r>
        </a:p>
      </dgm:t>
    </dgm:pt>
    <dgm:pt modelId="{3BEB09C4-F8EE-40DD-BEF2-CDA50A3F3D25}" type="parTrans" cxnId="{72E049FA-2E2B-4F81-A860-20728DB39891}">
      <dgm:prSet/>
      <dgm:spPr/>
      <dgm:t>
        <a:bodyPr/>
        <a:lstStyle/>
        <a:p>
          <a:endParaRPr lang="en-US"/>
        </a:p>
      </dgm:t>
    </dgm:pt>
    <dgm:pt modelId="{A3C8801F-B72D-48E8-A99C-13115D4D78DF}" type="sibTrans" cxnId="{72E049FA-2E2B-4F81-A860-20728DB39891}">
      <dgm:prSet/>
      <dgm:spPr/>
      <dgm:t>
        <a:bodyPr/>
        <a:lstStyle/>
        <a:p>
          <a:endParaRPr lang="en-US"/>
        </a:p>
      </dgm:t>
    </dgm:pt>
    <dgm:pt modelId="{E1F87D75-C598-4B12-8D55-62B53219EDA5}">
      <dgm:prSet phldrT="[Text]"/>
      <dgm:spPr/>
      <dgm:t>
        <a:bodyPr/>
        <a:lstStyle/>
        <a:p>
          <a:r>
            <a:rPr lang="en-US" dirty="0"/>
            <a:t>Self-Determination</a:t>
          </a:r>
        </a:p>
      </dgm:t>
    </dgm:pt>
    <dgm:pt modelId="{E2F8B398-D04A-4762-B43D-5EB26A02060C}" type="parTrans" cxnId="{91B63EF2-1F11-47C1-A5A1-14DE692D3FB9}">
      <dgm:prSet/>
      <dgm:spPr/>
      <dgm:t>
        <a:bodyPr/>
        <a:lstStyle/>
        <a:p>
          <a:endParaRPr lang="en-US"/>
        </a:p>
      </dgm:t>
    </dgm:pt>
    <dgm:pt modelId="{EC46D66D-4776-4252-9132-E1472E106E7D}" type="sibTrans" cxnId="{91B63EF2-1F11-47C1-A5A1-14DE692D3FB9}">
      <dgm:prSet/>
      <dgm:spPr/>
      <dgm:t>
        <a:bodyPr/>
        <a:lstStyle/>
        <a:p>
          <a:endParaRPr lang="en-US"/>
        </a:p>
      </dgm:t>
    </dgm:pt>
    <dgm:pt modelId="{821EEB5D-C857-49CE-8EE3-DB2658C7483A}" type="pres">
      <dgm:prSet presAssocID="{85488A21-0239-46B3-8988-C30CE7DDB98A}" presName="diagram" presStyleCnt="0">
        <dgm:presLayoutVars>
          <dgm:dir/>
          <dgm:resizeHandles val="exact"/>
        </dgm:presLayoutVars>
      </dgm:prSet>
      <dgm:spPr/>
      <dgm:t>
        <a:bodyPr/>
        <a:lstStyle/>
        <a:p>
          <a:endParaRPr lang="en-US"/>
        </a:p>
      </dgm:t>
    </dgm:pt>
    <dgm:pt modelId="{041C3060-D784-4D63-9192-DA50F3654832}" type="pres">
      <dgm:prSet presAssocID="{46E1AF0E-BE01-4BC5-B71B-43630CD28106}" presName="node" presStyleLbl="node1" presStyleIdx="0" presStyleCnt="3" custLinFactY="17085" custLinFactNeighborX="-26" custLinFactNeighborY="100000">
        <dgm:presLayoutVars>
          <dgm:bulletEnabled val="1"/>
        </dgm:presLayoutVars>
      </dgm:prSet>
      <dgm:spPr/>
      <dgm:t>
        <a:bodyPr/>
        <a:lstStyle/>
        <a:p>
          <a:endParaRPr lang="en-US"/>
        </a:p>
      </dgm:t>
    </dgm:pt>
    <dgm:pt modelId="{3824626A-0543-428B-9664-C9B9DDD8C2EB}" type="pres">
      <dgm:prSet presAssocID="{BB994B5E-4AFC-4F15-9274-4261E198704B}" presName="sibTrans" presStyleCnt="0"/>
      <dgm:spPr/>
    </dgm:pt>
    <dgm:pt modelId="{3F6316AA-AB39-4240-8985-49214B4555D2}" type="pres">
      <dgm:prSet presAssocID="{D7128591-77E9-4B04-8C2C-6ABB214FAADE}" presName="node" presStyleLbl="node1" presStyleIdx="1" presStyleCnt="3" custLinFactY="17085" custLinFactNeighborY="100000">
        <dgm:presLayoutVars>
          <dgm:bulletEnabled val="1"/>
        </dgm:presLayoutVars>
      </dgm:prSet>
      <dgm:spPr/>
      <dgm:t>
        <a:bodyPr/>
        <a:lstStyle/>
        <a:p>
          <a:endParaRPr lang="en-US"/>
        </a:p>
      </dgm:t>
    </dgm:pt>
    <dgm:pt modelId="{BC605B8B-4444-4CB8-8DB9-581F776B36E5}" type="pres">
      <dgm:prSet presAssocID="{A3C8801F-B72D-48E8-A99C-13115D4D78DF}" presName="sibTrans" presStyleCnt="0"/>
      <dgm:spPr/>
    </dgm:pt>
    <dgm:pt modelId="{88970AED-3D35-4DE8-B00F-238EDE13BFE4}" type="pres">
      <dgm:prSet presAssocID="{E1F87D75-C598-4B12-8D55-62B53219EDA5}" presName="node" presStyleLbl="node1" presStyleIdx="2" presStyleCnt="3" custLinFactY="-17735" custLinFactNeighborX="2738" custLinFactNeighborY="-100000">
        <dgm:presLayoutVars>
          <dgm:bulletEnabled val="1"/>
        </dgm:presLayoutVars>
      </dgm:prSet>
      <dgm:spPr/>
      <dgm:t>
        <a:bodyPr/>
        <a:lstStyle/>
        <a:p>
          <a:endParaRPr lang="en-US"/>
        </a:p>
      </dgm:t>
    </dgm:pt>
  </dgm:ptLst>
  <dgm:cxnLst>
    <dgm:cxn modelId="{4BADDC43-1EC6-438A-919A-6B6E6C65B344}" type="presOf" srcId="{D7128591-77E9-4B04-8C2C-6ABB214FAADE}" destId="{3F6316AA-AB39-4240-8985-49214B4555D2}" srcOrd="0" destOrd="0" presId="urn:microsoft.com/office/officeart/2005/8/layout/default"/>
    <dgm:cxn modelId="{B239A439-2178-4880-B3C2-FBB52D0B0DB5}" type="presOf" srcId="{85488A21-0239-46B3-8988-C30CE7DDB98A}" destId="{821EEB5D-C857-49CE-8EE3-DB2658C7483A}" srcOrd="0" destOrd="0" presId="urn:microsoft.com/office/officeart/2005/8/layout/default"/>
    <dgm:cxn modelId="{4E4E8B92-5E5B-48BD-B897-C21AE5024490}" type="presOf" srcId="{E1F87D75-C598-4B12-8D55-62B53219EDA5}" destId="{88970AED-3D35-4DE8-B00F-238EDE13BFE4}" srcOrd="0" destOrd="0" presId="urn:microsoft.com/office/officeart/2005/8/layout/default"/>
    <dgm:cxn modelId="{72E049FA-2E2B-4F81-A860-20728DB39891}" srcId="{85488A21-0239-46B3-8988-C30CE7DDB98A}" destId="{D7128591-77E9-4B04-8C2C-6ABB214FAADE}" srcOrd="1" destOrd="0" parTransId="{3BEB09C4-F8EE-40DD-BEF2-CDA50A3F3D25}" sibTransId="{A3C8801F-B72D-48E8-A99C-13115D4D78DF}"/>
    <dgm:cxn modelId="{91B63EF2-1F11-47C1-A5A1-14DE692D3FB9}" srcId="{85488A21-0239-46B3-8988-C30CE7DDB98A}" destId="{E1F87D75-C598-4B12-8D55-62B53219EDA5}" srcOrd="2" destOrd="0" parTransId="{E2F8B398-D04A-4762-B43D-5EB26A02060C}" sibTransId="{EC46D66D-4776-4252-9132-E1472E106E7D}"/>
    <dgm:cxn modelId="{5F047BD1-4165-4687-92A9-5F2A2F992C2D}" type="presOf" srcId="{46E1AF0E-BE01-4BC5-B71B-43630CD28106}" destId="{041C3060-D784-4D63-9192-DA50F3654832}" srcOrd="0" destOrd="0" presId="urn:microsoft.com/office/officeart/2005/8/layout/default"/>
    <dgm:cxn modelId="{D6A643D6-98F3-4BEE-BCC5-57F621F34A87}" srcId="{85488A21-0239-46B3-8988-C30CE7DDB98A}" destId="{46E1AF0E-BE01-4BC5-B71B-43630CD28106}" srcOrd="0" destOrd="0" parTransId="{71071A82-25B0-4414-9952-104F785EBB22}" sibTransId="{BB994B5E-4AFC-4F15-9274-4261E198704B}"/>
    <dgm:cxn modelId="{13887EFA-E844-41E8-8C88-1E6DBFCBE5D8}" type="presParOf" srcId="{821EEB5D-C857-49CE-8EE3-DB2658C7483A}" destId="{041C3060-D784-4D63-9192-DA50F3654832}" srcOrd="0" destOrd="0" presId="urn:microsoft.com/office/officeart/2005/8/layout/default"/>
    <dgm:cxn modelId="{2482FD2C-9A90-4776-8AE2-3E25B9304418}" type="presParOf" srcId="{821EEB5D-C857-49CE-8EE3-DB2658C7483A}" destId="{3824626A-0543-428B-9664-C9B9DDD8C2EB}" srcOrd="1" destOrd="0" presId="urn:microsoft.com/office/officeart/2005/8/layout/default"/>
    <dgm:cxn modelId="{B1537516-ED59-456A-A6F4-C36DBD59CC22}" type="presParOf" srcId="{821EEB5D-C857-49CE-8EE3-DB2658C7483A}" destId="{3F6316AA-AB39-4240-8985-49214B4555D2}" srcOrd="2" destOrd="0" presId="urn:microsoft.com/office/officeart/2005/8/layout/default"/>
    <dgm:cxn modelId="{903B4947-30B7-44A3-96E3-0D2CEF06CEC3}" type="presParOf" srcId="{821EEB5D-C857-49CE-8EE3-DB2658C7483A}" destId="{BC605B8B-4444-4CB8-8DB9-581F776B36E5}" srcOrd="3" destOrd="0" presId="urn:microsoft.com/office/officeart/2005/8/layout/default"/>
    <dgm:cxn modelId="{58BE85EB-2BDD-4C0A-A9CD-74A0424C73D3}" type="presParOf" srcId="{821EEB5D-C857-49CE-8EE3-DB2658C7483A}" destId="{88970AED-3D35-4DE8-B00F-238EDE13BFE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CE627E-BD3A-491F-ACA5-F6C879F599D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A04AC7B0-ECEF-48A0-B65C-CF64C2BDAFA1}">
      <dgm:prSet phldrT="[Text]"/>
      <dgm:spPr/>
      <dgm:t>
        <a:bodyPr/>
        <a:lstStyle/>
        <a:p>
          <a:r>
            <a:rPr lang="en-US" dirty="0"/>
            <a:t>Medical</a:t>
          </a:r>
        </a:p>
      </dgm:t>
    </dgm:pt>
    <dgm:pt modelId="{5FD360F9-D61D-4A86-9951-68DACC50136E}" type="parTrans" cxnId="{A1619B60-16B7-460F-97D6-F0D569879E2A}">
      <dgm:prSet/>
      <dgm:spPr/>
      <dgm:t>
        <a:bodyPr/>
        <a:lstStyle/>
        <a:p>
          <a:endParaRPr lang="en-US"/>
        </a:p>
      </dgm:t>
    </dgm:pt>
    <dgm:pt modelId="{6F15BC52-1CF4-4EE9-AB58-CE9929DE1FCC}" type="sibTrans" cxnId="{A1619B60-16B7-460F-97D6-F0D569879E2A}">
      <dgm:prSet/>
      <dgm:spPr/>
      <dgm:t>
        <a:bodyPr/>
        <a:lstStyle/>
        <a:p>
          <a:endParaRPr lang="en-US"/>
        </a:p>
      </dgm:t>
    </dgm:pt>
    <dgm:pt modelId="{E830B8A5-07AF-45C1-BD04-E87987ECDFB2}">
      <dgm:prSet phldrT="[Text]"/>
      <dgm:spPr/>
      <dgm:t>
        <a:bodyPr/>
        <a:lstStyle/>
        <a:p>
          <a:r>
            <a:rPr lang="en-US" dirty="0"/>
            <a:t>Vocational Concerns</a:t>
          </a:r>
        </a:p>
      </dgm:t>
    </dgm:pt>
    <dgm:pt modelId="{89C4E70E-326E-45B7-96F8-F0EBD933549E}" type="parTrans" cxnId="{21CE6F00-95E0-4212-ABCB-000B471D96F4}">
      <dgm:prSet/>
      <dgm:spPr/>
      <dgm:t>
        <a:bodyPr/>
        <a:lstStyle/>
        <a:p>
          <a:endParaRPr lang="en-US"/>
        </a:p>
      </dgm:t>
    </dgm:pt>
    <dgm:pt modelId="{FC6267FF-C44E-43FA-A06D-DAEB9D860EF3}" type="sibTrans" cxnId="{21CE6F00-95E0-4212-ABCB-000B471D96F4}">
      <dgm:prSet/>
      <dgm:spPr/>
      <dgm:t>
        <a:bodyPr/>
        <a:lstStyle/>
        <a:p>
          <a:endParaRPr lang="en-US"/>
        </a:p>
      </dgm:t>
    </dgm:pt>
    <dgm:pt modelId="{3DA75AEF-BBF3-4CDF-AD9F-B71ECE667093}">
      <dgm:prSet phldrT="[Text]"/>
      <dgm:spPr/>
      <dgm:t>
        <a:bodyPr/>
        <a:lstStyle/>
        <a:p>
          <a:r>
            <a:rPr lang="en-US" dirty="0"/>
            <a:t>Vocational Confidence</a:t>
          </a:r>
        </a:p>
      </dgm:t>
    </dgm:pt>
    <dgm:pt modelId="{2D6BC904-B3D1-4140-8526-149ACBE671E5}" type="parTrans" cxnId="{1BB5E399-5613-49B5-8A15-49750B46A183}">
      <dgm:prSet/>
      <dgm:spPr/>
      <dgm:t>
        <a:bodyPr/>
        <a:lstStyle/>
        <a:p>
          <a:endParaRPr lang="en-US"/>
        </a:p>
      </dgm:t>
    </dgm:pt>
    <dgm:pt modelId="{51D6847C-001A-45D8-A4C9-1B9FB7E2F88B}" type="sibTrans" cxnId="{1BB5E399-5613-49B5-8A15-49750B46A183}">
      <dgm:prSet/>
      <dgm:spPr/>
      <dgm:t>
        <a:bodyPr/>
        <a:lstStyle/>
        <a:p>
          <a:endParaRPr lang="en-US"/>
        </a:p>
      </dgm:t>
    </dgm:pt>
    <dgm:pt modelId="{87C7A133-71CC-49D9-B083-1FA39FE6A77C}">
      <dgm:prSet phldrT="[Text]"/>
      <dgm:spPr/>
      <dgm:t>
        <a:bodyPr/>
        <a:lstStyle/>
        <a:p>
          <a:r>
            <a:rPr lang="en-US" dirty="0"/>
            <a:t>Financial Legal</a:t>
          </a:r>
        </a:p>
      </dgm:t>
    </dgm:pt>
    <dgm:pt modelId="{8D1BE8FD-1EE3-4052-BB6D-0B22F1DD7CC5}" type="parTrans" cxnId="{0E2E15BF-7A67-4B1D-89F1-66E8097E10E4}">
      <dgm:prSet/>
      <dgm:spPr/>
      <dgm:t>
        <a:bodyPr/>
        <a:lstStyle/>
        <a:p>
          <a:endParaRPr lang="en-US"/>
        </a:p>
      </dgm:t>
    </dgm:pt>
    <dgm:pt modelId="{3F69B7F5-9433-4837-91A3-630685684DDB}" type="sibTrans" cxnId="{0E2E15BF-7A67-4B1D-89F1-66E8097E10E4}">
      <dgm:prSet/>
      <dgm:spPr/>
      <dgm:t>
        <a:bodyPr/>
        <a:lstStyle/>
        <a:p>
          <a:endParaRPr lang="en-US"/>
        </a:p>
      </dgm:t>
    </dgm:pt>
    <dgm:pt modelId="{41CF336A-280D-478F-997A-E59126BF7EDD}">
      <dgm:prSet/>
      <dgm:spPr/>
      <dgm:t>
        <a:bodyPr/>
        <a:lstStyle/>
        <a:p>
          <a:r>
            <a:rPr lang="en-US" dirty="0"/>
            <a:t>Psycho-social</a:t>
          </a:r>
        </a:p>
      </dgm:t>
    </dgm:pt>
    <dgm:pt modelId="{AC1D7D1F-0650-45A6-AA2F-173A394A499E}" type="parTrans" cxnId="{63EDFC06-61DA-4722-93EE-1A6CDF2FFA2A}">
      <dgm:prSet/>
      <dgm:spPr/>
      <dgm:t>
        <a:bodyPr/>
        <a:lstStyle/>
        <a:p>
          <a:endParaRPr lang="en-US"/>
        </a:p>
      </dgm:t>
    </dgm:pt>
    <dgm:pt modelId="{D601D3B0-953F-4163-8F05-E4E2A7CFD9BC}" type="sibTrans" cxnId="{63EDFC06-61DA-4722-93EE-1A6CDF2FFA2A}">
      <dgm:prSet/>
      <dgm:spPr/>
      <dgm:t>
        <a:bodyPr/>
        <a:lstStyle/>
        <a:p>
          <a:endParaRPr lang="en-US"/>
        </a:p>
      </dgm:t>
    </dgm:pt>
    <dgm:pt modelId="{4F8BC164-DEC9-45F8-9066-13AF76FECDDF}">
      <dgm:prSet phldrT="[Text]"/>
      <dgm:spPr/>
      <dgm:t>
        <a:bodyPr/>
        <a:lstStyle/>
        <a:p>
          <a:r>
            <a:rPr lang="en-US" dirty="0"/>
            <a:t>Considering Work</a:t>
          </a:r>
        </a:p>
      </dgm:t>
    </dgm:pt>
    <dgm:pt modelId="{3F8C63E2-4B19-4E83-8835-BE1B8B1E22B9}" type="sibTrans" cxnId="{9F8E8443-7142-4A2D-9011-3B98651DA7E9}">
      <dgm:prSet/>
      <dgm:spPr/>
      <dgm:t>
        <a:bodyPr/>
        <a:lstStyle/>
        <a:p>
          <a:endParaRPr lang="en-US"/>
        </a:p>
      </dgm:t>
    </dgm:pt>
    <dgm:pt modelId="{C6C59B7B-7C67-4D3B-BF69-540B6E4B08F9}" type="parTrans" cxnId="{9F8E8443-7142-4A2D-9011-3B98651DA7E9}">
      <dgm:prSet/>
      <dgm:spPr/>
      <dgm:t>
        <a:bodyPr/>
        <a:lstStyle/>
        <a:p>
          <a:endParaRPr lang="en-US"/>
        </a:p>
      </dgm:t>
    </dgm:pt>
    <dgm:pt modelId="{14466940-90C2-4B9F-BCDF-309288713DB3}" type="pres">
      <dgm:prSet presAssocID="{91CE627E-BD3A-491F-ACA5-F6C879F599D1}" presName="Name0" presStyleCnt="0">
        <dgm:presLayoutVars>
          <dgm:chMax val="1"/>
          <dgm:dir/>
          <dgm:animLvl val="ctr"/>
          <dgm:resizeHandles val="exact"/>
        </dgm:presLayoutVars>
      </dgm:prSet>
      <dgm:spPr/>
      <dgm:t>
        <a:bodyPr/>
        <a:lstStyle/>
        <a:p>
          <a:endParaRPr lang="en-US"/>
        </a:p>
      </dgm:t>
    </dgm:pt>
    <dgm:pt modelId="{D1085DD4-0014-4045-A43F-EF4148FE69A6}" type="pres">
      <dgm:prSet presAssocID="{4F8BC164-DEC9-45F8-9066-13AF76FECDDF}" presName="centerShape" presStyleLbl="node0" presStyleIdx="0" presStyleCnt="1" custScaleX="117594" custScaleY="109777" custLinFactNeighborX="-316"/>
      <dgm:spPr/>
      <dgm:t>
        <a:bodyPr/>
        <a:lstStyle/>
        <a:p>
          <a:endParaRPr lang="en-US"/>
        </a:p>
      </dgm:t>
    </dgm:pt>
    <dgm:pt modelId="{7D82AFDA-32D7-43C8-861E-6DECC9134C68}" type="pres">
      <dgm:prSet presAssocID="{A04AC7B0-ECEF-48A0-B65C-CF64C2BDAFA1}" presName="node" presStyleLbl="node1" presStyleIdx="0" presStyleCnt="5" custScaleX="169527" custScaleY="169527" custRadScaleRad="99775" custRadScaleInc="2868">
        <dgm:presLayoutVars>
          <dgm:bulletEnabled val="1"/>
        </dgm:presLayoutVars>
      </dgm:prSet>
      <dgm:spPr/>
      <dgm:t>
        <a:bodyPr/>
        <a:lstStyle/>
        <a:p>
          <a:endParaRPr lang="en-US"/>
        </a:p>
      </dgm:t>
    </dgm:pt>
    <dgm:pt modelId="{E079D5D5-793C-4DC6-B681-D1D93090057A}" type="pres">
      <dgm:prSet presAssocID="{A04AC7B0-ECEF-48A0-B65C-CF64C2BDAFA1}" presName="dummy" presStyleCnt="0"/>
      <dgm:spPr/>
    </dgm:pt>
    <dgm:pt modelId="{AE5C4793-B056-4C9B-BE7B-9CDE030BAD1B}" type="pres">
      <dgm:prSet presAssocID="{6F15BC52-1CF4-4EE9-AB58-CE9929DE1FCC}" presName="sibTrans" presStyleLbl="sibTrans2D1" presStyleIdx="0" presStyleCnt="5"/>
      <dgm:spPr/>
      <dgm:t>
        <a:bodyPr/>
        <a:lstStyle/>
        <a:p>
          <a:endParaRPr lang="en-US"/>
        </a:p>
      </dgm:t>
    </dgm:pt>
    <dgm:pt modelId="{E2A7DE0B-6056-4631-B0EF-0A9BF011872F}" type="pres">
      <dgm:prSet presAssocID="{41CF336A-280D-478F-997A-E59126BF7EDD}" presName="node" presStyleLbl="node1" presStyleIdx="1" presStyleCnt="5" custScaleX="169527" custScaleY="169527" custRadScaleRad="101070" custRadScaleInc="1396">
        <dgm:presLayoutVars>
          <dgm:bulletEnabled val="1"/>
        </dgm:presLayoutVars>
      </dgm:prSet>
      <dgm:spPr/>
      <dgm:t>
        <a:bodyPr/>
        <a:lstStyle/>
        <a:p>
          <a:endParaRPr lang="en-US"/>
        </a:p>
      </dgm:t>
    </dgm:pt>
    <dgm:pt modelId="{483810B8-3650-40A9-A4D8-9B95D51D2662}" type="pres">
      <dgm:prSet presAssocID="{41CF336A-280D-478F-997A-E59126BF7EDD}" presName="dummy" presStyleCnt="0"/>
      <dgm:spPr/>
    </dgm:pt>
    <dgm:pt modelId="{0B1D77BF-DE24-4AF7-A225-6D193CA0F84B}" type="pres">
      <dgm:prSet presAssocID="{D601D3B0-953F-4163-8F05-E4E2A7CFD9BC}" presName="sibTrans" presStyleLbl="sibTrans2D1" presStyleIdx="1" presStyleCnt="5"/>
      <dgm:spPr/>
      <dgm:t>
        <a:bodyPr/>
        <a:lstStyle/>
        <a:p>
          <a:endParaRPr lang="en-US"/>
        </a:p>
      </dgm:t>
    </dgm:pt>
    <dgm:pt modelId="{8E0E6833-6662-47AB-B2B5-9E1D23837DC7}" type="pres">
      <dgm:prSet presAssocID="{E830B8A5-07AF-45C1-BD04-E87987ECDFB2}" presName="node" presStyleLbl="node1" presStyleIdx="2" presStyleCnt="5" custScaleX="169527" custScaleY="169527" custRadScaleRad="100709" custRadScaleInc="-2298">
        <dgm:presLayoutVars>
          <dgm:bulletEnabled val="1"/>
        </dgm:presLayoutVars>
      </dgm:prSet>
      <dgm:spPr/>
      <dgm:t>
        <a:bodyPr/>
        <a:lstStyle/>
        <a:p>
          <a:endParaRPr lang="en-US"/>
        </a:p>
      </dgm:t>
    </dgm:pt>
    <dgm:pt modelId="{46692492-CA35-44A5-810C-C97EAF39B729}" type="pres">
      <dgm:prSet presAssocID="{E830B8A5-07AF-45C1-BD04-E87987ECDFB2}" presName="dummy" presStyleCnt="0"/>
      <dgm:spPr/>
    </dgm:pt>
    <dgm:pt modelId="{67B199ED-8D93-4DC7-B60A-3DBA2F543F5A}" type="pres">
      <dgm:prSet presAssocID="{FC6267FF-C44E-43FA-A06D-DAEB9D860EF3}" presName="sibTrans" presStyleLbl="sibTrans2D1" presStyleIdx="2" presStyleCnt="5"/>
      <dgm:spPr/>
      <dgm:t>
        <a:bodyPr/>
        <a:lstStyle/>
        <a:p>
          <a:endParaRPr lang="en-US"/>
        </a:p>
      </dgm:t>
    </dgm:pt>
    <dgm:pt modelId="{4EE942C7-E62B-4A49-9BC5-52932F0F9C11}" type="pres">
      <dgm:prSet presAssocID="{3DA75AEF-BBF3-4CDF-AD9F-B71ECE667093}" presName="node" presStyleLbl="node1" presStyleIdx="3" presStyleCnt="5" custScaleX="169527" custScaleY="169527" custRadScaleRad="99300" custRadScaleInc="-2330">
        <dgm:presLayoutVars>
          <dgm:bulletEnabled val="1"/>
        </dgm:presLayoutVars>
      </dgm:prSet>
      <dgm:spPr/>
      <dgm:t>
        <a:bodyPr/>
        <a:lstStyle/>
        <a:p>
          <a:endParaRPr lang="en-US"/>
        </a:p>
      </dgm:t>
    </dgm:pt>
    <dgm:pt modelId="{058D7909-0423-4C25-8534-668A8C57E993}" type="pres">
      <dgm:prSet presAssocID="{3DA75AEF-BBF3-4CDF-AD9F-B71ECE667093}" presName="dummy" presStyleCnt="0"/>
      <dgm:spPr/>
    </dgm:pt>
    <dgm:pt modelId="{AAA42B37-D35C-45AF-AEA2-BEEDF0828567}" type="pres">
      <dgm:prSet presAssocID="{51D6847C-001A-45D8-A4C9-1B9FB7E2F88B}" presName="sibTrans" presStyleLbl="sibTrans2D1" presStyleIdx="3" presStyleCnt="5"/>
      <dgm:spPr/>
      <dgm:t>
        <a:bodyPr/>
        <a:lstStyle/>
        <a:p>
          <a:endParaRPr lang="en-US"/>
        </a:p>
      </dgm:t>
    </dgm:pt>
    <dgm:pt modelId="{BFCECD0E-CF7D-4F67-8819-7D298EDC56EE}" type="pres">
      <dgm:prSet presAssocID="{87C7A133-71CC-49D9-B083-1FA39FE6A77C}" presName="node" presStyleLbl="node1" presStyleIdx="4" presStyleCnt="5" custScaleX="169527" custScaleY="169527" custRadScaleRad="98789" custRadScaleInc="363">
        <dgm:presLayoutVars>
          <dgm:bulletEnabled val="1"/>
        </dgm:presLayoutVars>
      </dgm:prSet>
      <dgm:spPr/>
      <dgm:t>
        <a:bodyPr/>
        <a:lstStyle/>
        <a:p>
          <a:endParaRPr lang="en-US"/>
        </a:p>
      </dgm:t>
    </dgm:pt>
    <dgm:pt modelId="{507FE057-14F8-4971-BFA4-6369ECFC58F9}" type="pres">
      <dgm:prSet presAssocID="{87C7A133-71CC-49D9-B083-1FA39FE6A77C}" presName="dummy" presStyleCnt="0"/>
      <dgm:spPr/>
    </dgm:pt>
    <dgm:pt modelId="{DA149487-A5C8-42F8-A423-B5C5266FA9D2}" type="pres">
      <dgm:prSet presAssocID="{3F69B7F5-9433-4837-91A3-630685684DDB}" presName="sibTrans" presStyleLbl="sibTrans2D1" presStyleIdx="4" presStyleCnt="5"/>
      <dgm:spPr/>
      <dgm:t>
        <a:bodyPr/>
        <a:lstStyle/>
        <a:p>
          <a:endParaRPr lang="en-US"/>
        </a:p>
      </dgm:t>
    </dgm:pt>
  </dgm:ptLst>
  <dgm:cxnLst>
    <dgm:cxn modelId="{92891797-9927-4D49-8F0A-E318BBAA7B9D}" type="presOf" srcId="{91CE627E-BD3A-491F-ACA5-F6C879F599D1}" destId="{14466940-90C2-4B9F-BCDF-309288713DB3}" srcOrd="0" destOrd="0" presId="urn:microsoft.com/office/officeart/2005/8/layout/radial6"/>
    <dgm:cxn modelId="{DBF3FA78-3CC4-4844-A573-7AF6E8EA6315}" type="presOf" srcId="{6F15BC52-1CF4-4EE9-AB58-CE9929DE1FCC}" destId="{AE5C4793-B056-4C9B-BE7B-9CDE030BAD1B}" srcOrd="0" destOrd="0" presId="urn:microsoft.com/office/officeart/2005/8/layout/radial6"/>
    <dgm:cxn modelId="{63EDFC06-61DA-4722-93EE-1A6CDF2FFA2A}" srcId="{4F8BC164-DEC9-45F8-9066-13AF76FECDDF}" destId="{41CF336A-280D-478F-997A-E59126BF7EDD}" srcOrd="1" destOrd="0" parTransId="{AC1D7D1F-0650-45A6-AA2F-173A394A499E}" sibTransId="{D601D3B0-953F-4163-8F05-E4E2A7CFD9BC}"/>
    <dgm:cxn modelId="{9F8E8443-7142-4A2D-9011-3B98651DA7E9}" srcId="{91CE627E-BD3A-491F-ACA5-F6C879F599D1}" destId="{4F8BC164-DEC9-45F8-9066-13AF76FECDDF}" srcOrd="0" destOrd="0" parTransId="{C6C59B7B-7C67-4D3B-BF69-540B6E4B08F9}" sibTransId="{3F8C63E2-4B19-4E83-8835-BE1B8B1E22B9}"/>
    <dgm:cxn modelId="{D3AF8408-8409-4E42-A6A9-15D65947CBE6}" type="presOf" srcId="{87C7A133-71CC-49D9-B083-1FA39FE6A77C}" destId="{BFCECD0E-CF7D-4F67-8819-7D298EDC56EE}" srcOrd="0" destOrd="0" presId="urn:microsoft.com/office/officeart/2005/8/layout/radial6"/>
    <dgm:cxn modelId="{A1619B60-16B7-460F-97D6-F0D569879E2A}" srcId="{4F8BC164-DEC9-45F8-9066-13AF76FECDDF}" destId="{A04AC7B0-ECEF-48A0-B65C-CF64C2BDAFA1}" srcOrd="0" destOrd="0" parTransId="{5FD360F9-D61D-4A86-9951-68DACC50136E}" sibTransId="{6F15BC52-1CF4-4EE9-AB58-CE9929DE1FCC}"/>
    <dgm:cxn modelId="{0E2E15BF-7A67-4B1D-89F1-66E8097E10E4}" srcId="{4F8BC164-DEC9-45F8-9066-13AF76FECDDF}" destId="{87C7A133-71CC-49D9-B083-1FA39FE6A77C}" srcOrd="4" destOrd="0" parTransId="{8D1BE8FD-1EE3-4052-BB6D-0B22F1DD7CC5}" sibTransId="{3F69B7F5-9433-4837-91A3-630685684DDB}"/>
    <dgm:cxn modelId="{CD68E798-76AE-47CE-95CD-299A45797C98}" type="presOf" srcId="{41CF336A-280D-478F-997A-E59126BF7EDD}" destId="{E2A7DE0B-6056-4631-B0EF-0A9BF011872F}" srcOrd="0" destOrd="0" presId="urn:microsoft.com/office/officeart/2005/8/layout/radial6"/>
    <dgm:cxn modelId="{58F250D5-0AF4-4040-82C1-2FD5AEEAAB2F}" type="presOf" srcId="{E830B8A5-07AF-45C1-BD04-E87987ECDFB2}" destId="{8E0E6833-6662-47AB-B2B5-9E1D23837DC7}" srcOrd="0" destOrd="0" presId="urn:microsoft.com/office/officeart/2005/8/layout/radial6"/>
    <dgm:cxn modelId="{CEEAD451-55B4-4079-8A00-1D391C5910E4}" type="presOf" srcId="{D601D3B0-953F-4163-8F05-E4E2A7CFD9BC}" destId="{0B1D77BF-DE24-4AF7-A225-6D193CA0F84B}" srcOrd="0" destOrd="0" presId="urn:microsoft.com/office/officeart/2005/8/layout/radial6"/>
    <dgm:cxn modelId="{3A159768-F34C-4A99-8BE7-49E5382CD245}" type="presOf" srcId="{3F69B7F5-9433-4837-91A3-630685684DDB}" destId="{DA149487-A5C8-42F8-A423-B5C5266FA9D2}" srcOrd="0" destOrd="0" presId="urn:microsoft.com/office/officeart/2005/8/layout/radial6"/>
    <dgm:cxn modelId="{5903EAD0-AB81-4DA7-B3C8-A9E338E9BA0E}" type="presOf" srcId="{4F8BC164-DEC9-45F8-9066-13AF76FECDDF}" destId="{D1085DD4-0014-4045-A43F-EF4148FE69A6}" srcOrd="0" destOrd="0" presId="urn:microsoft.com/office/officeart/2005/8/layout/radial6"/>
    <dgm:cxn modelId="{05AFC397-E67A-46A3-9C5F-57B1E1162028}" type="presOf" srcId="{FC6267FF-C44E-43FA-A06D-DAEB9D860EF3}" destId="{67B199ED-8D93-4DC7-B60A-3DBA2F543F5A}" srcOrd="0" destOrd="0" presId="urn:microsoft.com/office/officeart/2005/8/layout/radial6"/>
    <dgm:cxn modelId="{1BB5E399-5613-49B5-8A15-49750B46A183}" srcId="{4F8BC164-DEC9-45F8-9066-13AF76FECDDF}" destId="{3DA75AEF-BBF3-4CDF-AD9F-B71ECE667093}" srcOrd="3" destOrd="0" parTransId="{2D6BC904-B3D1-4140-8526-149ACBE671E5}" sibTransId="{51D6847C-001A-45D8-A4C9-1B9FB7E2F88B}"/>
    <dgm:cxn modelId="{1243CBE7-CCA4-4F97-881C-823DE3983B27}" type="presOf" srcId="{A04AC7B0-ECEF-48A0-B65C-CF64C2BDAFA1}" destId="{7D82AFDA-32D7-43C8-861E-6DECC9134C68}" srcOrd="0" destOrd="0" presId="urn:microsoft.com/office/officeart/2005/8/layout/radial6"/>
    <dgm:cxn modelId="{3CCB904E-1F6D-45DE-88BE-A042C4A0CD59}" type="presOf" srcId="{3DA75AEF-BBF3-4CDF-AD9F-B71ECE667093}" destId="{4EE942C7-E62B-4A49-9BC5-52932F0F9C11}" srcOrd="0" destOrd="0" presId="urn:microsoft.com/office/officeart/2005/8/layout/radial6"/>
    <dgm:cxn modelId="{21CE6F00-95E0-4212-ABCB-000B471D96F4}" srcId="{4F8BC164-DEC9-45F8-9066-13AF76FECDDF}" destId="{E830B8A5-07AF-45C1-BD04-E87987ECDFB2}" srcOrd="2" destOrd="0" parTransId="{89C4E70E-326E-45B7-96F8-F0EBD933549E}" sibTransId="{FC6267FF-C44E-43FA-A06D-DAEB9D860EF3}"/>
    <dgm:cxn modelId="{89A9FE98-4B63-4A1B-8F0D-5CDFA04848D7}" type="presOf" srcId="{51D6847C-001A-45D8-A4C9-1B9FB7E2F88B}" destId="{AAA42B37-D35C-45AF-AEA2-BEEDF0828567}" srcOrd="0" destOrd="0" presId="urn:microsoft.com/office/officeart/2005/8/layout/radial6"/>
    <dgm:cxn modelId="{BE598441-45EF-4451-B1D8-CB657FA5ED45}" type="presParOf" srcId="{14466940-90C2-4B9F-BCDF-309288713DB3}" destId="{D1085DD4-0014-4045-A43F-EF4148FE69A6}" srcOrd="0" destOrd="0" presId="urn:microsoft.com/office/officeart/2005/8/layout/radial6"/>
    <dgm:cxn modelId="{1FD63438-C9BE-42F6-B5B0-64858A57249F}" type="presParOf" srcId="{14466940-90C2-4B9F-BCDF-309288713DB3}" destId="{7D82AFDA-32D7-43C8-861E-6DECC9134C68}" srcOrd="1" destOrd="0" presId="urn:microsoft.com/office/officeart/2005/8/layout/radial6"/>
    <dgm:cxn modelId="{FC7F0720-AF8A-4DA6-8F98-022F9B418873}" type="presParOf" srcId="{14466940-90C2-4B9F-BCDF-309288713DB3}" destId="{E079D5D5-793C-4DC6-B681-D1D93090057A}" srcOrd="2" destOrd="0" presId="urn:microsoft.com/office/officeart/2005/8/layout/radial6"/>
    <dgm:cxn modelId="{26065C05-0F79-4254-9E80-C47702AC5969}" type="presParOf" srcId="{14466940-90C2-4B9F-BCDF-309288713DB3}" destId="{AE5C4793-B056-4C9B-BE7B-9CDE030BAD1B}" srcOrd="3" destOrd="0" presId="urn:microsoft.com/office/officeart/2005/8/layout/radial6"/>
    <dgm:cxn modelId="{9970D3B4-AE04-4595-AB62-B091740AF615}" type="presParOf" srcId="{14466940-90C2-4B9F-BCDF-309288713DB3}" destId="{E2A7DE0B-6056-4631-B0EF-0A9BF011872F}" srcOrd="4" destOrd="0" presId="urn:microsoft.com/office/officeart/2005/8/layout/radial6"/>
    <dgm:cxn modelId="{B65AF34D-5BB5-42CC-A321-34B18EA94512}" type="presParOf" srcId="{14466940-90C2-4B9F-BCDF-309288713DB3}" destId="{483810B8-3650-40A9-A4D8-9B95D51D2662}" srcOrd="5" destOrd="0" presId="urn:microsoft.com/office/officeart/2005/8/layout/radial6"/>
    <dgm:cxn modelId="{42CFDA3E-1EA0-406F-A1A1-36D984E8F7D6}" type="presParOf" srcId="{14466940-90C2-4B9F-BCDF-309288713DB3}" destId="{0B1D77BF-DE24-4AF7-A225-6D193CA0F84B}" srcOrd="6" destOrd="0" presId="urn:microsoft.com/office/officeart/2005/8/layout/radial6"/>
    <dgm:cxn modelId="{D8D73063-04AF-4ADE-966C-A88AE881BF3A}" type="presParOf" srcId="{14466940-90C2-4B9F-BCDF-309288713DB3}" destId="{8E0E6833-6662-47AB-B2B5-9E1D23837DC7}" srcOrd="7" destOrd="0" presId="urn:microsoft.com/office/officeart/2005/8/layout/radial6"/>
    <dgm:cxn modelId="{FA72C828-92D8-4282-905C-2C70DD3CCC4F}" type="presParOf" srcId="{14466940-90C2-4B9F-BCDF-309288713DB3}" destId="{46692492-CA35-44A5-810C-C97EAF39B729}" srcOrd="8" destOrd="0" presId="urn:microsoft.com/office/officeart/2005/8/layout/radial6"/>
    <dgm:cxn modelId="{26525B35-256B-464F-85EF-A40CBA1BB4D7}" type="presParOf" srcId="{14466940-90C2-4B9F-BCDF-309288713DB3}" destId="{67B199ED-8D93-4DC7-B60A-3DBA2F543F5A}" srcOrd="9" destOrd="0" presId="urn:microsoft.com/office/officeart/2005/8/layout/radial6"/>
    <dgm:cxn modelId="{FA40AF07-08B7-412B-8F8F-4686BD908601}" type="presParOf" srcId="{14466940-90C2-4B9F-BCDF-309288713DB3}" destId="{4EE942C7-E62B-4A49-9BC5-52932F0F9C11}" srcOrd="10" destOrd="0" presId="urn:microsoft.com/office/officeart/2005/8/layout/radial6"/>
    <dgm:cxn modelId="{0A76E1FE-B0A0-4044-9E31-6AABCE28174D}" type="presParOf" srcId="{14466940-90C2-4B9F-BCDF-309288713DB3}" destId="{058D7909-0423-4C25-8534-668A8C57E993}" srcOrd="11" destOrd="0" presId="urn:microsoft.com/office/officeart/2005/8/layout/radial6"/>
    <dgm:cxn modelId="{AD3B151E-1A0C-49D7-A59C-2640826635FB}" type="presParOf" srcId="{14466940-90C2-4B9F-BCDF-309288713DB3}" destId="{AAA42B37-D35C-45AF-AEA2-BEEDF0828567}" srcOrd="12" destOrd="0" presId="urn:microsoft.com/office/officeart/2005/8/layout/radial6"/>
    <dgm:cxn modelId="{2EEC7B74-1EC9-4042-9F66-B8BDDF120579}" type="presParOf" srcId="{14466940-90C2-4B9F-BCDF-309288713DB3}" destId="{BFCECD0E-CF7D-4F67-8819-7D298EDC56EE}" srcOrd="13" destOrd="0" presId="urn:microsoft.com/office/officeart/2005/8/layout/radial6"/>
    <dgm:cxn modelId="{05E26132-487C-4375-891C-6F256496CB7C}" type="presParOf" srcId="{14466940-90C2-4B9F-BCDF-309288713DB3}" destId="{507FE057-14F8-4971-BFA4-6369ECFC58F9}" srcOrd="14" destOrd="0" presId="urn:microsoft.com/office/officeart/2005/8/layout/radial6"/>
    <dgm:cxn modelId="{84185CEB-27F4-4A8A-9956-E71566481992}" type="presParOf" srcId="{14466940-90C2-4B9F-BCDF-309288713DB3}" destId="{DA149487-A5C8-42F8-A423-B5C5266FA9D2}"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18F1D-1794-49FF-BD06-B84346312A30}" type="datetimeFigureOut">
              <a:rPr lang="en-US" smtClean="0"/>
              <a:t>3/24/2020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BAEFF7-A846-4AE7-9651-AA04DB089E8C}" type="slidenum">
              <a:rPr lang="en-US" smtClean="0"/>
              <a:t>‹#›</a:t>
            </a:fld>
            <a:endParaRPr lang="en-US"/>
          </a:p>
        </p:txBody>
      </p:sp>
    </p:spTree>
    <p:extLst>
      <p:ext uri="{BB962C8B-B14F-4D97-AF65-F5344CB8AC3E}">
        <p14:creationId xmlns:p14="http://schemas.microsoft.com/office/powerpoint/2010/main" val="2702342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5B5CB-B70A-4CC9-BA94-DA5FEFFA7497}" type="datetimeFigureOut">
              <a:rPr lang="en-US" smtClean="0"/>
              <a:t>3/24/2020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B09A5-C168-4055-8153-A5A44209D9D8}" type="slidenum">
              <a:rPr lang="en-US" smtClean="0"/>
              <a:t>‹#›</a:t>
            </a:fld>
            <a:endParaRPr lang="en-US"/>
          </a:p>
        </p:txBody>
      </p:sp>
    </p:spTree>
    <p:extLst>
      <p:ext uri="{BB962C8B-B14F-4D97-AF65-F5344CB8AC3E}">
        <p14:creationId xmlns:p14="http://schemas.microsoft.com/office/powerpoint/2010/main" val="259029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2B09A5-C168-4055-8153-A5A44209D9D8}" type="slidenum">
              <a:rPr lang="en-US" smtClean="0"/>
              <a:t>1</a:t>
            </a:fld>
            <a:endParaRPr lang="en-US"/>
          </a:p>
        </p:txBody>
      </p:sp>
    </p:spTree>
    <p:extLst>
      <p:ext uri="{BB962C8B-B14F-4D97-AF65-F5344CB8AC3E}">
        <p14:creationId xmlns:p14="http://schemas.microsoft.com/office/powerpoint/2010/main" val="181161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model supports PLWH having the power to determine their future vocational directions; it does not assume work is the best decision for all PLWH</a:t>
            </a:r>
            <a:r>
              <a:rPr lang="en-US"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a:t>
            </a:r>
            <a:r>
              <a:rPr lang="en-US" sz="1200" kern="1200" dirty="0">
                <a:solidFill>
                  <a:schemeClr val="tx1"/>
                </a:solidFill>
                <a:effectLst/>
                <a:latin typeface="+mn-lt"/>
                <a:ea typeface="+mn-ea"/>
                <a:cs typeface="+mn-cs"/>
              </a:rPr>
              <a:t>person’s self-efficacy empowers them to define and achieve their vocational goals through choosing the types of services they need.  </a:t>
            </a:r>
          </a:p>
          <a:p>
            <a:endParaRPr lang="en-US" dirty="0"/>
          </a:p>
        </p:txBody>
      </p:sp>
      <p:sp>
        <p:nvSpPr>
          <p:cNvPr id="4" name="Slide Number Placeholder 3"/>
          <p:cNvSpPr>
            <a:spLocks noGrp="1"/>
          </p:cNvSpPr>
          <p:nvPr>
            <p:ph type="sldNum" sz="quarter" idx="10"/>
          </p:nvPr>
        </p:nvSpPr>
        <p:spPr/>
        <p:txBody>
          <a:bodyPr/>
          <a:lstStyle/>
          <a:p>
            <a:fld id="{B52B09A5-C168-4055-8153-A5A44209D9D8}" type="slidenum">
              <a:rPr lang="en-US" smtClean="0"/>
              <a:t>4</a:t>
            </a:fld>
            <a:endParaRPr lang="en-US"/>
          </a:p>
        </p:txBody>
      </p:sp>
    </p:spTree>
    <p:extLst>
      <p:ext uri="{BB962C8B-B14F-4D97-AF65-F5344CB8AC3E}">
        <p14:creationId xmlns:p14="http://schemas.microsoft.com/office/powerpoint/2010/main" val="341761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Psycho-social: Psychological and Social impacts of work</a:t>
            </a:r>
          </a:p>
          <a:p>
            <a:r>
              <a:rPr lang="en-US" dirty="0"/>
              <a:t>Financial</a:t>
            </a:r>
            <a:r>
              <a:rPr lang="en-US" baseline="0" dirty="0"/>
              <a:t> and Legal impacts</a:t>
            </a:r>
            <a:endParaRPr lang="en-US" dirty="0"/>
          </a:p>
        </p:txBody>
      </p:sp>
      <p:sp>
        <p:nvSpPr>
          <p:cNvPr id="4" name="Slide Number Placeholder 3"/>
          <p:cNvSpPr>
            <a:spLocks noGrp="1"/>
          </p:cNvSpPr>
          <p:nvPr>
            <p:ph type="sldNum" sz="quarter" idx="10"/>
          </p:nvPr>
        </p:nvSpPr>
        <p:spPr/>
        <p:txBody>
          <a:bodyPr/>
          <a:lstStyle/>
          <a:p>
            <a:fld id="{B52B09A5-C168-4055-8153-A5A44209D9D8}" type="slidenum">
              <a:rPr lang="en-US" smtClean="0"/>
              <a:t>5</a:t>
            </a:fld>
            <a:endParaRPr lang="en-US"/>
          </a:p>
        </p:txBody>
      </p:sp>
    </p:spTree>
    <p:extLst>
      <p:ext uri="{BB962C8B-B14F-4D97-AF65-F5344CB8AC3E}">
        <p14:creationId xmlns:p14="http://schemas.microsoft.com/office/powerpoint/2010/main" val="106835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843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8629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2B09A5-C168-4055-8153-A5A44209D9D8}" type="slidenum">
              <a:rPr lang="en-US" smtClean="0"/>
              <a:t>11</a:t>
            </a:fld>
            <a:endParaRPr lang="en-US"/>
          </a:p>
        </p:txBody>
      </p:sp>
    </p:spTree>
    <p:extLst>
      <p:ext uri="{BB962C8B-B14F-4D97-AF65-F5344CB8AC3E}">
        <p14:creationId xmlns:p14="http://schemas.microsoft.com/office/powerpoint/2010/main" val="366708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2B09A5-C168-4055-8153-A5A44209D9D8}" type="slidenum">
              <a:rPr lang="en-US" smtClean="0"/>
              <a:t>21</a:t>
            </a:fld>
            <a:endParaRPr lang="en-US"/>
          </a:p>
        </p:txBody>
      </p:sp>
    </p:spTree>
    <p:extLst>
      <p:ext uri="{BB962C8B-B14F-4D97-AF65-F5344CB8AC3E}">
        <p14:creationId xmlns:p14="http://schemas.microsoft.com/office/powerpoint/2010/main" val="3346446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62000" y="457200"/>
            <a:ext cx="5736088" cy="2248909"/>
          </a:xfrm>
        </p:spPr>
        <p:txBody>
          <a:bodyPr bIns="9144" anchor="b"/>
          <a:lstStyle>
            <a:lvl1pPr>
              <a:defRPr sz="4800" baseline="0"/>
            </a:lvl1pPr>
          </a:lstStyle>
          <a:p>
            <a:r>
              <a:rPr lang="en-US" dirty="0"/>
              <a:t>Add title here</a:t>
            </a:r>
          </a:p>
        </p:txBody>
      </p:sp>
      <p:sp>
        <p:nvSpPr>
          <p:cNvPr id="3" name="Subtitle 2"/>
          <p:cNvSpPr>
            <a:spLocks noGrp="1"/>
          </p:cNvSpPr>
          <p:nvPr>
            <p:ph type="subTitle" idx="1" hasCustomPrompt="1"/>
          </p:nvPr>
        </p:nvSpPr>
        <p:spPr>
          <a:xfrm>
            <a:off x="762000" y="2819400"/>
            <a:ext cx="5715000" cy="939322"/>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arkOT-Heavy" pitchFamily="34" charset="0"/>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dirty="0"/>
              <a:t>Name of presenter, date, location, etc.</a:t>
            </a:r>
          </a:p>
        </p:txBody>
      </p:sp>
      <p:pic>
        <p:nvPicPr>
          <p:cNvPr id="10"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400" y="5105400"/>
            <a:ext cx="8001001" cy="192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6EA626D-658F-4179-8413-8C90480232F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96EA626D-658F-4179-8413-8C90480232F6}"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arkOT-Book"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arkOT-Book"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6EA626D-658F-4179-8413-8C90480232F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96EA626D-658F-4179-8413-8C90480232F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A626D-658F-4179-8413-8C90480232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32B001-9D08-4D4A-B445-33C81106AA6C}"/>
              </a:ext>
            </a:extLst>
          </p:cNvPr>
          <p:cNvSpPr>
            <a:spLocks noGrp="1"/>
          </p:cNvSpPr>
          <p:nvPr>
            <p:ph type="title" hasCustomPrompt="1"/>
          </p:nvPr>
        </p:nvSpPr>
        <p:spPr>
          <a:xfrm>
            <a:off x="628650" y="234398"/>
            <a:ext cx="78867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xmlns="" id="{EF22348D-6C20-49A4-8F66-D1BAF23E588B}"/>
              </a:ext>
            </a:extLst>
          </p:cNvPr>
          <p:cNvSpPr>
            <a:spLocks noGrp="1"/>
          </p:cNvSpPr>
          <p:nvPr>
            <p:ph sz="half" idx="10" hasCustomPrompt="1"/>
          </p:nvPr>
        </p:nvSpPr>
        <p:spPr>
          <a:xfrm>
            <a:off x="628650" y="1196983"/>
            <a:ext cx="7886700" cy="4448443"/>
          </a:xfrm>
        </p:spPr>
        <p:txBody>
          <a:bodyPr>
            <a:normAutofit/>
          </a:bodyPr>
          <a:lstStyle>
            <a:lvl1pPr marL="0" marR="0" indent="0" algn="l" defTabSz="685800" rtl="0" eaLnBrk="1" fontAlgn="auto" latinLnBrk="0" hangingPunct="1">
              <a:lnSpc>
                <a:spcPct val="90000"/>
              </a:lnSpc>
              <a:spcBef>
                <a:spcPts val="750"/>
              </a:spcBef>
              <a:spcAft>
                <a:spcPts val="0"/>
              </a:spcAft>
              <a:buClr>
                <a:srgbClr val="D03138"/>
              </a:buClr>
              <a:buSzTx/>
              <a:buFont typeface="Arial" panose="020B0604020202020204" pitchFamily="34" charset="0"/>
              <a:buNone/>
              <a:tabLst/>
              <a:defRPr sz="1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cxnSp>
        <p:nvCxnSpPr>
          <p:cNvPr id="4" name="Straight Connector 3">
            <a:extLst>
              <a:ext uri="{FF2B5EF4-FFF2-40B4-BE49-F238E27FC236}">
                <a16:creationId xmlns:a16="http://schemas.microsoft.com/office/drawing/2014/main" xmlns="" id="{C4249A1F-B021-41FD-9306-51A234D48125}"/>
              </a:ext>
            </a:extLst>
          </p:cNvPr>
          <p:cNvCxnSpPr/>
          <p:nvPr userDrawn="1"/>
        </p:nvCxnSpPr>
        <p:spPr>
          <a:xfrm>
            <a:off x="628650" y="1081548"/>
            <a:ext cx="7886700" cy="0"/>
          </a:xfrm>
          <a:prstGeom prst="line">
            <a:avLst/>
          </a:prstGeom>
          <a:ln w="57150">
            <a:solidFill>
              <a:srgbClr val="0958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52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latin typeface="MarkOT-Book" pitchFamily="34" charset="0"/>
              </a:defRPr>
            </a:lvl1pPr>
          </a:lstStyle>
          <a:p>
            <a:fld id="{BBA14243-2B90-4DA4-95CD-7BF921485C9B}" type="slidenum">
              <a:rPr lang="en-US" smtClean="0"/>
              <a:t>‹#›</a:t>
            </a:fld>
            <a:endParaRPr lang="en-US" dirty="0"/>
          </a:p>
        </p:txBody>
      </p:sp>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800600"/>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spcBef>
          <a:spcPct val="0"/>
        </a:spcBef>
        <a:buNone/>
        <a:defRPr sz="3200" kern="1200" cap="all" baseline="0">
          <a:solidFill>
            <a:srgbClr val="2D337C"/>
          </a:solidFill>
          <a:latin typeface="MarkOT-Black" pitchFamily="34" charset="0"/>
          <a:ea typeface="+mj-ea"/>
          <a:cs typeface="+mj-cs"/>
        </a:defRPr>
      </a:lvl1pPr>
    </p:titleStyle>
    <p:bodyStyle>
      <a:lvl1pPr marL="342900" indent="-342900" algn="l" defTabSz="914400" rtl="0" eaLnBrk="1" latinLnBrk="0" hangingPunct="1">
        <a:spcBef>
          <a:spcPts val="800"/>
        </a:spcBef>
        <a:buClr>
          <a:srgbClr val="70D3F3"/>
        </a:buClr>
        <a:buFont typeface="Arial" pitchFamily="34" charset="0"/>
        <a:buNone/>
        <a:defRPr sz="1800" b="1" kern="1200">
          <a:solidFill>
            <a:schemeClr val="tx1"/>
          </a:solidFill>
          <a:latin typeface="MarkOT-Book" pitchFamily="34" charset="0"/>
          <a:ea typeface="+mn-ea"/>
          <a:cs typeface="+mn-cs"/>
        </a:defRPr>
      </a:lvl1pPr>
      <a:lvl2pPr marL="173736" indent="-173736" algn="l" defTabSz="914400" rtl="0" eaLnBrk="1" latinLnBrk="0" hangingPunct="1">
        <a:spcBef>
          <a:spcPts val="300"/>
        </a:spcBef>
        <a:buClr>
          <a:srgbClr val="70D3F3"/>
        </a:buClr>
        <a:buFont typeface="Wingdings" pitchFamily="2" charset="2"/>
        <a:buChar char="§"/>
        <a:defRPr sz="1600" kern="1200">
          <a:solidFill>
            <a:schemeClr val="tx1"/>
          </a:solidFill>
          <a:latin typeface="MarkOT-Book" pitchFamily="34" charset="0"/>
          <a:ea typeface="+mn-ea"/>
          <a:cs typeface="+mn-cs"/>
        </a:defRPr>
      </a:lvl2pPr>
      <a:lvl3pPr marL="402336" indent="-164592" algn="l" defTabSz="914400" rtl="0" eaLnBrk="1" latinLnBrk="0" hangingPunct="1">
        <a:spcBef>
          <a:spcPts val="300"/>
        </a:spcBef>
        <a:buClr>
          <a:srgbClr val="70D3F3"/>
        </a:buClr>
        <a:buFont typeface="Wingdings" pitchFamily="2" charset="2"/>
        <a:buChar char="§"/>
        <a:defRPr sz="1600" kern="1200">
          <a:solidFill>
            <a:schemeClr val="tx1"/>
          </a:solidFill>
          <a:latin typeface="MarkOT-Book" pitchFamily="34" charset="0"/>
          <a:ea typeface="+mn-ea"/>
          <a:cs typeface="+mn-cs"/>
        </a:defRPr>
      </a:lvl3pPr>
      <a:lvl4pPr marL="630936" indent="-164592" algn="l" defTabSz="914400" rtl="0" eaLnBrk="1" latinLnBrk="0" hangingPunct="1">
        <a:spcBef>
          <a:spcPts val="300"/>
        </a:spcBef>
        <a:buClr>
          <a:srgbClr val="70D3F3"/>
        </a:buClr>
        <a:buFont typeface="Wingdings" pitchFamily="2" charset="2"/>
        <a:buChar char="§"/>
        <a:defRPr sz="1600" kern="1200">
          <a:solidFill>
            <a:schemeClr val="tx1"/>
          </a:solidFill>
          <a:latin typeface="MarkOT-Book" pitchFamily="34" charset="0"/>
          <a:ea typeface="+mn-ea"/>
          <a:cs typeface="+mn-cs"/>
        </a:defRPr>
      </a:lvl4pPr>
      <a:lvl5pPr marL="859536" indent="-173736" algn="l" defTabSz="914400" rtl="0" eaLnBrk="1" latinLnBrk="0" hangingPunct="1">
        <a:spcBef>
          <a:spcPts val="300"/>
        </a:spcBef>
        <a:buClr>
          <a:srgbClr val="70D3F3"/>
        </a:buClr>
        <a:buFont typeface="Wingdings" pitchFamily="2" charset="2"/>
        <a:buChar char="§"/>
        <a:defRPr sz="1600" kern="1200">
          <a:solidFill>
            <a:schemeClr val="tx1"/>
          </a:solidFill>
          <a:latin typeface="MarkOT-Book"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3400"/>
            <a:ext cx="7391400" cy="914400"/>
          </a:xfrm>
        </p:spPr>
        <p:txBody>
          <a:bodyPr/>
          <a:lstStyle/>
          <a:p>
            <a:r>
              <a:rPr lang="en-US" sz="2400" dirty="0"/>
              <a:t>tailoring the client-focused considering work model to an </a:t>
            </a:r>
            <a:r>
              <a:rPr lang="en-US" sz="2400" dirty="0" err="1"/>
              <a:t>hiv</a:t>
            </a:r>
            <a:r>
              <a:rPr lang="en-US" sz="2400" dirty="0"/>
              <a:t> peer program</a:t>
            </a:r>
            <a:endParaRPr lang="en-US" sz="2000" cap="small" dirty="0">
              <a:latin typeface="MarkOT-Heavy" panose="020B0904020101010102" pitchFamily="34" charset="0"/>
            </a:endParaRPr>
          </a:p>
        </p:txBody>
      </p:sp>
      <p:sp>
        <p:nvSpPr>
          <p:cNvPr id="3" name="Subtitle 2"/>
          <p:cNvSpPr>
            <a:spLocks noGrp="1"/>
          </p:cNvSpPr>
          <p:nvPr>
            <p:ph type="subTitle" idx="1"/>
          </p:nvPr>
        </p:nvSpPr>
        <p:spPr>
          <a:xfrm>
            <a:off x="914400" y="1371600"/>
            <a:ext cx="8763000" cy="2667000"/>
          </a:xfrm>
        </p:spPr>
        <p:txBody>
          <a:bodyPr>
            <a:normAutofit/>
          </a:bodyPr>
          <a:lstStyle/>
          <a:p>
            <a:pPr>
              <a:lnSpc>
                <a:spcPct val="120000"/>
              </a:lnSpc>
              <a:spcBef>
                <a:spcPts val="0"/>
              </a:spcBef>
            </a:pPr>
            <a:endParaRPr lang="en-US" sz="1100" cap="none" spc="0" dirty="0"/>
          </a:p>
          <a:p>
            <a:pPr>
              <a:lnSpc>
                <a:spcPct val="120000"/>
              </a:lnSpc>
              <a:spcBef>
                <a:spcPts val="0"/>
              </a:spcBef>
            </a:pPr>
            <a:r>
              <a:rPr lang="en-US" sz="2300" cap="none" spc="0" dirty="0"/>
              <a:t>Alliance for Positive Change</a:t>
            </a:r>
          </a:p>
          <a:p>
            <a:pPr>
              <a:lnSpc>
                <a:spcPct val="120000"/>
              </a:lnSpc>
              <a:spcBef>
                <a:spcPts val="0"/>
              </a:spcBef>
            </a:pPr>
            <a:r>
              <a:rPr lang="en-US" sz="2300" cap="none" spc="0" dirty="0"/>
              <a:t>March 25, 2020</a:t>
            </a:r>
          </a:p>
          <a:p>
            <a:pPr>
              <a:lnSpc>
                <a:spcPct val="120000"/>
              </a:lnSpc>
              <a:spcBef>
                <a:spcPts val="0"/>
              </a:spcBef>
            </a:pPr>
            <a:endParaRPr lang="en-US" sz="2300" cap="none" spc="0" dirty="0"/>
          </a:p>
          <a:p>
            <a:pPr>
              <a:lnSpc>
                <a:spcPct val="120000"/>
              </a:lnSpc>
              <a:spcBef>
                <a:spcPts val="0"/>
              </a:spcBef>
            </a:pPr>
            <a:r>
              <a:rPr lang="en-US" sz="2300" cap="none" spc="0" dirty="0"/>
              <a:t>Erin McKinney-Prupis, Assistant Director, </a:t>
            </a:r>
            <a:r>
              <a:rPr lang="en-US" sz="2300" cap="none" spc="0" dirty="0" err="1"/>
              <a:t>DrPH</a:t>
            </a:r>
            <a:r>
              <a:rPr lang="en-US" sz="2300" cap="none" spc="0" dirty="0"/>
              <a:t> (</a:t>
            </a:r>
            <a:r>
              <a:rPr lang="en-US" sz="2300" cap="none" spc="0" dirty="0" err="1"/>
              <a:t>abd</a:t>
            </a:r>
            <a:r>
              <a:rPr lang="en-US" sz="2300" cap="none" spc="0" dirty="0"/>
              <a:t>)</a:t>
            </a:r>
          </a:p>
          <a:p>
            <a:pPr>
              <a:lnSpc>
                <a:spcPct val="120000"/>
              </a:lnSpc>
              <a:spcBef>
                <a:spcPts val="0"/>
              </a:spcBef>
            </a:pPr>
            <a:endParaRPr lang="en-US" sz="2600" cap="none" spc="0" dirty="0"/>
          </a:p>
          <a:p>
            <a:endParaRPr lang="en-US" dirty="0"/>
          </a:p>
        </p:txBody>
      </p:sp>
    </p:spTree>
    <p:extLst>
      <p:ext uri="{BB962C8B-B14F-4D97-AF65-F5344CB8AC3E}">
        <p14:creationId xmlns:p14="http://schemas.microsoft.com/office/powerpoint/2010/main" val="198271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978"/>
            <a:ext cx="7442486" cy="857250"/>
          </a:xfrm>
        </p:spPr>
        <p:txBody>
          <a:bodyPr>
            <a:noAutofit/>
          </a:bodyPr>
          <a:lstStyle/>
          <a:p>
            <a:r>
              <a:rPr lang="en-US" dirty="0"/>
              <a:t>Peer TRAINING, INC. (PTI)</a:t>
            </a:r>
            <a:endParaRPr lang="en-US" dirty="0">
              <a:solidFill>
                <a:srgbClr val="62136D"/>
              </a:solidFill>
              <a:latin typeface="Corbel" panose="020B0503020204020204" pitchFamily="34" charset="0"/>
            </a:endParaRPr>
          </a:p>
        </p:txBody>
      </p:sp>
      <p:sp>
        <p:nvSpPr>
          <p:cNvPr id="3" name="Content Placeholder 2"/>
          <p:cNvSpPr>
            <a:spLocks noGrp="1"/>
          </p:cNvSpPr>
          <p:nvPr>
            <p:ph idx="1"/>
          </p:nvPr>
        </p:nvSpPr>
        <p:spPr>
          <a:xfrm>
            <a:off x="228600" y="1148066"/>
            <a:ext cx="4975412" cy="3881133"/>
          </a:xfrm>
        </p:spPr>
        <p:txBody>
          <a:bodyPr>
            <a:noAutofit/>
          </a:bodyPr>
          <a:lstStyle/>
          <a:p>
            <a:pPr>
              <a:buClr>
                <a:srgbClr val="FF0000"/>
              </a:buClr>
              <a:buFont typeface="Arial" panose="020B0604020202020204" pitchFamily="34" charset="0"/>
              <a:buChar char="•"/>
            </a:pPr>
            <a:r>
              <a:rPr lang="en-US" sz="2000" b="0" dirty="0"/>
              <a:t>In 2013, Alliance created Peer Training, Inc. (PTI) to provide Peer Certification Training and paid Peer Placements at medical and social service agencies.</a:t>
            </a:r>
          </a:p>
          <a:p>
            <a:pPr marL="0" indent="0"/>
            <a:r>
              <a:rPr lang="en-US" sz="2000" b="0" dirty="0">
                <a:sym typeface="Wingdings"/>
              </a:rPr>
              <a:t>Alliance / PTI is a </a:t>
            </a:r>
          </a:p>
          <a:p>
            <a:pPr>
              <a:buClr>
                <a:srgbClr val="FF0000"/>
              </a:buClr>
              <a:buFont typeface="Arial" panose="020B0604020202020204" pitchFamily="34" charset="0"/>
              <a:buChar char="•"/>
            </a:pPr>
            <a:r>
              <a:rPr lang="en-US" sz="2000" b="0" dirty="0">
                <a:sym typeface="Wingdings"/>
              </a:rPr>
              <a:t>NYSDOH authorized training center for both Foundational and Peer Certification trainings.</a:t>
            </a:r>
          </a:p>
          <a:p>
            <a:pPr>
              <a:buClr>
                <a:srgbClr val="FF0000"/>
              </a:buClr>
              <a:buFont typeface="Arial" panose="020B0604020202020204" pitchFamily="34" charset="0"/>
              <a:buChar char="•"/>
            </a:pPr>
            <a:r>
              <a:rPr lang="en-US" sz="2000" b="0" dirty="0">
                <a:sym typeface="Wingdings"/>
              </a:rPr>
              <a:t>OASAS authorized training center for Recovery Coach trainings</a:t>
            </a:r>
          </a:p>
          <a:p>
            <a:pPr>
              <a:buFont typeface="Arial" panose="020B0604020202020204" pitchFamily="34" charset="0"/>
              <a:buChar char="•"/>
            </a:pPr>
            <a:endParaRPr lang="en-US" sz="2000" b="0" dirty="0">
              <a:sym typeface="Wingdings"/>
            </a:endParaRPr>
          </a:p>
          <a:p>
            <a:pPr marL="0" indent="0"/>
            <a:endParaRPr lang="en-US" sz="2475" b="0" dirty="0">
              <a:latin typeface="Corbel" panose="020B0503020204020204" pitchFamily="34" charset="0"/>
            </a:endParaRPr>
          </a:p>
        </p:txBody>
      </p:sp>
      <p:pic>
        <p:nvPicPr>
          <p:cNvPr id="10" name="Picture 9"/>
          <p:cNvPicPr>
            <a:picLocks noChangeAspect="1"/>
          </p:cNvPicPr>
          <p:nvPr/>
        </p:nvPicPr>
        <p:blipFill>
          <a:blip r:embed="rId3"/>
          <a:stretch>
            <a:fillRect/>
          </a:stretch>
        </p:blipFill>
        <p:spPr>
          <a:xfrm>
            <a:off x="5801747" y="1124640"/>
            <a:ext cx="2961253" cy="3472760"/>
          </a:xfrm>
          <a:prstGeom prst="rect">
            <a:avLst/>
          </a:prstGeom>
        </p:spPr>
      </p:pic>
      <p:sp>
        <p:nvSpPr>
          <p:cNvPr id="6" name="TextBox 5"/>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
        <p:nvSpPr>
          <p:cNvPr id="7" name="Rectangle 6"/>
          <p:cNvSpPr/>
          <p:nvPr/>
        </p:nvSpPr>
        <p:spPr>
          <a:xfrm>
            <a:off x="6585481" y="4615190"/>
            <a:ext cx="2177519" cy="261610"/>
          </a:xfrm>
          <a:prstGeom prst="rect">
            <a:avLst/>
          </a:prstGeom>
        </p:spPr>
        <p:txBody>
          <a:bodyPr wrap="none">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Tree>
    <p:extLst>
      <p:ext uri="{BB962C8B-B14F-4D97-AF65-F5344CB8AC3E}">
        <p14:creationId xmlns:p14="http://schemas.microsoft.com/office/powerpoint/2010/main" val="67896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8001000" cy="548640"/>
          </a:xfrm>
        </p:spPr>
        <p:txBody>
          <a:bodyPr/>
          <a:lstStyle/>
          <a:p>
            <a:r>
              <a:rPr lang="en-US" dirty="0"/>
              <a:t>Peer POWER</a:t>
            </a:r>
            <a:endParaRPr lang="en-US" sz="2800" dirty="0"/>
          </a:p>
        </p:txBody>
      </p:sp>
      <p:sp>
        <p:nvSpPr>
          <p:cNvPr id="3" name="TextBox 2"/>
          <p:cNvSpPr txBox="1"/>
          <p:nvPr/>
        </p:nvSpPr>
        <p:spPr>
          <a:xfrm>
            <a:off x="0" y="1142998"/>
            <a:ext cx="5334000" cy="3885679"/>
          </a:xfrm>
          <a:prstGeom prst="rect">
            <a:avLst/>
          </a:prstGeom>
          <a:noFill/>
        </p:spPr>
        <p:txBody>
          <a:bodyPr wrap="square" rtlCol="0">
            <a:spAutoFit/>
          </a:bodyPr>
          <a:lstStyle/>
          <a:p>
            <a:pPr marL="342900" lvl="0" indent="-342900">
              <a:spcBef>
                <a:spcPts val="300"/>
              </a:spcBef>
              <a:spcAft>
                <a:spcPts val="1200"/>
              </a:spcAft>
              <a:buClr>
                <a:srgbClr val="FF0000"/>
              </a:buClr>
              <a:buFont typeface="Arial" panose="020B0604020202020204" pitchFamily="34" charset="0"/>
              <a:buChar char="•"/>
              <a:defRPr sz="1800">
                <a:uFillTx/>
              </a:defRPr>
            </a:pPr>
            <a:r>
              <a:rPr lang="en-US" sz="2600" b="1" dirty="0">
                <a:solidFill>
                  <a:srgbClr val="FF0000"/>
                </a:solidFill>
                <a:uFill>
                  <a:solidFill/>
                </a:uFill>
                <a:latin typeface="MarkOT-Black" panose="020B0A04020101010102" pitchFamily="34" charset="0"/>
                <a:ea typeface="Helvetica"/>
                <a:cs typeface="Helvetica"/>
                <a:sym typeface="Helvetica"/>
              </a:rPr>
              <a:t>Peer Power </a:t>
            </a:r>
            <a:r>
              <a:rPr lang="en-US" sz="2600" dirty="0">
                <a:uFill>
                  <a:solidFill/>
                </a:uFill>
                <a:latin typeface="MarkOT-Book" pitchFamily="34" charset="0"/>
                <a:ea typeface="Helvetica"/>
                <a:cs typeface="Helvetica"/>
                <a:sym typeface="Helvetica"/>
              </a:rPr>
              <a:t>is a programming </a:t>
            </a:r>
            <a:r>
              <a:rPr lang="en-US" sz="2600" dirty="0">
                <a:latin typeface="MarkOT-Book" pitchFamily="34" charset="0"/>
                <a:ea typeface="Helvetica"/>
                <a:cs typeface="Helvetica"/>
                <a:sym typeface="Helvetica"/>
              </a:rPr>
              <a:t>m</a:t>
            </a:r>
            <a:r>
              <a:rPr lang="en-US" sz="2600" dirty="0">
                <a:uFill>
                  <a:solidFill/>
                </a:uFill>
                <a:latin typeface="MarkOT-Book" pitchFamily="34" charset="0"/>
                <a:ea typeface="Helvetica"/>
                <a:cs typeface="Helvetica"/>
                <a:sym typeface="Helvetica"/>
              </a:rPr>
              <a:t>odel that drives economic development and social impact through role modeling.</a:t>
            </a:r>
          </a:p>
          <a:p>
            <a:pPr marL="342900" lvl="0" indent="-342900">
              <a:spcBef>
                <a:spcPts val="300"/>
              </a:spcBef>
              <a:spcAft>
                <a:spcPts val="1200"/>
              </a:spcAft>
              <a:buClr>
                <a:srgbClr val="FF0000"/>
              </a:buClr>
              <a:buFont typeface="Arial" panose="020B0604020202020204" pitchFamily="34" charset="0"/>
              <a:buChar char="•"/>
              <a:defRPr sz="1800">
                <a:uFillTx/>
              </a:defRPr>
            </a:pPr>
            <a:r>
              <a:rPr lang="en-US" sz="2600" dirty="0">
                <a:latin typeface="MarkOT-Book" pitchFamily="34" charset="0"/>
                <a:ea typeface="Helvetica"/>
                <a:cs typeface="Helvetica"/>
                <a:sym typeface="Helvetica"/>
              </a:rPr>
              <a:t>Peers </a:t>
            </a:r>
            <a:r>
              <a:rPr lang="en-US" sz="2600" dirty="0">
                <a:uFill>
                  <a:solidFill/>
                </a:uFill>
                <a:latin typeface="MarkOT-Book" pitchFamily="34" charset="0"/>
                <a:ea typeface="Helvetica"/>
                <a:cs typeface="Helvetica"/>
                <a:sym typeface="Helvetica"/>
              </a:rPr>
              <a:t>empower individuals to become community leaders and they inspire others to make healthy choices.</a:t>
            </a:r>
          </a:p>
        </p:txBody>
      </p:sp>
      <p:pic>
        <p:nvPicPr>
          <p:cNvPr id="5" name="Picture 4"/>
          <p:cNvPicPr>
            <a:picLocks noChangeAspect="1"/>
          </p:cNvPicPr>
          <p:nvPr/>
        </p:nvPicPr>
        <p:blipFill>
          <a:blip r:embed="rId3"/>
          <a:stretch>
            <a:fillRect/>
          </a:stretch>
        </p:blipFill>
        <p:spPr>
          <a:xfrm>
            <a:off x="5486400" y="1142999"/>
            <a:ext cx="3444239" cy="3578783"/>
          </a:xfrm>
          <a:prstGeom prst="rect">
            <a:avLst/>
          </a:prstGeom>
        </p:spPr>
      </p:pic>
      <p:sp>
        <p:nvSpPr>
          <p:cNvPr id="6" name="Rectangle 5"/>
          <p:cNvSpPr/>
          <p:nvPr/>
        </p:nvSpPr>
        <p:spPr>
          <a:xfrm>
            <a:off x="6737881" y="4724400"/>
            <a:ext cx="2177519" cy="261610"/>
          </a:xfrm>
          <a:prstGeom prst="rect">
            <a:avLst/>
          </a:prstGeom>
        </p:spPr>
        <p:txBody>
          <a:bodyPr wrap="none">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
        <p:nvSpPr>
          <p:cNvPr id="7" name="TextBox 6"/>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306873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381000" y="1371600"/>
            <a:ext cx="4933950" cy="3657600"/>
          </a:xfrm>
        </p:spPr>
        <p:txBody>
          <a:bodyPr>
            <a:normAutofit/>
          </a:bodyPr>
          <a:lstStyle/>
          <a:p>
            <a:pPr marL="169069" indent="-169069">
              <a:spcAft>
                <a:spcPts val="450"/>
              </a:spcAft>
              <a:buFont typeface="Arial" panose="020B0604020202020204" pitchFamily="34" charset="0"/>
              <a:buChar char="•"/>
            </a:pPr>
            <a:r>
              <a:rPr lang="en-US" dirty="0">
                <a:cs typeface="Arial" panose="020B0604020202020204" pitchFamily="34" charset="0"/>
              </a:rPr>
              <a:t>Shared Lived Experience: </a:t>
            </a:r>
          </a:p>
          <a:p>
            <a:pPr marL="383381" lvl="4" indent="-210741">
              <a:spcAft>
                <a:spcPts val="450"/>
              </a:spcAft>
              <a:buFont typeface="Courier New" panose="02070309020205020404" pitchFamily="49" charset="0"/>
              <a:buChar char="o"/>
            </a:pPr>
            <a:r>
              <a:rPr lang="en-US" sz="1800" dirty="0">
                <a:cs typeface="Arial" panose="020B0604020202020204" pitchFamily="34" charset="0"/>
              </a:rPr>
              <a:t>Culturally </a:t>
            </a:r>
          </a:p>
          <a:p>
            <a:pPr marL="383381" lvl="4" indent="-210741">
              <a:spcAft>
                <a:spcPts val="450"/>
              </a:spcAft>
              <a:buFont typeface="Courier New" panose="02070309020205020404" pitchFamily="49" charset="0"/>
              <a:buChar char="o"/>
            </a:pPr>
            <a:r>
              <a:rPr lang="en-US" sz="1800" dirty="0">
                <a:cs typeface="Arial" panose="020B0604020202020204" pitchFamily="34" charset="0"/>
              </a:rPr>
              <a:t>Linguistically </a:t>
            </a:r>
          </a:p>
          <a:p>
            <a:pPr marL="383381" lvl="4" indent="-210741">
              <a:spcAft>
                <a:spcPts val="450"/>
              </a:spcAft>
              <a:buFont typeface="Courier New" panose="02070309020205020404" pitchFamily="49" charset="0"/>
              <a:buChar char="o"/>
            </a:pPr>
            <a:r>
              <a:rPr lang="en-US" sz="1800" dirty="0">
                <a:cs typeface="Arial" panose="020B0604020202020204" pitchFamily="34" charset="0"/>
              </a:rPr>
              <a:t>Socially</a:t>
            </a:r>
            <a:endParaRPr lang="en-US" dirty="0">
              <a:cs typeface="Arial" panose="020B0604020202020204" pitchFamily="34" charset="0"/>
            </a:endParaRPr>
          </a:p>
          <a:p>
            <a:pPr marL="169069" indent="-169069">
              <a:spcAft>
                <a:spcPts val="450"/>
              </a:spcAft>
              <a:buFont typeface="Arial" panose="020B0604020202020204" pitchFamily="34" charset="0"/>
              <a:buChar char="•"/>
            </a:pPr>
            <a:r>
              <a:rPr lang="en-US" dirty="0">
                <a:cs typeface="Arial" panose="020B0604020202020204" pitchFamily="34" charset="0"/>
              </a:rPr>
              <a:t>Reduce Barriers to Care</a:t>
            </a:r>
          </a:p>
          <a:p>
            <a:pPr marL="169069" indent="-169069">
              <a:spcAft>
                <a:spcPts val="450"/>
              </a:spcAft>
              <a:buFont typeface="Arial" panose="020B0604020202020204" pitchFamily="34" charset="0"/>
              <a:buChar char="•"/>
            </a:pPr>
            <a:r>
              <a:rPr lang="en-US" dirty="0">
                <a:cs typeface="Arial" panose="020B0604020202020204" pitchFamily="34" charset="0"/>
              </a:rPr>
              <a:t>Economically</a:t>
            </a:r>
          </a:p>
          <a:p>
            <a:pPr marL="169069" indent="-169069">
              <a:spcAft>
                <a:spcPts val="450"/>
              </a:spcAft>
              <a:buFont typeface="Arial" panose="020B0604020202020204" pitchFamily="34" charset="0"/>
              <a:buChar char="•"/>
            </a:pPr>
            <a:r>
              <a:rPr lang="en-US" dirty="0">
                <a:cs typeface="Arial" panose="020B0604020202020204" pitchFamily="34" charset="0"/>
              </a:rPr>
              <a:t>Foster Trust</a:t>
            </a:r>
          </a:p>
          <a:p>
            <a:pPr marL="169069" indent="-169069">
              <a:spcAft>
                <a:spcPts val="450"/>
              </a:spcAft>
              <a:buFont typeface="Arial" panose="020B0604020202020204" pitchFamily="34" charset="0"/>
              <a:buChar char="•"/>
            </a:pPr>
            <a:r>
              <a:rPr lang="en-US" dirty="0">
                <a:cs typeface="Arial" panose="020B0604020202020204" pitchFamily="34" charset="0"/>
              </a:rPr>
              <a:t>Promote Long-term Engagement</a:t>
            </a:r>
          </a:p>
          <a:p>
            <a:pPr marL="169069" indent="-169069">
              <a:spcAft>
                <a:spcPts val="450"/>
              </a:spcAft>
              <a:buFont typeface="Arial" panose="020B0604020202020204" pitchFamily="34" charset="0"/>
              <a:buChar char="•"/>
            </a:pPr>
            <a:r>
              <a:rPr lang="en-US" dirty="0">
                <a:cs typeface="Arial" panose="020B0604020202020204" pitchFamily="34" charset="0"/>
              </a:rPr>
              <a:t>Guide Patients Toward Health and Stability</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314950" y="1846672"/>
            <a:ext cx="3200400" cy="2479780"/>
          </a:xfrm>
          <a:prstGeom prst="rect">
            <a:avLst/>
          </a:prstGeom>
        </p:spPr>
      </p:pic>
      <p:sp>
        <p:nvSpPr>
          <p:cNvPr id="5" name="Rectangle 4"/>
          <p:cNvSpPr/>
          <p:nvPr/>
        </p:nvSpPr>
        <p:spPr>
          <a:xfrm>
            <a:off x="6950498" y="4326452"/>
            <a:ext cx="1564852" cy="230832"/>
          </a:xfrm>
          <a:prstGeom prst="rect">
            <a:avLst/>
          </a:prstGeom>
        </p:spPr>
        <p:txBody>
          <a:bodyPr wrap="none">
            <a:spAutoFit/>
          </a:bodyPr>
          <a:lstStyle/>
          <a:p>
            <a:pPr algn="r" defTabSz="961940" latinLnBrk="1" hangingPunct="0"/>
            <a:r>
              <a:rPr lang="en-US" sz="900" i="1" dirty="0">
                <a:solidFill>
                  <a:srgbClr val="000000"/>
                </a:solidFill>
                <a:uFill>
                  <a:solidFill>
                    <a:srgbClr val="000000"/>
                  </a:solidFill>
                </a:uFill>
              </a:rPr>
              <a:t>Photo: David Nager/Alliance</a:t>
            </a:r>
          </a:p>
        </p:txBody>
      </p:sp>
      <p:sp>
        <p:nvSpPr>
          <p:cNvPr id="7" name="Title 6">
            <a:extLst>
              <a:ext uri="{FF2B5EF4-FFF2-40B4-BE49-F238E27FC236}">
                <a16:creationId xmlns:a16="http://schemas.microsoft.com/office/drawing/2014/main" xmlns="" id="{F33057DD-72A3-4FE3-B23C-24D5AC641500}"/>
              </a:ext>
            </a:extLst>
          </p:cNvPr>
          <p:cNvSpPr>
            <a:spLocks noGrp="1"/>
          </p:cNvSpPr>
          <p:nvPr>
            <p:ph type="title"/>
          </p:nvPr>
        </p:nvSpPr>
        <p:spPr/>
        <p:txBody>
          <a:bodyPr>
            <a:normAutofit/>
          </a:bodyPr>
          <a:lstStyle/>
          <a:p>
            <a:r>
              <a:rPr lang="en-US" dirty="0"/>
              <a:t>Role of Peer Navigators</a:t>
            </a:r>
          </a:p>
        </p:txBody>
      </p:sp>
    </p:spTree>
    <p:extLst>
      <p:ext uri="{BB962C8B-B14F-4D97-AF65-F5344CB8AC3E}">
        <p14:creationId xmlns:p14="http://schemas.microsoft.com/office/powerpoint/2010/main" val="49032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472987" y="1260118"/>
            <a:ext cx="5072064" cy="3336332"/>
          </a:xfrm>
        </p:spPr>
        <p:txBody>
          <a:bodyPr>
            <a:noAutofit/>
          </a:bodyPr>
          <a:lstStyle/>
          <a:p>
            <a:pPr>
              <a:spcBef>
                <a:spcPts val="2250"/>
              </a:spcBef>
              <a:tabLst>
                <a:tab pos="651272" algn="l"/>
              </a:tabLst>
            </a:pPr>
            <a:r>
              <a:rPr lang="en-US" b="1" dirty="0">
                <a:cs typeface="Arial" panose="020B0604020202020204" pitchFamily="34" charset="0"/>
                <a:sym typeface="Wingdings"/>
              </a:rPr>
              <a:t>Peer Navigators are integral members of Alliance’s Care Management Program. Peers conduct:</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Outreach for Patient Activation/Linkage to Care</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Patient Navigation, Appointment Reminders, Accompaniment to Services</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Coaching / Health Education</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Motivational Interviewing &amp; Goal Setting</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Self-Management &amp; Adherence Support</a:t>
            </a:r>
          </a:p>
          <a:p>
            <a:pPr lvl="1">
              <a:spcBef>
                <a:spcPts val="900"/>
              </a:spcBef>
              <a:buFont typeface="Arial" panose="020B0604020202020204" pitchFamily="34" charset="0"/>
              <a:buChar char="•"/>
              <a:tabLst>
                <a:tab pos="651272" algn="l"/>
              </a:tabLst>
            </a:pPr>
            <a:r>
              <a:rPr lang="en-US" dirty="0">
                <a:cs typeface="Arial" panose="020B0604020202020204" pitchFamily="34" charset="0"/>
                <a:sym typeface="Wingdings"/>
              </a:rPr>
              <a:t>Case Conferencing/Communication with care team</a:t>
            </a:r>
          </a:p>
          <a:p>
            <a:endParaRPr lang="en-US" sz="1950" dirty="0"/>
          </a:p>
        </p:txBody>
      </p:sp>
      <p:sp>
        <p:nvSpPr>
          <p:cNvPr id="4" name="Rectangle 3"/>
          <p:cNvSpPr/>
          <p:nvPr/>
        </p:nvSpPr>
        <p:spPr>
          <a:xfrm>
            <a:off x="7024256" y="4488408"/>
            <a:ext cx="1659780" cy="2308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073" marR="16073" defTabSz="360760" latinLnBrk="1" hangingPunct="0"/>
            <a:r>
              <a:rPr lang="en-US" sz="900" i="1" dirty="0">
                <a:solidFill>
                  <a:srgbClr val="000000"/>
                </a:solidFill>
                <a:uFill>
                  <a:solidFill>
                    <a:srgbClr val="000000"/>
                  </a:solidFill>
                </a:uFill>
                <a:latin typeface="Calibri (Body)"/>
                <a:cs typeface="Arial" panose="020B0604020202020204" pitchFamily="34" charset="0"/>
                <a:sym typeface="Georgia"/>
              </a:rPr>
              <a:t>Photo: David Nager/Alliance</a:t>
            </a:r>
          </a:p>
        </p:txBody>
      </p:sp>
      <p:pic>
        <p:nvPicPr>
          <p:cNvPr id="6" name="Picture 5"/>
          <p:cNvPicPr>
            <a:picLocks noChangeAspect="1"/>
          </p:cNvPicPr>
          <p:nvPr/>
        </p:nvPicPr>
        <p:blipFill>
          <a:blip r:embed="rId2"/>
          <a:stretch>
            <a:fillRect/>
          </a:stretch>
        </p:blipFill>
        <p:spPr>
          <a:xfrm>
            <a:off x="5545051" y="2004213"/>
            <a:ext cx="3040643" cy="2432515"/>
          </a:xfrm>
          <a:prstGeom prst="rect">
            <a:avLst/>
          </a:prstGeom>
        </p:spPr>
      </p:pic>
      <p:sp>
        <p:nvSpPr>
          <p:cNvPr id="9" name="Title 6">
            <a:extLst>
              <a:ext uri="{FF2B5EF4-FFF2-40B4-BE49-F238E27FC236}">
                <a16:creationId xmlns:a16="http://schemas.microsoft.com/office/drawing/2014/main" xmlns="" id="{F73D947E-C657-4FF8-BC73-A62958B7F9B9}"/>
              </a:ext>
            </a:extLst>
          </p:cNvPr>
          <p:cNvSpPr>
            <a:spLocks noGrp="1"/>
          </p:cNvSpPr>
          <p:nvPr>
            <p:ph type="title"/>
          </p:nvPr>
        </p:nvSpPr>
        <p:spPr>
          <a:xfrm>
            <a:off x="831749" y="228600"/>
            <a:ext cx="7886700" cy="621895"/>
          </a:xfrm>
        </p:spPr>
        <p:txBody>
          <a:bodyPr>
            <a:normAutofit/>
          </a:bodyPr>
          <a:lstStyle/>
          <a:p>
            <a:r>
              <a:rPr lang="en-US" dirty="0"/>
              <a:t>Role of Peer Navigators</a:t>
            </a:r>
          </a:p>
        </p:txBody>
      </p:sp>
      <p:sp>
        <p:nvSpPr>
          <p:cNvPr id="8" name="TextBox 7"/>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97291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a:t>
            </a:r>
            <a:r>
              <a:rPr lang="en-US" dirty="0" err="1"/>
              <a:t>cfcwmee</a:t>
            </a:r>
            <a:endParaRPr lang="en-US" dirty="0"/>
          </a:p>
        </p:txBody>
      </p:sp>
      <p:sp>
        <p:nvSpPr>
          <p:cNvPr id="3" name="Content Placeholder 2"/>
          <p:cNvSpPr>
            <a:spLocks noGrp="1"/>
          </p:cNvSpPr>
          <p:nvPr>
            <p:ph sz="half" idx="10"/>
          </p:nvPr>
        </p:nvSpPr>
        <p:spPr/>
        <p:txBody>
          <a:bodyPr/>
          <a:lstStyle/>
          <a:p>
            <a:pPr marL="285750" indent="-285750">
              <a:buFont typeface="Arial" panose="020B0604020202020204" pitchFamily="34" charset="0"/>
              <a:buChar char="•"/>
            </a:pPr>
            <a:r>
              <a:rPr lang="en-US" dirty="0"/>
              <a:t>It does not address the unique challenges of Peers.</a:t>
            </a:r>
          </a:p>
          <a:p>
            <a:pPr marL="285750" indent="-285750">
              <a:buFont typeface="Arial" panose="020B0604020202020204" pitchFamily="34" charset="0"/>
              <a:buChar char="•"/>
            </a:pPr>
            <a:r>
              <a:rPr lang="en-US" dirty="0"/>
              <a:t>The model offers an effective global perspective concerning the processes people living with HIV experience when considering work.  The model does not define specific systems that programs can utilize to implement the model.  </a:t>
            </a:r>
          </a:p>
        </p:txBody>
      </p:sp>
    </p:spTree>
    <p:extLst>
      <p:ext uri="{BB962C8B-B14F-4D97-AF65-F5344CB8AC3E}">
        <p14:creationId xmlns:p14="http://schemas.microsoft.com/office/powerpoint/2010/main" val="110658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987391"/>
          </a:xfrm>
        </p:spPr>
        <p:txBody>
          <a:bodyPr/>
          <a:lstStyle/>
          <a:p>
            <a:r>
              <a:rPr lang="en-US" sz="2100" dirty="0"/>
              <a:t>Tailoring the Client-focused considering work model for episodic and emerging disabilities for peer programs</a:t>
            </a:r>
          </a:p>
        </p:txBody>
      </p:sp>
      <p:pic>
        <p:nvPicPr>
          <p:cNvPr id="44" name="Picture 43"/>
          <p:cNvPicPr>
            <a:picLocks noChangeAspect="1"/>
          </p:cNvPicPr>
          <p:nvPr/>
        </p:nvPicPr>
        <p:blipFill>
          <a:blip r:embed="rId2"/>
          <a:stretch>
            <a:fillRect/>
          </a:stretch>
        </p:blipFill>
        <p:spPr>
          <a:xfrm>
            <a:off x="1676400" y="1107298"/>
            <a:ext cx="5791200" cy="5750702"/>
          </a:xfrm>
          <a:prstGeom prst="rect">
            <a:avLst/>
          </a:prstGeom>
        </p:spPr>
      </p:pic>
    </p:spTree>
    <p:extLst>
      <p:ext uri="{BB962C8B-B14F-4D97-AF65-F5344CB8AC3E}">
        <p14:creationId xmlns:p14="http://schemas.microsoft.com/office/powerpoint/2010/main" val="13278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398"/>
            <a:ext cx="7886700" cy="829193"/>
          </a:xfrm>
        </p:spPr>
        <p:txBody>
          <a:bodyPr anchor="ctr">
            <a:normAutofit/>
          </a:bodyPr>
          <a:lstStyle/>
          <a:p>
            <a:pPr>
              <a:lnSpc>
                <a:spcPct val="90000"/>
              </a:lnSpc>
            </a:pPr>
            <a:r>
              <a:rPr lang="en-US" sz="2500"/>
              <a:t>Program tools aligned with CFCWMEE: MENTORSHIP &amp; evaluation</a:t>
            </a:r>
          </a:p>
        </p:txBody>
      </p:sp>
      <p:pic>
        <p:nvPicPr>
          <p:cNvPr id="1026" name="Picture 2" descr="Peer Trainers: Andreas M. and Erika F.">
            <a:extLst>
              <a:ext uri="{FF2B5EF4-FFF2-40B4-BE49-F238E27FC236}">
                <a16:creationId xmlns:a16="http://schemas.microsoft.com/office/drawing/2014/main" xmlns="" id="{60B130D0-58E6-4E28-AC57-DABADD3A76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3661" y="1295400"/>
            <a:ext cx="4456677" cy="3565342"/>
          </a:xfrm>
          <a:prstGeom prst="rect">
            <a:avLst/>
          </a:prstGeom>
          <a:solidFill>
            <a:srgbClr val="FFFFFF"/>
          </a:solidFill>
          <a:extLst/>
        </p:spPr>
      </p:pic>
      <p:sp>
        <p:nvSpPr>
          <p:cNvPr id="6" name="TextBox 5">
            <a:extLst>
              <a:ext uri="{FF2B5EF4-FFF2-40B4-BE49-F238E27FC236}">
                <a16:creationId xmlns:a16="http://schemas.microsoft.com/office/drawing/2014/main" xmlns="" id="{EBDD8A59-B2EB-45FE-B4AC-23FA3757B1DD}"/>
              </a:ext>
            </a:extLst>
          </p:cNvPr>
          <p:cNvSpPr txBox="1"/>
          <p:nvPr/>
        </p:nvSpPr>
        <p:spPr>
          <a:xfrm>
            <a:off x="2334952" y="4860742"/>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Tree>
    <p:extLst>
      <p:ext uri="{BB962C8B-B14F-4D97-AF65-F5344CB8AC3E}">
        <p14:creationId xmlns:p14="http://schemas.microsoft.com/office/powerpoint/2010/main" val="186744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548640"/>
          </a:xfrm>
        </p:spPr>
        <p:txBody>
          <a:bodyPr anchor="ctr">
            <a:normAutofit/>
          </a:bodyPr>
          <a:lstStyle/>
          <a:p>
            <a:pPr>
              <a:lnSpc>
                <a:spcPct val="90000"/>
              </a:lnSpc>
            </a:pPr>
            <a:r>
              <a:rPr lang="en-US" sz="2200"/>
              <a:t>Program tools aligned with CFCWMEE: GOAL SETTING</a:t>
            </a:r>
          </a:p>
        </p:txBody>
      </p:sp>
      <p:pic>
        <p:nvPicPr>
          <p:cNvPr id="2050" name="Picture 2" descr="George B. and Freddie M.">
            <a:extLst>
              <a:ext uri="{FF2B5EF4-FFF2-40B4-BE49-F238E27FC236}">
                <a16:creationId xmlns:a16="http://schemas.microsoft.com/office/drawing/2014/main" xmlns="" id="{79B4532F-D95E-4565-9F21-AF3B908E7A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639" r="-2" b="21862"/>
          <a:stretch/>
        </p:blipFill>
        <p:spPr bwMode="auto">
          <a:xfrm>
            <a:off x="822960" y="1100628"/>
            <a:ext cx="7520940" cy="3579849"/>
          </a:xfrm>
          <a:prstGeom prst="rect">
            <a:avLst/>
          </a:prstGeom>
          <a:solidFill>
            <a:srgbClr val="FFFFFF"/>
          </a:solidFill>
          <a:extLst/>
        </p:spPr>
      </p:pic>
      <p:sp>
        <p:nvSpPr>
          <p:cNvPr id="5" name="TextBox 4">
            <a:extLst>
              <a:ext uri="{FF2B5EF4-FFF2-40B4-BE49-F238E27FC236}">
                <a16:creationId xmlns:a16="http://schemas.microsoft.com/office/drawing/2014/main" xmlns="" id="{9934B647-6C8E-46B3-84A7-BCB554626860}"/>
              </a:ext>
            </a:extLst>
          </p:cNvPr>
          <p:cNvSpPr txBox="1"/>
          <p:nvPr/>
        </p:nvSpPr>
        <p:spPr>
          <a:xfrm>
            <a:off x="800100" y="4680477"/>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Tree>
    <p:extLst>
      <p:ext uri="{BB962C8B-B14F-4D97-AF65-F5344CB8AC3E}">
        <p14:creationId xmlns:p14="http://schemas.microsoft.com/office/powerpoint/2010/main" val="462669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548640"/>
          </a:xfrm>
        </p:spPr>
        <p:txBody>
          <a:bodyPr anchor="ctr">
            <a:normAutofit/>
          </a:bodyPr>
          <a:lstStyle/>
          <a:p>
            <a:pPr>
              <a:lnSpc>
                <a:spcPct val="90000"/>
              </a:lnSpc>
            </a:pPr>
            <a:r>
              <a:rPr lang="en-US" sz="2200"/>
              <a:t>Program tools aligned with CFCWMEE: SUPPORT GROUP</a:t>
            </a:r>
          </a:p>
        </p:txBody>
      </p:sp>
      <p:pic>
        <p:nvPicPr>
          <p:cNvPr id="4098" name="Picture 2" descr="Three training attendees">
            <a:extLst>
              <a:ext uri="{FF2B5EF4-FFF2-40B4-BE49-F238E27FC236}">
                <a16:creationId xmlns:a16="http://schemas.microsoft.com/office/drawing/2014/main" xmlns="" id="{67EC0E38-9F8A-482C-B429-5B6FB7CB4B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43" r="-2" b="24858"/>
          <a:stretch/>
        </p:blipFill>
        <p:spPr bwMode="auto">
          <a:xfrm>
            <a:off x="822960" y="1100628"/>
            <a:ext cx="7520940" cy="3579849"/>
          </a:xfrm>
          <a:prstGeom prst="rect">
            <a:avLst/>
          </a:prstGeom>
          <a:solidFill>
            <a:srgbClr val="FFFFFF"/>
          </a:solidFill>
          <a:extLst/>
        </p:spPr>
      </p:pic>
      <p:sp>
        <p:nvSpPr>
          <p:cNvPr id="5" name="TextBox 4">
            <a:extLst>
              <a:ext uri="{FF2B5EF4-FFF2-40B4-BE49-F238E27FC236}">
                <a16:creationId xmlns:a16="http://schemas.microsoft.com/office/drawing/2014/main" xmlns="" id="{641D5DE8-49B1-4DA1-B02E-833D5C9D471C}"/>
              </a:ext>
            </a:extLst>
          </p:cNvPr>
          <p:cNvSpPr txBox="1"/>
          <p:nvPr/>
        </p:nvSpPr>
        <p:spPr>
          <a:xfrm>
            <a:off x="787101" y="4762830"/>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Tree>
    <p:extLst>
      <p:ext uri="{BB962C8B-B14F-4D97-AF65-F5344CB8AC3E}">
        <p14:creationId xmlns:p14="http://schemas.microsoft.com/office/powerpoint/2010/main" val="2760108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548640"/>
          </a:xfrm>
        </p:spPr>
        <p:txBody>
          <a:bodyPr anchor="ctr">
            <a:normAutofit/>
          </a:bodyPr>
          <a:lstStyle/>
          <a:p>
            <a:pPr>
              <a:lnSpc>
                <a:spcPct val="90000"/>
              </a:lnSpc>
            </a:pPr>
            <a:r>
              <a:rPr lang="en-US" sz="2000"/>
              <a:t>Program tools aligned with CFCWMEE: VOCATIONAL SERVICES</a:t>
            </a:r>
          </a:p>
        </p:txBody>
      </p:sp>
      <p:pic>
        <p:nvPicPr>
          <p:cNvPr id="3076" name="Picture 4" descr="Suri Medina leading a discussion">
            <a:extLst>
              <a:ext uri="{FF2B5EF4-FFF2-40B4-BE49-F238E27FC236}">
                <a16:creationId xmlns:a16="http://schemas.microsoft.com/office/drawing/2014/main" xmlns="" id="{3B3857EE-3C1A-420B-A965-AF072EF69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38" r="-2" b="30563"/>
          <a:stretch/>
        </p:blipFill>
        <p:spPr bwMode="auto">
          <a:xfrm>
            <a:off x="822960" y="1100628"/>
            <a:ext cx="7520940" cy="3579849"/>
          </a:xfrm>
          <a:prstGeom prst="rect">
            <a:avLst/>
          </a:prstGeom>
          <a:solidFill>
            <a:srgbClr val="FFFFFF"/>
          </a:solidFill>
          <a:extLst/>
        </p:spPr>
      </p:pic>
      <p:sp>
        <p:nvSpPr>
          <p:cNvPr id="6" name="TextBox 5">
            <a:extLst>
              <a:ext uri="{FF2B5EF4-FFF2-40B4-BE49-F238E27FC236}">
                <a16:creationId xmlns:a16="http://schemas.microsoft.com/office/drawing/2014/main" xmlns="" id="{AA4D94A2-B147-4EAE-BBD0-5462BBE020ED}"/>
              </a:ext>
            </a:extLst>
          </p:cNvPr>
          <p:cNvSpPr txBox="1"/>
          <p:nvPr/>
        </p:nvSpPr>
        <p:spPr>
          <a:xfrm>
            <a:off x="787101" y="4762830"/>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spTree>
    <p:extLst>
      <p:ext uri="{BB962C8B-B14F-4D97-AF65-F5344CB8AC3E}">
        <p14:creationId xmlns:p14="http://schemas.microsoft.com/office/powerpoint/2010/main" val="369190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758B21-377E-4CC0-A51D-ED888F0EF872}"/>
              </a:ext>
            </a:extLst>
          </p:cNvPr>
          <p:cNvSpPr>
            <a:spLocks noGrp="1"/>
          </p:cNvSpPr>
          <p:nvPr>
            <p:ph type="title"/>
          </p:nvPr>
        </p:nvSpPr>
        <p:spPr/>
        <p:txBody>
          <a:bodyPr>
            <a:noAutofit/>
          </a:bodyPr>
          <a:lstStyle/>
          <a:p>
            <a:r>
              <a:rPr lang="en-US" dirty="0"/>
              <a:t>Learning Objectives</a:t>
            </a:r>
          </a:p>
        </p:txBody>
      </p:sp>
      <p:sp>
        <p:nvSpPr>
          <p:cNvPr id="3" name="Content Placeholder 2">
            <a:extLst>
              <a:ext uri="{FF2B5EF4-FFF2-40B4-BE49-F238E27FC236}">
                <a16:creationId xmlns:a16="http://schemas.microsoft.com/office/drawing/2014/main" xmlns="" id="{30CA1955-9E40-45D2-8BC3-EA69D1BB6F28}"/>
              </a:ext>
            </a:extLst>
          </p:cNvPr>
          <p:cNvSpPr>
            <a:spLocks noGrp="1"/>
          </p:cNvSpPr>
          <p:nvPr>
            <p:ph sz="half" idx="10"/>
          </p:nvPr>
        </p:nvSpPr>
        <p:spPr>
          <a:xfrm>
            <a:off x="606527" y="1219200"/>
            <a:ext cx="7886700" cy="3810000"/>
          </a:xfrm>
        </p:spPr>
        <p:txBody>
          <a:bodyPr>
            <a:normAutofit/>
          </a:bodyPr>
          <a:lstStyle/>
          <a:p>
            <a:pPr marL="34290">
              <a:spcAft>
                <a:spcPts val="900"/>
              </a:spcAft>
            </a:pPr>
            <a:r>
              <a:rPr lang="en-US" sz="2000" dirty="0">
                <a:cs typeface="Arial" panose="020B0604020202020204" pitchFamily="34" charset="0"/>
              </a:rPr>
              <a:t>At the conclusion of this webinar, participants will be able to understand how to:</a:t>
            </a:r>
            <a:endParaRPr lang="en-US" sz="2000" dirty="0">
              <a:latin typeface="Arial" panose="020B0604020202020204" pitchFamily="34" charset="0"/>
              <a:cs typeface="Arial" panose="020B0604020202020204" pitchFamily="34" charset="0"/>
            </a:endParaRPr>
          </a:p>
          <a:p>
            <a:pPr marL="342900" indent="-342900">
              <a:spcAft>
                <a:spcPts val="900"/>
              </a:spcAft>
              <a:buFont typeface="+mj-lt"/>
              <a:buAutoNum type="arabicPeriod"/>
            </a:pPr>
            <a:r>
              <a:rPr lang="en-US" dirty="0"/>
              <a:t>Describe the Client-Focused Considering Work Model for Episodic and Emerging Disabilities</a:t>
            </a:r>
          </a:p>
          <a:p>
            <a:pPr marL="342900" indent="-342900">
              <a:spcAft>
                <a:spcPts val="900"/>
              </a:spcAft>
              <a:buFont typeface="+mj-lt"/>
              <a:buAutoNum type="arabicPeriod"/>
            </a:pPr>
            <a:r>
              <a:rPr lang="en-US" dirty="0"/>
              <a:t>Design a peer program based on the Client-Focused Considering Work Model for Episodic and Emerging Disabilities</a:t>
            </a:r>
          </a:p>
          <a:p>
            <a:pPr marL="342900" indent="-342900">
              <a:spcAft>
                <a:spcPts val="900"/>
              </a:spcAft>
              <a:buFont typeface="+mj-lt"/>
              <a:buAutoNum type="arabicPeriod"/>
            </a:pPr>
            <a:r>
              <a:rPr lang="en-US" dirty="0"/>
              <a:t>Identify program tools and assessments to evaluate peer programs</a:t>
            </a:r>
          </a:p>
        </p:txBody>
      </p:sp>
      <p:sp>
        <p:nvSpPr>
          <p:cNvPr id="4" name="TextBox 3"/>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38305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398"/>
            <a:ext cx="7886700" cy="829193"/>
          </a:xfrm>
        </p:spPr>
        <p:txBody>
          <a:bodyPr anchor="ctr">
            <a:normAutofit/>
          </a:bodyPr>
          <a:lstStyle/>
          <a:p>
            <a:pPr>
              <a:lnSpc>
                <a:spcPct val="90000"/>
              </a:lnSpc>
            </a:pPr>
            <a:r>
              <a:rPr lang="en-US" sz="2500" dirty="0"/>
              <a:t>UTILIZING </a:t>
            </a:r>
            <a:r>
              <a:rPr lang="en-US" sz="2500" dirty="0" err="1"/>
              <a:t>cfcwmee</a:t>
            </a:r>
            <a:r>
              <a:rPr lang="en-US" sz="2500" dirty="0"/>
              <a:t> FOR PROGRAM EVALUATION</a:t>
            </a:r>
          </a:p>
        </p:txBody>
      </p:sp>
      <p:pic>
        <p:nvPicPr>
          <p:cNvPr id="5122" name="Picture 2" descr="Avis M. and Andreas M. during a training session">
            <a:extLst>
              <a:ext uri="{FF2B5EF4-FFF2-40B4-BE49-F238E27FC236}">
                <a16:creationId xmlns:a16="http://schemas.microsoft.com/office/drawing/2014/main" xmlns="" id="{04C05121-34EB-4E97-B82E-B9B12A53FF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34" r="1" b="11861"/>
          <a:stretch/>
        </p:blipFill>
        <p:spPr bwMode="auto">
          <a:xfrm>
            <a:off x="0" y="1676400"/>
            <a:ext cx="4728358" cy="2667000"/>
          </a:xfrm>
          <a:prstGeom prst="rect">
            <a:avLst/>
          </a:prstGeom>
          <a:solidFill>
            <a:srgbClr val="FFFFFF"/>
          </a:solidFill>
          <a:extLst/>
        </p:spPr>
      </p:pic>
      <p:sp>
        <p:nvSpPr>
          <p:cNvPr id="5" name="TextBox 4">
            <a:extLst>
              <a:ext uri="{FF2B5EF4-FFF2-40B4-BE49-F238E27FC236}">
                <a16:creationId xmlns:a16="http://schemas.microsoft.com/office/drawing/2014/main" xmlns="" id="{FB8A4E7B-2595-4A21-A7E5-D389E7B6F141}"/>
              </a:ext>
            </a:extLst>
          </p:cNvPr>
          <p:cNvSpPr txBox="1"/>
          <p:nvPr/>
        </p:nvSpPr>
        <p:spPr>
          <a:xfrm>
            <a:off x="17417" y="4343400"/>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pic>
        <p:nvPicPr>
          <p:cNvPr id="6" name="Picture 5">
            <a:extLst>
              <a:ext uri="{FF2B5EF4-FFF2-40B4-BE49-F238E27FC236}">
                <a16:creationId xmlns:a16="http://schemas.microsoft.com/office/drawing/2014/main" xmlns="" id="{6974CAE5-F36A-434A-92EA-8DE28A294D3F}"/>
              </a:ext>
            </a:extLst>
          </p:cNvPr>
          <p:cNvPicPr>
            <a:picLocks noChangeAspect="1"/>
          </p:cNvPicPr>
          <p:nvPr/>
        </p:nvPicPr>
        <p:blipFill>
          <a:blip r:embed="rId3"/>
          <a:stretch>
            <a:fillRect/>
          </a:stretch>
        </p:blipFill>
        <p:spPr>
          <a:xfrm>
            <a:off x="5257800" y="1098425"/>
            <a:ext cx="4013538" cy="3985471"/>
          </a:xfrm>
          <a:prstGeom prst="rect">
            <a:avLst/>
          </a:prstGeom>
        </p:spPr>
      </p:pic>
    </p:spTree>
    <p:extLst>
      <p:ext uri="{BB962C8B-B14F-4D97-AF65-F5344CB8AC3E}">
        <p14:creationId xmlns:p14="http://schemas.microsoft.com/office/powerpoint/2010/main" val="389769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
            <a:ext cx="7429500" cy="548640"/>
          </a:xfrm>
        </p:spPr>
        <p:txBody>
          <a:bodyPr/>
          <a:lstStyle/>
          <a:p>
            <a:r>
              <a:rPr lang="en-US" dirty="0"/>
              <a:t>Thank you!</a:t>
            </a:r>
          </a:p>
        </p:txBody>
      </p:sp>
      <p:sp>
        <p:nvSpPr>
          <p:cNvPr id="3" name="Content Placeholder 2"/>
          <p:cNvSpPr>
            <a:spLocks noGrp="1"/>
          </p:cNvSpPr>
          <p:nvPr>
            <p:ph idx="1"/>
          </p:nvPr>
        </p:nvSpPr>
        <p:spPr>
          <a:xfrm>
            <a:off x="897038" y="1540914"/>
            <a:ext cx="7520940" cy="1185372"/>
          </a:xfrm>
        </p:spPr>
        <p:txBody>
          <a:bodyPr>
            <a:normAutofit/>
          </a:bodyPr>
          <a:lstStyle/>
          <a:p>
            <a:pPr algn="ctr">
              <a:spcBef>
                <a:spcPts val="0"/>
              </a:spcBef>
            </a:pPr>
            <a:r>
              <a:rPr lang="en-US" sz="6000" b="0" dirty="0">
                <a:solidFill>
                  <a:srgbClr val="70D3F3"/>
                </a:solidFill>
                <a:latin typeface="MarkOT-Heavy" pitchFamily="34" charset="0"/>
              </a:rPr>
              <a:t>www.alliance.nyc</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42200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8952" y="242200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25861"/>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2425861"/>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2422003"/>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79090" y="3996095"/>
            <a:ext cx="6476035" cy="830997"/>
          </a:xfrm>
          <a:prstGeom prst="rect">
            <a:avLst/>
          </a:prstGeom>
        </p:spPr>
        <p:txBody>
          <a:bodyPr wrap="square">
            <a:spAutoFit/>
          </a:bodyPr>
          <a:lstStyle/>
          <a:p>
            <a:pPr algn="ctr"/>
            <a:r>
              <a:rPr lang="en-US" sz="2400" dirty="0" err="1">
                <a:solidFill>
                  <a:srgbClr val="2D337C"/>
                </a:solidFill>
                <a:latin typeface="MarkOT-HeavyItalic" pitchFamily="34" charset="0"/>
              </a:rPr>
              <a:t>Erin@alliance.nyc</a:t>
            </a:r>
            <a:endParaRPr lang="en-US" sz="2400" dirty="0">
              <a:solidFill>
                <a:srgbClr val="2D337C"/>
              </a:solidFill>
              <a:latin typeface="MarkOT-HeavyItalic" pitchFamily="34" charset="0"/>
            </a:endParaRPr>
          </a:p>
          <a:p>
            <a:pPr algn="ctr">
              <a:spcBef>
                <a:spcPts val="0"/>
              </a:spcBef>
            </a:pPr>
            <a:r>
              <a:rPr lang="en-US" sz="2400" dirty="0" err="1">
                <a:solidFill>
                  <a:srgbClr val="2D337C"/>
                </a:solidFill>
                <a:latin typeface="MarkOT-HeavyItalic" pitchFamily="34" charset="0"/>
              </a:rPr>
              <a:t>Waverly@alliance.nyc</a:t>
            </a:r>
            <a:endParaRPr lang="en-US" sz="2400" dirty="0">
              <a:solidFill>
                <a:srgbClr val="2D337C"/>
              </a:solidFill>
              <a:latin typeface="MarkOT-HeavyItalic" pitchFamily="34" charset="0"/>
            </a:endParaRPr>
          </a:p>
        </p:txBody>
      </p:sp>
      <p:sp>
        <p:nvSpPr>
          <p:cNvPr id="10" name="TextBox 9"/>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127198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a:t>Client-focused considering work model for episodic and emerging disabilities (</a:t>
            </a:r>
            <a:r>
              <a:rPr lang="en-US" sz="2300" dirty="0" err="1"/>
              <a:t>cfcwmee</a:t>
            </a:r>
            <a:r>
              <a:rPr lang="en-US" sz="2300" dirty="0"/>
              <a:t>)</a:t>
            </a:r>
          </a:p>
        </p:txBody>
      </p:sp>
      <p:pic>
        <p:nvPicPr>
          <p:cNvPr id="4" name="Picture 3"/>
          <p:cNvPicPr>
            <a:picLocks noChangeAspect="1"/>
          </p:cNvPicPr>
          <p:nvPr/>
        </p:nvPicPr>
        <p:blipFill>
          <a:blip r:embed="rId2"/>
          <a:stretch>
            <a:fillRect/>
          </a:stretch>
        </p:blipFill>
        <p:spPr>
          <a:xfrm>
            <a:off x="1533525" y="1524000"/>
            <a:ext cx="6076950" cy="3381375"/>
          </a:xfrm>
          <a:prstGeom prst="rect">
            <a:avLst/>
          </a:prstGeom>
        </p:spPr>
      </p:pic>
      <p:sp>
        <p:nvSpPr>
          <p:cNvPr id="5" name="Rectangle 4"/>
          <p:cNvSpPr/>
          <p:nvPr/>
        </p:nvSpPr>
        <p:spPr>
          <a:xfrm>
            <a:off x="3886200" y="5330615"/>
            <a:ext cx="5181600" cy="1277786"/>
          </a:xfrm>
          <a:prstGeom prst="rect">
            <a:avLst/>
          </a:prstGeom>
        </p:spPr>
        <p:txBody>
          <a:bodyPr wrap="square">
            <a:spAutoFit/>
          </a:bodyPr>
          <a:lstStyle/>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Conyers L. A client-focused considering work model for people with emerging or episodic illnesses. Journal Of Vocational Rehabilitation. 2018; 48:331-43.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45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Cfcwmee</a:t>
            </a:r>
            <a:r>
              <a:rPr lang="en-US" dirty="0"/>
              <a:t>: Client focused</a:t>
            </a:r>
          </a:p>
        </p:txBody>
      </p:sp>
      <p:graphicFrame>
        <p:nvGraphicFramePr>
          <p:cNvPr id="5" name="Diagram 4"/>
          <p:cNvGraphicFramePr/>
          <p:nvPr>
            <p:extLst>
              <p:ext uri="{D42A27DB-BD31-4B8C-83A1-F6EECF244321}">
                <p14:modId xmlns:p14="http://schemas.microsoft.com/office/powerpoint/2010/main" val="2143372545"/>
              </p:ext>
            </p:extLst>
          </p:nvPr>
        </p:nvGraphicFramePr>
        <p:xfrm>
          <a:off x="1524000" y="990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81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Cfcwmee</a:t>
            </a:r>
            <a:r>
              <a:rPr lang="en-US" dirty="0"/>
              <a:t>: domains of influence</a:t>
            </a:r>
          </a:p>
        </p:txBody>
      </p:sp>
      <p:graphicFrame>
        <p:nvGraphicFramePr>
          <p:cNvPr id="5" name="Content Placeholder 4"/>
          <p:cNvGraphicFramePr>
            <a:graphicFrameLocks noGrp="1"/>
          </p:cNvGraphicFramePr>
          <p:nvPr>
            <p:ph sz="half" idx="10"/>
            <p:extLst>
              <p:ext uri="{D42A27DB-BD31-4B8C-83A1-F6EECF244321}">
                <p14:modId xmlns:p14="http://schemas.microsoft.com/office/powerpoint/2010/main" val="28753449"/>
              </p:ext>
            </p:extLst>
          </p:nvPr>
        </p:nvGraphicFramePr>
        <p:xfrm>
          <a:off x="1152525" y="1447800"/>
          <a:ext cx="6838950" cy="3857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05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Cfcwmee</a:t>
            </a:r>
            <a:r>
              <a:rPr lang="en-US" dirty="0"/>
              <a:t>: phases of work</a:t>
            </a:r>
          </a:p>
        </p:txBody>
      </p:sp>
      <p:pic>
        <p:nvPicPr>
          <p:cNvPr id="5" name="Picture 4"/>
          <p:cNvPicPr>
            <a:picLocks noChangeAspect="1"/>
          </p:cNvPicPr>
          <p:nvPr/>
        </p:nvPicPr>
        <p:blipFill>
          <a:blip r:embed="rId2"/>
          <a:stretch>
            <a:fillRect/>
          </a:stretch>
        </p:blipFill>
        <p:spPr>
          <a:xfrm>
            <a:off x="1533525" y="1371600"/>
            <a:ext cx="6076950" cy="3381375"/>
          </a:xfrm>
          <a:prstGeom prst="rect">
            <a:avLst/>
          </a:prstGeom>
        </p:spPr>
      </p:pic>
    </p:spTree>
    <p:extLst>
      <p:ext uri="{BB962C8B-B14F-4D97-AF65-F5344CB8AC3E}">
        <p14:creationId xmlns:p14="http://schemas.microsoft.com/office/powerpoint/2010/main" val="387135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381000" y="1115547"/>
            <a:ext cx="5833757" cy="3486225"/>
          </a:xfrm>
        </p:spPr>
        <p:txBody>
          <a:bodyPr>
            <a:noAutofit/>
          </a:bodyPr>
          <a:lstStyle/>
          <a:p>
            <a:pPr>
              <a:lnSpc>
                <a:spcPct val="120000"/>
              </a:lnSpc>
            </a:pPr>
            <a:r>
              <a:rPr lang="en-US" b="1" dirty="0">
                <a:solidFill>
                  <a:srgbClr val="C00000"/>
                </a:solidFill>
              </a:rPr>
              <a:t>Alliance for Positive Change helps New Yorkers affected by HIV and other chronic illnesses make lasting positive changes towards health, housing, recovery, and self-sufficiency. </a:t>
            </a:r>
          </a:p>
          <a:p>
            <a:pPr>
              <a:lnSpc>
                <a:spcPct val="120000"/>
              </a:lnSpc>
            </a:pPr>
            <a:r>
              <a:rPr lang="en-US" b="1" dirty="0"/>
              <a:t>Each year, we help New Yorkers: </a:t>
            </a:r>
          </a:p>
          <a:p>
            <a:pPr marL="125016" lvl="1" indent="-125016">
              <a:lnSpc>
                <a:spcPct val="120000"/>
              </a:lnSpc>
              <a:spcBef>
                <a:spcPts val="0"/>
              </a:spcBef>
              <a:tabLst>
                <a:tab pos="125016" algn="l"/>
              </a:tabLst>
            </a:pPr>
            <a:r>
              <a:rPr lang="en-US" sz="1650" dirty="0"/>
              <a:t>Get tested for HIV</a:t>
            </a:r>
          </a:p>
          <a:p>
            <a:pPr marL="125016" lvl="1" indent="-125016">
              <a:lnSpc>
                <a:spcPct val="120000"/>
              </a:lnSpc>
              <a:spcBef>
                <a:spcPts val="0"/>
              </a:spcBef>
              <a:tabLst>
                <a:tab pos="125016" algn="l"/>
              </a:tabLst>
            </a:pPr>
            <a:r>
              <a:rPr lang="en-US" sz="1650" dirty="0"/>
              <a:t>Overcome addiction</a:t>
            </a:r>
          </a:p>
          <a:p>
            <a:pPr marL="125016" lvl="1" indent="-125016">
              <a:lnSpc>
                <a:spcPct val="120000"/>
              </a:lnSpc>
              <a:spcBef>
                <a:spcPts val="0"/>
              </a:spcBef>
              <a:tabLst>
                <a:tab pos="125016" algn="l"/>
              </a:tabLst>
            </a:pPr>
            <a:r>
              <a:rPr lang="en-US" sz="1650" dirty="0"/>
              <a:t>Access medical care</a:t>
            </a:r>
          </a:p>
          <a:p>
            <a:pPr marL="125016" lvl="1" indent="-125016">
              <a:lnSpc>
                <a:spcPct val="120000"/>
              </a:lnSpc>
              <a:spcBef>
                <a:spcPts val="0"/>
              </a:spcBef>
              <a:tabLst>
                <a:tab pos="125016" algn="l"/>
              </a:tabLst>
            </a:pPr>
            <a:r>
              <a:rPr lang="en-US" sz="1650" dirty="0"/>
              <a:t>Escape homelessness </a:t>
            </a:r>
          </a:p>
          <a:p>
            <a:pPr marL="125016" lvl="1" indent="-125016">
              <a:lnSpc>
                <a:spcPct val="120000"/>
              </a:lnSpc>
              <a:spcBef>
                <a:spcPts val="0"/>
              </a:spcBef>
              <a:tabLst>
                <a:tab pos="125016" algn="l"/>
              </a:tabLst>
            </a:pPr>
            <a:r>
              <a:rPr lang="en-US" sz="1650" dirty="0"/>
              <a:t>Rejoin the world of work </a:t>
            </a:r>
          </a:p>
          <a:p>
            <a:pPr marL="125016" lvl="1" indent="-125016">
              <a:lnSpc>
                <a:spcPct val="120000"/>
              </a:lnSpc>
              <a:spcBef>
                <a:spcPts val="0"/>
              </a:spcBef>
              <a:tabLst>
                <a:tab pos="125016" algn="l"/>
              </a:tabLst>
            </a:pPr>
            <a:r>
              <a:rPr lang="en-US" sz="1650" dirty="0"/>
              <a:t>Replace isolation with community</a:t>
            </a:r>
          </a:p>
          <a:p>
            <a:pPr marL="125016" lvl="1" indent="-125016">
              <a:lnSpc>
                <a:spcPct val="120000"/>
              </a:lnSpc>
              <a:spcBef>
                <a:spcPts val="0"/>
              </a:spcBef>
              <a:tabLst>
                <a:tab pos="125016" algn="l"/>
              </a:tabLst>
            </a:pPr>
            <a:r>
              <a:rPr lang="en-US" sz="1650" dirty="0"/>
              <a:t>And lead healthier and more self-sufficient lives.</a:t>
            </a:r>
            <a:endParaRPr lang="en-US" sz="1650" dirty="0">
              <a:solidFill>
                <a:srgbClr val="000000"/>
              </a:solidFill>
            </a:endParaRP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1409364"/>
            <a:ext cx="2859344" cy="289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562600" y="4307956"/>
            <a:ext cx="3532945" cy="830997"/>
          </a:xfrm>
          <a:prstGeom prst="rect">
            <a:avLst/>
          </a:prstGeom>
        </p:spPr>
        <p:txBody>
          <a:bodyPr wrap="square">
            <a:spAutoFit/>
          </a:bodyPr>
          <a:lstStyle/>
          <a:p>
            <a:pPr algn="r"/>
            <a:r>
              <a:rPr lang="en-US" sz="1200" dirty="0">
                <a:latin typeface="MarkOT-Book" panose="020B0604020101010102" pitchFamily="34" charset="0"/>
              </a:rPr>
              <a:t>Alliance’s </a:t>
            </a:r>
            <a:r>
              <a:rPr lang="en-US" sz="1200" b="1" dirty="0">
                <a:latin typeface="MarkOT-Book" panose="020B0604020101010102" pitchFamily="34" charset="0"/>
              </a:rPr>
              <a:t>individualized, full-service approach </a:t>
            </a:r>
            <a:r>
              <a:rPr lang="en-US" sz="1200" dirty="0">
                <a:latin typeface="MarkOT-Book" panose="020B0604020101010102" pitchFamily="34" charset="0"/>
              </a:rPr>
              <a:t>gives each person the unique </a:t>
            </a:r>
          </a:p>
          <a:p>
            <a:pPr algn="r"/>
            <a:r>
              <a:rPr lang="en-US" sz="1200" dirty="0">
                <a:latin typeface="MarkOT-Book" panose="020B0604020101010102" pitchFamily="34" charset="0"/>
              </a:rPr>
              <a:t>mix of support he or she needs to</a:t>
            </a:r>
          </a:p>
          <a:p>
            <a:pPr algn="r"/>
            <a:r>
              <a:rPr lang="en-US" sz="1200" dirty="0">
                <a:latin typeface="MarkOT-Book" panose="020B0604020101010102" pitchFamily="34" charset="0"/>
              </a:rPr>
              <a:t> </a:t>
            </a:r>
            <a:r>
              <a:rPr lang="en-US" sz="1200" b="1" dirty="0">
                <a:latin typeface="MarkOT-Book" panose="020B0604020101010102" pitchFamily="34" charset="0"/>
              </a:rPr>
              <a:t>feel better, live better, and do better</a:t>
            </a:r>
            <a:r>
              <a:rPr lang="en-US" sz="1200" dirty="0">
                <a:latin typeface="MarkOT-Book" panose="020B0604020101010102" pitchFamily="34" charset="0"/>
              </a:rPr>
              <a:t>. </a:t>
            </a:r>
          </a:p>
        </p:txBody>
      </p:sp>
      <p:sp>
        <p:nvSpPr>
          <p:cNvPr id="6" name="Title 1">
            <a:extLst>
              <a:ext uri="{FF2B5EF4-FFF2-40B4-BE49-F238E27FC236}">
                <a16:creationId xmlns:a16="http://schemas.microsoft.com/office/drawing/2014/main" xmlns="" id="{822C78F8-727F-4D7F-9734-64F5F8D80071}"/>
              </a:ext>
            </a:extLst>
          </p:cNvPr>
          <p:cNvSpPr txBox="1">
            <a:spLocks/>
          </p:cNvSpPr>
          <p:nvPr/>
        </p:nvSpPr>
        <p:spPr>
          <a:xfrm>
            <a:off x="547379" y="228600"/>
            <a:ext cx="7886700" cy="6218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a:lstStyle>
          <a:p>
            <a:r>
              <a:rPr lang="en-US" sz="3675" dirty="0">
                <a:latin typeface="MarkOT-Black" panose="020B0A04020101010102" pitchFamily="34" charset="0"/>
              </a:rPr>
              <a:t>Positive Change in Action</a:t>
            </a:r>
          </a:p>
        </p:txBody>
      </p:sp>
      <p:sp>
        <p:nvSpPr>
          <p:cNvPr id="7" name="TextBox 6"/>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235106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51D934-DCB6-493F-A67D-8EFB80640290}"/>
              </a:ext>
            </a:extLst>
          </p:cNvPr>
          <p:cNvSpPr>
            <a:spLocks noGrp="1"/>
          </p:cNvSpPr>
          <p:nvPr>
            <p:ph type="title"/>
          </p:nvPr>
        </p:nvSpPr>
        <p:spPr/>
        <p:txBody>
          <a:bodyPr>
            <a:normAutofit fontScale="90000"/>
          </a:bodyPr>
          <a:lstStyle/>
          <a:p>
            <a:r>
              <a:rPr lang="en-US" dirty="0"/>
              <a:t>Alliance Service Populations</a:t>
            </a:r>
            <a:br>
              <a:rPr lang="en-US" dirty="0"/>
            </a:br>
            <a:r>
              <a:rPr lang="en-US" dirty="0"/>
              <a:t>at a Glance</a:t>
            </a:r>
          </a:p>
        </p:txBody>
      </p:sp>
      <p:grpSp>
        <p:nvGrpSpPr>
          <p:cNvPr id="3" name="Group 2"/>
          <p:cNvGrpSpPr/>
          <p:nvPr/>
        </p:nvGrpSpPr>
        <p:grpSpPr>
          <a:xfrm>
            <a:off x="5513237" y="1391918"/>
            <a:ext cx="3630763" cy="3425847"/>
            <a:chOff x="7340627" y="1194373"/>
            <a:chExt cx="4841017" cy="4567796"/>
          </a:xfrm>
        </p:grpSpPr>
        <p:grpSp>
          <p:nvGrpSpPr>
            <p:cNvPr id="4" name="Group 3">
              <a:extLst>
                <a:ext uri="{FF2B5EF4-FFF2-40B4-BE49-F238E27FC236}">
                  <a16:creationId xmlns:a16="http://schemas.microsoft.com/office/drawing/2014/main" xmlns="" id="{942E00F0-B128-48E9-B955-9FA6F850A96D}"/>
                </a:ext>
              </a:extLst>
            </p:cNvPr>
            <p:cNvGrpSpPr/>
            <p:nvPr/>
          </p:nvGrpSpPr>
          <p:grpSpPr>
            <a:xfrm>
              <a:off x="8559668" y="2338359"/>
              <a:ext cx="2337407" cy="2346844"/>
              <a:chOff x="2581522" y="-104186"/>
              <a:chExt cx="3408209" cy="3408209"/>
            </a:xfrm>
          </p:grpSpPr>
          <p:sp>
            <p:nvSpPr>
              <p:cNvPr id="5" name="Oval 4">
                <a:extLst>
                  <a:ext uri="{FF2B5EF4-FFF2-40B4-BE49-F238E27FC236}">
                    <a16:creationId xmlns:a16="http://schemas.microsoft.com/office/drawing/2014/main" xmlns="" id="{88A9DBEE-6B0A-4092-B2C6-DE5FE0F3EC75}"/>
                  </a:ext>
                </a:extLst>
              </p:cNvPr>
              <p:cNvSpPr/>
              <p:nvPr/>
            </p:nvSpPr>
            <p:spPr>
              <a:xfrm>
                <a:off x="2581522" y="-104186"/>
                <a:ext cx="3408209" cy="3408209"/>
              </a:xfrm>
              <a:prstGeom prst="ellipse">
                <a:avLst/>
              </a:prstGeom>
              <a:solidFill>
                <a:srgbClr val="002060">
                  <a:alpha val="50000"/>
                </a:srgb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6" name="Oval 4">
                <a:extLst>
                  <a:ext uri="{FF2B5EF4-FFF2-40B4-BE49-F238E27FC236}">
                    <a16:creationId xmlns:a16="http://schemas.microsoft.com/office/drawing/2014/main" xmlns="" id="{8FD6E687-495F-485E-BBFD-37CA17E0A730}"/>
                  </a:ext>
                </a:extLst>
              </p:cNvPr>
              <p:cNvSpPr txBox="1"/>
              <p:nvPr/>
            </p:nvSpPr>
            <p:spPr>
              <a:xfrm>
                <a:off x="3032340" y="698607"/>
                <a:ext cx="2608005" cy="16314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625079">
                  <a:lnSpc>
                    <a:spcPct val="90000"/>
                  </a:lnSpc>
                  <a:spcBef>
                    <a:spcPct val="0"/>
                  </a:spcBef>
                </a:pPr>
                <a:r>
                  <a:rPr lang="en-US" sz="1688" b="1" dirty="0">
                    <a:solidFill>
                      <a:schemeClr val="bg1"/>
                    </a:solidFill>
                  </a:rPr>
                  <a:t>Alliance Service Population</a:t>
                </a:r>
              </a:p>
            </p:txBody>
          </p:sp>
        </p:grpSp>
        <p:grpSp>
          <p:nvGrpSpPr>
            <p:cNvPr id="7" name="Group 6">
              <a:extLst>
                <a:ext uri="{FF2B5EF4-FFF2-40B4-BE49-F238E27FC236}">
                  <a16:creationId xmlns:a16="http://schemas.microsoft.com/office/drawing/2014/main" xmlns="" id="{376DA434-37AD-44DC-9F66-CB60BE05AE62}"/>
                </a:ext>
              </a:extLst>
            </p:cNvPr>
            <p:cNvGrpSpPr/>
            <p:nvPr/>
          </p:nvGrpSpPr>
          <p:grpSpPr>
            <a:xfrm>
              <a:off x="10350853" y="1806428"/>
              <a:ext cx="1528705" cy="1318452"/>
              <a:chOff x="8181303" y="2192091"/>
              <a:chExt cx="1528705" cy="1318452"/>
            </a:xfrm>
          </p:grpSpPr>
          <p:sp>
            <p:nvSpPr>
              <p:cNvPr id="8" name="Oval 7">
                <a:extLst>
                  <a:ext uri="{FF2B5EF4-FFF2-40B4-BE49-F238E27FC236}">
                    <a16:creationId xmlns:a16="http://schemas.microsoft.com/office/drawing/2014/main" xmlns="" id="{DC889954-3AD8-4703-88FA-182EAB1A3352}"/>
                  </a:ext>
                </a:extLst>
              </p:cNvPr>
              <p:cNvSpPr/>
              <p:nvPr/>
            </p:nvSpPr>
            <p:spPr>
              <a:xfrm>
                <a:off x="8181303" y="2192091"/>
                <a:ext cx="1467080" cy="1318452"/>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9" name="Rectangle 8">
                <a:extLst>
                  <a:ext uri="{FF2B5EF4-FFF2-40B4-BE49-F238E27FC236}">
                    <a16:creationId xmlns:a16="http://schemas.microsoft.com/office/drawing/2014/main" xmlns="" id="{782D8AE3-6FF9-4333-AC56-A34CB43739EE}"/>
                  </a:ext>
                </a:extLst>
              </p:cNvPr>
              <p:cNvSpPr/>
              <p:nvPr/>
            </p:nvSpPr>
            <p:spPr>
              <a:xfrm>
                <a:off x="8188082" y="2588574"/>
                <a:ext cx="1521926" cy="594009"/>
              </a:xfrm>
              <a:prstGeom prst="rect">
                <a:avLst/>
              </a:prstGeom>
            </p:spPr>
            <p:txBody>
              <a:bodyPr wrap="square">
                <a:spAutoFit/>
              </a:bodyPr>
              <a:lstStyle/>
              <a:p>
                <a:pPr algn="ctr" defTabSz="625079">
                  <a:lnSpc>
                    <a:spcPct val="90000"/>
                  </a:lnSpc>
                  <a:spcBef>
                    <a:spcPct val="0"/>
                  </a:spcBef>
                </a:pPr>
                <a:r>
                  <a:rPr lang="en-US" sz="1275" b="1" dirty="0"/>
                  <a:t>HIV/AIDS (55%)</a:t>
                </a:r>
              </a:p>
            </p:txBody>
          </p:sp>
        </p:grpSp>
        <p:grpSp>
          <p:nvGrpSpPr>
            <p:cNvPr id="10" name="Group 9">
              <a:extLst>
                <a:ext uri="{FF2B5EF4-FFF2-40B4-BE49-F238E27FC236}">
                  <a16:creationId xmlns:a16="http://schemas.microsoft.com/office/drawing/2014/main" xmlns="" id="{8BD6B39C-AAE3-4313-B3DC-BAB088DA7810}"/>
                </a:ext>
              </a:extLst>
            </p:cNvPr>
            <p:cNvGrpSpPr/>
            <p:nvPr/>
          </p:nvGrpSpPr>
          <p:grpSpPr>
            <a:xfrm>
              <a:off x="10707438" y="3102962"/>
              <a:ext cx="1474206" cy="1318452"/>
              <a:chOff x="9105619" y="3480370"/>
              <a:chExt cx="1474206" cy="1318452"/>
            </a:xfrm>
          </p:grpSpPr>
          <p:sp>
            <p:nvSpPr>
              <p:cNvPr id="11" name="Oval 10">
                <a:extLst>
                  <a:ext uri="{FF2B5EF4-FFF2-40B4-BE49-F238E27FC236}">
                    <a16:creationId xmlns:a16="http://schemas.microsoft.com/office/drawing/2014/main" xmlns="" id="{DAE0C18B-DC19-4D47-8823-48C4A87C94F8}"/>
                  </a:ext>
                </a:extLst>
              </p:cNvPr>
              <p:cNvSpPr/>
              <p:nvPr/>
            </p:nvSpPr>
            <p:spPr>
              <a:xfrm>
                <a:off x="9105619" y="3480370"/>
                <a:ext cx="1467078" cy="1318452"/>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12" name="Rectangle 11">
                <a:extLst>
                  <a:ext uri="{FF2B5EF4-FFF2-40B4-BE49-F238E27FC236}">
                    <a16:creationId xmlns:a16="http://schemas.microsoft.com/office/drawing/2014/main" xmlns="" id="{6D28575F-0369-4E94-854A-2AF6B55A13C8}"/>
                  </a:ext>
                </a:extLst>
              </p:cNvPr>
              <p:cNvSpPr/>
              <p:nvPr/>
            </p:nvSpPr>
            <p:spPr>
              <a:xfrm>
                <a:off x="9164423" y="3645149"/>
                <a:ext cx="1415402" cy="1064907"/>
              </a:xfrm>
              <a:prstGeom prst="rect">
                <a:avLst/>
              </a:prstGeom>
            </p:spPr>
            <p:txBody>
              <a:bodyPr wrap="square">
                <a:spAutoFit/>
              </a:bodyPr>
              <a:lstStyle/>
              <a:p>
                <a:pPr algn="ctr" defTabSz="625079">
                  <a:lnSpc>
                    <a:spcPct val="90000"/>
                  </a:lnSpc>
                  <a:spcBef>
                    <a:spcPct val="0"/>
                  </a:spcBef>
                </a:pPr>
                <a:r>
                  <a:rPr lang="en-US" sz="1275" b="1" dirty="0"/>
                  <a:t>Chemical Dependency History </a:t>
                </a:r>
              </a:p>
              <a:p>
                <a:pPr algn="ctr" defTabSz="625079">
                  <a:lnSpc>
                    <a:spcPct val="90000"/>
                  </a:lnSpc>
                  <a:spcBef>
                    <a:spcPct val="0"/>
                  </a:spcBef>
                </a:pPr>
                <a:r>
                  <a:rPr lang="en-US" sz="1275" b="1" dirty="0"/>
                  <a:t>(52%)</a:t>
                </a:r>
              </a:p>
            </p:txBody>
          </p:sp>
        </p:grpSp>
        <p:grpSp>
          <p:nvGrpSpPr>
            <p:cNvPr id="13" name="Group 12">
              <a:extLst>
                <a:ext uri="{FF2B5EF4-FFF2-40B4-BE49-F238E27FC236}">
                  <a16:creationId xmlns:a16="http://schemas.microsoft.com/office/drawing/2014/main" xmlns="" id="{5FB0272F-1AB5-41FA-AC1B-2401D20AE57D}"/>
                </a:ext>
              </a:extLst>
            </p:cNvPr>
            <p:cNvGrpSpPr/>
            <p:nvPr/>
          </p:nvGrpSpPr>
          <p:grpSpPr>
            <a:xfrm>
              <a:off x="9848651" y="4253631"/>
              <a:ext cx="1617619" cy="1318452"/>
              <a:chOff x="2554410" y="1075500"/>
              <a:chExt cx="1379775" cy="1138140"/>
            </a:xfrm>
          </p:grpSpPr>
          <p:sp>
            <p:nvSpPr>
              <p:cNvPr id="14" name="Oval 13">
                <a:extLst>
                  <a:ext uri="{FF2B5EF4-FFF2-40B4-BE49-F238E27FC236}">
                    <a16:creationId xmlns:a16="http://schemas.microsoft.com/office/drawing/2014/main" xmlns="" id="{6D352480-5637-43D9-AE56-91AC3C5C3284}"/>
                  </a:ext>
                </a:extLst>
              </p:cNvPr>
              <p:cNvSpPr/>
              <p:nvPr/>
            </p:nvSpPr>
            <p:spPr>
              <a:xfrm>
                <a:off x="2611518" y="1075500"/>
                <a:ext cx="1251369" cy="1138140"/>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15" name="Rectangle 14">
                <a:extLst>
                  <a:ext uri="{FF2B5EF4-FFF2-40B4-BE49-F238E27FC236}">
                    <a16:creationId xmlns:a16="http://schemas.microsoft.com/office/drawing/2014/main" xmlns="" id="{3B3F6357-7253-4DC7-807D-1CCE3B23084F}"/>
                  </a:ext>
                </a:extLst>
              </p:cNvPr>
              <p:cNvSpPr/>
              <p:nvPr/>
            </p:nvSpPr>
            <p:spPr>
              <a:xfrm>
                <a:off x="2554410" y="1429154"/>
                <a:ext cx="1379775" cy="512772"/>
              </a:xfrm>
              <a:prstGeom prst="rect">
                <a:avLst/>
              </a:prstGeom>
            </p:spPr>
            <p:txBody>
              <a:bodyPr wrap="square">
                <a:spAutoFit/>
              </a:bodyPr>
              <a:lstStyle/>
              <a:p>
                <a:pPr algn="ctr" defTabSz="625079">
                  <a:lnSpc>
                    <a:spcPct val="90000"/>
                  </a:lnSpc>
                  <a:spcBef>
                    <a:spcPct val="0"/>
                  </a:spcBef>
                </a:pPr>
                <a:r>
                  <a:rPr lang="en-US" sz="1275" b="1" dirty="0"/>
                  <a:t>Cardiovascular (38%)</a:t>
                </a:r>
              </a:p>
            </p:txBody>
          </p:sp>
        </p:grpSp>
        <p:grpSp>
          <p:nvGrpSpPr>
            <p:cNvPr id="16" name="Group 15">
              <a:extLst>
                <a:ext uri="{FF2B5EF4-FFF2-40B4-BE49-F238E27FC236}">
                  <a16:creationId xmlns:a16="http://schemas.microsoft.com/office/drawing/2014/main" xmlns="" id="{526BAE9C-E672-4BA7-9E8A-BA2BB4CF688B}"/>
                </a:ext>
              </a:extLst>
            </p:cNvPr>
            <p:cNvGrpSpPr/>
            <p:nvPr/>
          </p:nvGrpSpPr>
          <p:grpSpPr>
            <a:xfrm>
              <a:off x="8865313" y="1194373"/>
              <a:ext cx="1467080" cy="1318452"/>
              <a:chOff x="8181303" y="2192091"/>
              <a:chExt cx="1467080" cy="1318452"/>
            </a:xfrm>
          </p:grpSpPr>
          <p:sp>
            <p:nvSpPr>
              <p:cNvPr id="17" name="Oval 16">
                <a:extLst>
                  <a:ext uri="{FF2B5EF4-FFF2-40B4-BE49-F238E27FC236}">
                    <a16:creationId xmlns:a16="http://schemas.microsoft.com/office/drawing/2014/main" xmlns="" id="{4B375C11-41D9-4B38-80C5-82C776C0104E}"/>
                  </a:ext>
                </a:extLst>
              </p:cNvPr>
              <p:cNvSpPr/>
              <p:nvPr/>
            </p:nvSpPr>
            <p:spPr>
              <a:xfrm>
                <a:off x="8181303" y="2192091"/>
                <a:ext cx="1467080" cy="1318452"/>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18" name="Rectangle 17">
                <a:extLst>
                  <a:ext uri="{FF2B5EF4-FFF2-40B4-BE49-F238E27FC236}">
                    <a16:creationId xmlns:a16="http://schemas.microsoft.com/office/drawing/2014/main" xmlns="" id="{E9D1BB2E-D26F-4FE8-889F-6B7CABB3F364}"/>
                  </a:ext>
                </a:extLst>
              </p:cNvPr>
              <p:cNvSpPr/>
              <p:nvPr/>
            </p:nvSpPr>
            <p:spPr>
              <a:xfrm>
                <a:off x="8181303" y="2292006"/>
                <a:ext cx="1467080" cy="1064907"/>
              </a:xfrm>
              <a:prstGeom prst="rect">
                <a:avLst/>
              </a:prstGeom>
            </p:spPr>
            <p:txBody>
              <a:bodyPr wrap="square">
                <a:spAutoFit/>
              </a:bodyPr>
              <a:lstStyle/>
              <a:p>
                <a:pPr algn="ctr" defTabSz="625079">
                  <a:lnSpc>
                    <a:spcPct val="90000"/>
                  </a:lnSpc>
                  <a:spcBef>
                    <a:spcPct val="0"/>
                  </a:spcBef>
                </a:pPr>
                <a:r>
                  <a:rPr lang="en-US" sz="1275" b="1" dirty="0"/>
                  <a:t>Mental Health Conditions (62%)</a:t>
                </a:r>
              </a:p>
            </p:txBody>
          </p:sp>
        </p:grpSp>
        <p:grpSp>
          <p:nvGrpSpPr>
            <p:cNvPr id="19" name="Group 18">
              <a:extLst>
                <a:ext uri="{FF2B5EF4-FFF2-40B4-BE49-F238E27FC236}">
                  <a16:creationId xmlns:a16="http://schemas.microsoft.com/office/drawing/2014/main" xmlns="" id="{5AE48B0C-B69F-4CB3-AAF8-05C11F3989BC}"/>
                </a:ext>
              </a:extLst>
            </p:cNvPr>
            <p:cNvGrpSpPr/>
            <p:nvPr/>
          </p:nvGrpSpPr>
          <p:grpSpPr>
            <a:xfrm>
              <a:off x="8353965" y="4443717"/>
              <a:ext cx="1617619" cy="1318452"/>
              <a:chOff x="2552873" y="1075500"/>
              <a:chExt cx="1379775" cy="1138140"/>
            </a:xfrm>
          </p:grpSpPr>
          <p:sp>
            <p:nvSpPr>
              <p:cNvPr id="20" name="Oval 19">
                <a:extLst>
                  <a:ext uri="{FF2B5EF4-FFF2-40B4-BE49-F238E27FC236}">
                    <a16:creationId xmlns:a16="http://schemas.microsoft.com/office/drawing/2014/main" xmlns="" id="{3AF3CE3C-8A47-4C8E-8932-FD560F5B0E7D}"/>
                  </a:ext>
                </a:extLst>
              </p:cNvPr>
              <p:cNvSpPr/>
              <p:nvPr/>
            </p:nvSpPr>
            <p:spPr>
              <a:xfrm>
                <a:off x="2611518" y="1075500"/>
                <a:ext cx="1251369" cy="1138140"/>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21" name="Rectangle 20">
                <a:extLst>
                  <a:ext uri="{FF2B5EF4-FFF2-40B4-BE49-F238E27FC236}">
                    <a16:creationId xmlns:a16="http://schemas.microsoft.com/office/drawing/2014/main" xmlns="" id="{0BA766E0-85DE-4B5B-95AF-41879752FF69}"/>
                  </a:ext>
                </a:extLst>
              </p:cNvPr>
              <p:cNvSpPr/>
              <p:nvPr/>
            </p:nvSpPr>
            <p:spPr>
              <a:xfrm>
                <a:off x="2552873" y="1409735"/>
                <a:ext cx="1379775" cy="512772"/>
              </a:xfrm>
              <a:prstGeom prst="rect">
                <a:avLst/>
              </a:prstGeom>
            </p:spPr>
            <p:txBody>
              <a:bodyPr wrap="square">
                <a:spAutoFit/>
              </a:bodyPr>
              <a:lstStyle/>
              <a:p>
                <a:pPr algn="ctr" defTabSz="625079">
                  <a:lnSpc>
                    <a:spcPct val="90000"/>
                  </a:lnSpc>
                  <a:spcBef>
                    <a:spcPct val="0"/>
                  </a:spcBef>
                </a:pPr>
                <a:r>
                  <a:rPr lang="en-US" sz="1275" b="1" dirty="0"/>
                  <a:t>Hepatitis </a:t>
                </a:r>
              </a:p>
              <a:p>
                <a:pPr algn="ctr" defTabSz="625079">
                  <a:lnSpc>
                    <a:spcPct val="90000"/>
                  </a:lnSpc>
                  <a:spcBef>
                    <a:spcPct val="0"/>
                  </a:spcBef>
                </a:pPr>
                <a:r>
                  <a:rPr lang="en-US" sz="1275" b="1" dirty="0"/>
                  <a:t>(26%)</a:t>
                </a:r>
              </a:p>
            </p:txBody>
          </p:sp>
        </p:grpSp>
        <p:grpSp>
          <p:nvGrpSpPr>
            <p:cNvPr id="22" name="Group 21">
              <a:extLst>
                <a:ext uri="{FF2B5EF4-FFF2-40B4-BE49-F238E27FC236}">
                  <a16:creationId xmlns:a16="http://schemas.microsoft.com/office/drawing/2014/main" xmlns="" id="{E1A57460-3AFB-4193-82B3-B02E9504D682}"/>
                </a:ext>
              </a:extLst>
            </p:cNvPr>
            <p:cNvGrpSpPr/>
            <p:nvPr/>
          </p:nvGrpSpPr>
          <p:grpSpPr>
            <a:xfrm>
              <a:off x="7340627" y="3427678"/>
              <a:ext cx="1617619" cy="1318452"/>
              <a:chOff x="2554409" y="1075500"/>
              <a:chExt cx="1379775" cy="1138140"/>
            </a:xfrm>
          </p:grpSpPr>
          <p:sp>
            <p:nvSpPr>
              <p:cNvPr id="23" name="Oval 22">
                <a:extLst>
                  <a:ext uri="{FF2B5EF4-FFF2-40B4-BE49-F238E27FC236}">
                    <a16:creationId xmlns:a16="http://schemas.microsoft.com/office/drawing/2014/main" xmlns="" id="{84750055-5899-44DE-B72A-2DBBB9A19881}"/>
                  </a:ext>
                </a:extLst>
              </p:cNvPr>
              <p:cNvSpPr/>
              <p:nvPr/>
            </p:nvSpPr>
            <p:spPr>
              <a:xfrm>
                <a:off x="2611518" y="1075500"/>
                <a:ext cx="1251369" cy="1138140"/>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24" name="Rectangle 23">
                <a:extLst>
                  <a:ext uri="{FF2B5EF4-FFF2-40B4-BE49-F238E27FC236}">
                    <a16:creationId xmlns:a16="http://schemas.microsoft.com/office/drawing/2014/main" xmlns="" id="{DB642B57-E30A-4E7F-A5AC-84070738BD74}"/>
                  </a:ext>
                </a:extLst>
              </p:cNvPr>
              <p:cNvSpPr/>
              <p:nvPr/>
            </p:nvSpPr>
            <p:spPr>
              <a:xfrm>
                <a:off x="2554409" y="1399195"/>
                <a:ext cx="1379775" cy="512772"/>
              </a:xfrm>
              <a:prstGeom prst="rect">
                <a:avLst/>
              </a:prstGeom>
            </p:spPr>
            <p:txBody>
              <a:bodyPr wrap="square">
                <a:spAutoFit/>
              </a:bodyPr>
              <a:lstStyle/>
              <a:p>
                <a:pPr algn="ctr" defTabSz="625079">
                  <a:lnSpc>
                    <a:spcPct val="90000"/>
                  </a:lnSpc>
                  <a:spcBef>
                    <a:spcPct val="0"/>
                  </a:spcBef>
                </a:pPr>
                <a:r>
                  <a:rPr lang="en-US" sz="1275" b="1" dirty="0"/>
                  <a:t>Asthma </a:t>
                </a:r>
              </a:p>
              <a:p>
                <a:pPr algn="ctr" defTabSz="625079">
                  <a:lnSpc>
                    <a:spcPct val="90000"/>
                  </a:lnSpc>
                  <a:spcBef>
                    <a:spcPct val="0"/>
                  </a:spcBef>
                </a:pPr>
                <a:r>
                  <a:rPr lang="en-US" sz="1275" b="1" dirty="0"/>
                  <a:t>(23%)</a:t>
                </a:r>
              </a:p>
            </p:txBody>
          </p:sp>
        </p:grpSp>
        <p:grpSp>
          <p:nvGrpSpPr>
            <p:cNvPr id="25" name="Group 24">
              <a:extLst>
                <a:ext uri="{FF2B5EF4-FFF2-40B4-BE49-F238E27FC236}">
                  <a16:creationId xmlns:a16="http://schemas.microsoft.com/office/drawing/2014/main" xmlns="" id="{66D70B32-849C-4EF4-9776-B47C78F04BD2}"/>
                </a:ext>
              </a:extLst>
            </p:cNvPr>
            <p:cNvGrpSpPr/>
            <p:nvPr/>
          </p:nvGrpSpPr>
          <p:grpSpPr>
            <a:xfrm>
              <a:off x="7474118" y="2001539"/>
              <a:ext cx="1617619" cy="1318452"/>
              <a:chOff x="2554409" y="1075500"/>
              <a:chExt cx="1379775" cy="1138140"/>
            </a:xfrm>
          </p:grpSpPr>
          <p:sp>
            <p:nvSpPr>
              <p:cNvPr id="26" name="Oval 25">
                <a:extLst>
                  <a:ext uri="{FF2B5EF4-FFF2-40B4-BE49-F238E27FC236}">
                    <a16:creationId xmlns:a16="http://schemas.microsoft.com/office/drawing/2014/main" xmlns="" id="{A8346092-7E5C-4D95-BCBA-0C3C4AD13438}"/>
                  </a:ext>
                </a:extLst>
              </p:cNvPr>
              <p:cNvSpPr/>
              <p:nvPr/>
            </p:nvSpPr>
            <p:spPr>
              <a:xfrm>
                <a:off x="2611518" y="1075500"/>
                <a:ext cx="1251369" cy="1138140"/>
              </a:xfrm>
              <a:prstGeom prst="ellipse">
                <a:avLst/>
              </a:prstGeom>
              <a:solidFill>
                <a:schemeClr val="accent1">
                  <a:lumMod val="60000"/>
                  <a:lumOff val="40000"/>
                  <a:alpha val="50000"/>
                </a:schemeClr>
              </a:solidFill>
            </p:spPr>
            <p:style>
              <a:lnRef idx="3">
                <a:schemeClr val="lt1">
                  <a:hueOff val="0"/>
                  <a:satOff val="0"/>
                  <a:lumOff val="0"/>
                  <a:alphaOff val="0"/>
                </a:schemeClr>
              </a:lnRef>
              <a:fillRef idx="1">
                <a:schemeClr val="accent2">
                  <a:alpha val="50000"/>
                  <a:hueOff val="-11160118"/>
                  <a:satOff val="4880"/>
                  <a:lumOff val="18431"/>
                  <a:alphaOff val="0"/>
                </a:schemeClr>
              </a:fillRef>
              <a:effectRef idx="0">
                <a:schemeClr val="accent2">
                  <a:alpha val="50000"/>
                  <a:hueOff val="-11160118"/>
                  <a:satOff val="4880"/>
                  <a:lumOff val="18431"/>
                  <a:alphaOff val="0"/>
                </a:schemeClr>
              </a:effectRef>
              <a:fontRef idx="minor">
                <a:schemeClr val="tx1"/>
              </a:fontRef>
            </p:style>
          </p:sp>
          <p:sp>
            <p:nvSpPr>
              <p:cNvPr id="27" name="Rectangle 26">
                <a:extLst>
                  <a:ext uri="{FF2B5EF4-FFF2-40B4-BE49-F238E27FC236}">
                    <a16:creationId xmlns:a16="http://schemas.microsoft.com/office/drawing/2014/main" xmlns="" id="{156F5B11-D8E4-4483-80E4-93BA8F4D8D52}"/>
                  </a:ext>
                </a:extLst>
              </p:cNvPr>
              <p:cNvSpPr/>
              <p:nvPr/>
            </p:nvSpPr>
            <p:spPr>
              <a:xfrm>
                <a:off x="2554409" y="1421867"/>
                <a:ext cx="1379775" cy="512772"/>
              </a:xfrm>
              <a:prstGeom prst="rect">
                <a:avLst/>
              </a:prstGeom>
            </p:spPr>
            <p:txBody>
              <a:bodyPr wrap="square">
                <a:spAutoFit/>
              </a:bodyPr>
              <a:lstStyle/>
              <a:p>
                <a:pPr algn="ctr" defTabSz="625079">
                  <a:lnSpc>
                    <a:spcPct val="90000"/>
                  </a:lnSpc>
                  <a:spcBef>
                    <a:spcPct val="0"/>
                  </a:spcBef>
                </a:pPr>
                <a:r>
                  <a:rPr lang="en-US" sz="1275" b="1" dirty="0"/>
                  <a:t>Diabetes </a:t>
                </a:r>
              </a:p>
              <a:p>
                <a:pPr algn="ctr" defTabSz="625079">
                  <a:lnSpc>
                    <a:spcPct val="90000"/>
                  </a:lnSpc>
                  <a:spcBef>
                    <a:spcPct val="0"/>
                  </a:spcBef>
                </a:pPr>
                <a:r>
                  <a:rPr lang="en-US" sz="1275" b="1" dirty="0"/>
                  <a:t>(20%)</a:t>
                </a:r>
              </a:p>
            </p:txBody>
          </p:sp>
        </p:grpSp>
      </p:grpSp>
      <p:sp>
        <p:nvSpPr>
          <p:cNvPr id="28" name="Content Placeholder 2">
            <a:extLst>
              <a:ext uri="{FF2B5EF4-FFF2-40B4-BE49-F238E27FC236}">
                <a16:creationId xmlns:a16="http://schemas.microsoft.com/office/drawing/2014/main" xmlns="" id="{6881D6FD-864F-42B4-82A6-88DFB8756CBA}"/>
              </a:ext>
            </a:extLst>
          </p:cNvPr>
          <p:cNvSpPr>
            <a:spLocks noGrp="1"/>
          </p:cNvSpPr>
          <p:nvPr>
            <p:ph sz="half" idx="10"/>
          </p:nvPr>
        </p:nvSpPr>
        <p:spPr>
          <a:xfrm>
            <a:off x="354708" y="1296239"/>
            <a:ext cx="5386297" cy="3667470"/>
          </a:xfrm>
        </p:spPr>
        <p:txBody>
          <a:bodyPr>
            <a:noAutofit/>
          </a:bodyPr>
          <a:lstStyle/>
          <a:p>
            <a:pPr>
              <a:lnSpc>
                <a:spcPct val="100000"/>
              </a:lnSpc>
              <a:spcBef>
                <a:spcPts val="450"/>
              </a:spcBef>
            </a:pPr>
            <a:r>
              <a:rPr lang="en-US" sz="1950" dirty="0">
                <a:solidFill>
                  <a:srgbClr val="C00000"/>
                </a:solidFill>
              </a:rPr>
              <a:t>Most clients have multiple chronic illnesses.</a:t>
            </a:r>
          </a:p>
          <a:p>
            <a:pPr>
              <a:lnSpc>
                <a:spcPct val="100000"/>
              </a:lnSpc>
              <a:spcBef>
                <a:spcPts val="450"/>
              </a:spcBef>
            </a:pPr>
            <a:endParaRPr lang="en-US" sz="750" dirty="0">
              <a:solidFill>
                <a:srgbClr val="C00000"/>
              </a:solidFill>
            </a:endParaRPr>
          </a:p>
          <a:p>
            <a:pPr>
              <a:lnSpc>
                <a:spcPct val="100000"/>
              </a:lnSpc>
              <a:spcBef>
                <a:spcPts val="450"/>
              </a:spcBef>
            </a:pPr>
            <a:r>
              <a:rPr lang="en-US" dirty="0"/>
              <a:t>Assist in obtaining the needed care and support:</a:t>
            </a:r>
          </a:p>
          <a:p>
            <a:pPr marL="169069" indent="-169069">
              <a:lnSpc>
                <a:spcPct val="100000"/>
              </a:lnSpc>
              <a:spcBef>
                <a:spcPts val="450"/>
              </a:spcBef>
              <a:buFont typeface="Arial" panose="020B0604020202020204" pitchFamily="34" charset="0"/>
              <a:buChar char="•"/>
            </a:pPr>
            <a:r>
              <a:rPr lang="en-US" b="1" dirty="0"/>
              <a:t>Housing: </a:t>
            </a:r>
            <a:r>
              <a:rPr lang="en-US" dirty="0"/>
              <a:t>unsafe, unstable, threats of eviction,   rent arrears, needed repairs</a:t>
            </a:r>
          </a:p>
          <a:p>
            <a:pPr marL="169069" indent="-169069">
              <a:lnSpc>
                <a:spcPct val="100000"/>
              </a:lnSpc>
              <a:spcBef>
                <a:spcPts val="450"/>
              </a:spcBef>
              <a:buFont typeface="Arial" panose="020B0604020202020204" pitchFamily="34" charset="0"/>
              <a:buChar char="•"/>
            </a:pPr>
            <a:r>
              <a:rPr lang="en-US" b="1" dirty="0"/>
              <a:t>Mental Health Diagnosis: </a:t>
            </a:r>
            <a:r>
              <a:rPr lang="en-US" dirty="0"/>
              <a:t>Depression, Anxiety Disorder, Bipolar Disorder</a:t>
            </a:r>
          </a:p>
          <a:p>
            <a:pPr marL="169069" indent="-169069">
              <a:lnSpc>
                <a:spcPct val="100000"/>
              </a:lnSpc>
              <a:spcBef>
                <a:spcPts val="450"/>
              </a:spcBef>
              <a:buFont typeface="Arial" panose="020B0604020202020204" pitchFamily="34" charset="0"/>
              <a:buChar char="•"/>
            </a:pPr>
            <a:r>
              <a:rPr lang="en-US" b="1" dirty="0"/>
              <a:t>Food Insecurity</a:t>
            </a:r>
          </a:p>
          <a:p>
            <a:pPr marL="169069" indent="-169069">
              <a:lnSpc>
                <a:spcPct val="100000"/>
              </a:lnSpc>
              <a:spcBef>
                <a:spcPts val="450"/>
              </a:spcBef>
              <a:buFont typeface="Arial" panose="020B0604020202020204" pitchFamily="34" charset="0"/>
              <a:buChar char="•"/>
            </a:pPr>
            <a:r>
              <a:rPr lang="en-US" b="1" dirty="0"/>
              <a:t>Entitlements: </a:t>
            </a:r>
            <a:r>
              <a:rPr lang="en-US" dirty="0"/>
              <a:t>undocumented, Medicaid reactivation; spend-downs</a:t>
            </a:r>
          </a:p>
        </p:txBody>
      </p:sp>
      <p:sp>
        <p:nvSpPr>
          <p:cNvPr id="29" name="TextBox 28"/>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95182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91946"/>
            <a:ext cx="5334000" cy="3937254"/>
          </a:xfrm>
        </p:spPr>
        <p:txBody>
          <a:bodyPr>
            <a:noAutofit/>
          </a:bodyPr>
          <a:lstStyle/>
          <a:p>
            <a:pPr marL="0" indent="0">
              <a:spcAft>
                <a:spcPts val="600"/>
              </a:spcAft>
            </a:pPr>
            <a:r>
              <a:rPr lang="en-US" b="0" dirty="0"/>
              <a:t>Since 1992, Alliance has been designing and delivering innovative peer education and training programs that create the economic, social and health-related building blocks to empower Peer trainees to take control of their lives by improving their health, sustaining long-term recovery from substance abuse, and developing marketable skills. </a:t>
            </a:r>
          </a:p>
          <a:p>
            <a:pPr marL="0" indent="0"/>
            <a:r>
              <a:rPr lang="en-US" b="0" dirty="0"/>
              <a:t>Alliance’s Peer trainings and Peer-delivered services are conducted by multilingual staff and Peer Educators who reflect the target population in terms of cultural, social, and experiential backgrounds</a:t>
            </a:r>
          </a:p>
        </p:txBody>
      </p:sp>
      <p:sp>
        <p:nvSpPr>
          <p:cNvPr id="9" name="Title 1"/>
          <p:cNvSpPr>
            <a:spLocks noGrp="1"/>
          </p:cNvSpPr>
          <p:nvPr>
            <p:ph type="title"/>
          </p:nvPr>
        </p:nvSpPr>
        <p:spPr>
          <a:xfrm>
            <a:off x="838201" y="228600"/>
            <a:ext cx="7391400" cy="857250"/>
          </a:xfrm>
        </p:spPr>
        <p:txBody>
          <a:bodyPr>
            <a:noAutofit/>
          </a:bodyPr>
          <a:lstStyle/>
          <a:p>
            <a:r>
              <a:rPr lang="en-US" dirty="0"/>
              <a:t>Peer training @ alliance</a:t>
            </a:r>
          </a:p>
        </p:txBody>
      </p:sp>
      <p:sp>
        <p:nvSpPr>
          <p:cNvPr id="10" name="TextBox 9"/>
          <p:cNvSpPr txBox="1"/>
          <p:nvPr/>
        </p:nvSpPr>
        <p:spPr>
          <a:xfrm>
            <a:off x="6655475" y="4267200"/>
            <a:ext cx="2031325" cy="2077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ctr">
            <a:spAutoFit/>
          </a:bodyPr>
          <a:lstStyle/>
          <a:p>
            <a:pPr marL="21431" marR="21431" lvl="0" defTabSz="481013" latinLnBrk="1" hangingPunct="0"/>
            <a:r>
              <a:rPr lang="en-US" sz="1100" dirty="0">
                <a:solidFill>
                  <a:srgbClr val="000000"/>
                </a:solidFill>
                <a:uFill>
                  <a:solidFill>
                    <a:srgbClr val="000000"/>
                  </a:solidFill>
                </a:uFill>
                <a:latin typeface="MarkOT-Book" panose="020B0604020101010102" pitchFamily="34" charset="0"/>
                <a:sym typeface="Georgia"/>
              </a:rPr>
              <a:t>Photo: David Nager/Alliance</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1422" y="1273281"/>
            <a:ext cx="3441324" cy="28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858000" y="6324600"/>
            <a:ext cx="2114746" cy="369332"/>
          </a:xfrm>
          <a:prstGeom prst="rect">
            <a:avLst/>
          </a:prstGeom>
          <a:noFill/>
        </p:spPr>
        <p:txBody>
          <a:bodyPr wrap="none" rtlCol="0">
            <a:spAutoFit/>
          </a:bodyPr>
          <a:lstStyle/>
          <a:p>
            <a:r>
              <a:rPr lang="en-US" dirty="0">
                <a:solidFill>
                  <a:schemeClr val="bg1"/>
                </a:solidFill>
                <a:latin typeface="MarkOT-HeavyItalic" pitchFamily="34" charset="0"/>
              </a:rPr>
              <a:t>www.alliance.nyc</a:t>
            </a:r>
            <a:endParaRPr lang="en-US" sz="1400" dirty="0">
              <a:solidFill>
                <a:schemeClr val="bg1"/>
              </a:solidFill>
              <a:latin typeface="MarkOT-HeavyItalic" pitchFamily="34" charset="0"/>
            </a:endParaRPr>
          </a:p>
        </p:txBody>
      </p:sp>
    </p:spTree>
    <p:extLst>
      <p:ext uri="{BB962C8B-B14F-4D97-AF65-F5344CB8AC3E}">
        <p14:creationId xmlns:p14="http://schemas.microsoft.com/office/powerpoint/2010/main" val="23572477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lliancePPT-template-blue">
  <a:themeElements>
    <a:clrScheme name="Custom 21">
      <a:dk1>
        <a:srgbClr val="000000"/>
      </a:dk1>
      <a:lt1>
        <a:srgbClr val="FFFFFF"/>
      </a:lt1>
      <a:dk2>
        <a:srgbClr val="434342"/>
      </a:dk2>
      <a:lt2>
        <a:srgbClr val="CDD7D9"/>
      </a:lt2>
      <a:accent1>
        <a:srgbClr val="797B7E"/>
      </a:accent1>
      <a:accent2>
        <a:srgbClr val="2D337C"/>
      </a:accent2>
      <a:accent3>
        <a:srgbClr val="70D3F3"/>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817</Words>
  <Application>Microsoft Office PowerPoint</Application>
  <PresentationFormat>On-screen Show (4:3)</PresentationFormat>
  <Paragraphs>127</Paragraphs>
  <Slides>21</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Times New Roman</vt:lpstr>
      <vt:lpstr>Wingdings</vt:lpstr>
      <vt:lpstr>MarkOT-Heavy</vt:lpstr>
      <vt:lpstr>MarkOT-Black</vt:lpstr>
      <vt:lpstr>Corbel</vt:lpstr>
      <vt:lpstr>MarkOT-HeavyItalic</vt:lpstr>
      <vt:lpstr>Georgia</vt:lpstr>
      <vt:lpstr>Franklin Gothic Book</vt:lpstr>
      <vt:lpstr>Calibri</vt:lpstr>
      <vt:lpstr>MarkOT-Book</vt:lpstr>
      <vt:lpstr>Courier New</vt:lpstr>
      <vt:lpstr>Tunga</vt:lpstr>
      <vt:lpstr>Helvetica</vt:lpstr>
      <vt:lpstr>Calibri (Body)</vt:lpstr>
      <vt:lpstr>Arial</vt:lpstr>
      <vt:lpstr>AlliancePPT-template-blue</vt:lpstr>
      <vt:lpstr>tailoring the client-focused considering work model to an hiv peer program</vt:lpstr>
      <vt:lpstr>Learning Objectives</vt:lpstr>
      <vt:lpstr>Client-focused considering work model for episodic and emerging disabilities (cfcwmee)</vt:lpstr>
      <vt:lpstr>Cfcwmee: Client focused</vt:lpstr>
      <vt:lpstr>Cfcwmee: domains of influence</vt:lpstr>
      <vt:lpstr>Cfcwmee: phases of work</vt:lpstr>
      <vt:lpstr>PowerPoint Presentation</vt:lpstr>
      <vt:lpstr>Alliance Service Populations at a Glance</vt:lpstr>
      <vt:lpstr>Peer training @ alliance</vt:lpstr>
      <vt:lpstr>Peer TRAINING, INC. (PTI)</vt:lpstr>
      <vt:lpstr>Peer POWER</vt:lpstr>
      <vt:lpstr>Role of Peer Navigators</vt:lpstr>
      <vt:lpstr>Role of Peer Navigators</vt:lpstr>
      <vt:lpstr>Limitations of cfcwmee</vt:lpstr>
      <vt:lpstr>Tailoring the Client-focused considering work model for episodic and emerging disabilities for peer programs</vt:lpstr>
      <vt:lpstr>Program tools aligned with CFCWMEE: MENTORSHIP &amp; evaluation</vt:lpstr>
      <vt:lpstr>Program tools aligned with CFCWMEE: GOAL SETTING</vt:lpstr>
      <vt:lpstr>Program tools aligned with CFCWMEE: SUPPORT GROUP</vt:lpstr>
      <vt:lpstr>Program tools aligned with CFCWMEE: VOCATIONAL SERVICES</vt:lpstr>
      <vt:lpstr>UTILIZING cfcwmee FOR PROGRAM EVALUATION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tailoring the client-focused considering work model to an hiv peer program</dc:title>
  <dc:creator>erin mckinney-prupis</dc:creator>
  <cp:lastModifiedBy>Libby Hartigan</cp:lastModifiedBy>
  <cp:revision>3</cp:revision>
  <dcterms:created xsi:type="dcterms:W3CDTF">2020-03-24T14:40:52Z</dcterms:created>
  <dcterms:modified xsi:type="dcterms:W3CDTF">2020-03-24T16:16:40Z</dcterms:modified>
</cp:coreProperties>
</file>