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2"/>
  </p:notesMasterIdLst>
  <p:sldIdLst>
    <p:sldId id="256" r:id="rId2"/>
    <p:sldId id="257" r:id="rId3"/>
    <p:sldId id="261" r:id="rId4"/>
    <p:sldId id="259" r:id="rId5"/>
    <p:sldId id="262" r:id="rId6"/>
    <p:sldId id="260" r:id="rId7"/>
    <p:sldId id="258" r:id="rId8"/>
    <p:sldId id="263" r:id="rId9"/>
    <p:sldId id="267" r:id="rId10"/>
    <p:sldId id="803" r:id="rId11"/>
    <p:sldId id="268" r:id="rId12"/>
    <p:sldId id="289" r:id="rId13"/>
    <p:sldId id="800" r:id="rId14"/>
    <p:sldId id="269" r:id="rId15"/>
    <p:sldId id="804" r:id="rId16"/>
    <p:sldId id="274" r:id="rId17"/>
    <p:sldId id="805" r:id="rId18"/>
    <p:sldId id="266" r:id="rId19"/>
    <p:sldId id="277" r:id="rId20"/>
    <p:sldId id="278" r:id="rId21"/>
    <p:sldId id="869" r:id="rId22"/>
    <p:sldId id="280" r:id="rId23"/>
    <p:sldId id="283" r:id="rId24"/>
    <p:sldId id="279" r:id="rId25"/>
    <p:sldId id="870" r:id="rId26"/>
    <p:sldId id="281" r:id="rId27"/>
    <p:sldId id="862" r:id="rId28"/>
    <p:sldId id="282" r:id="rId29"/>
    <p:sldId id="325" r:id="rId30"/>
    <p:sldId id="287" r:id="rId31"/>
  </p:sldIdLst>
  <p:sldSz cx="12192000" cy="6858000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Oswald" panose="020B0604020202020204" charset="0"/>
      <p:regular r:id="rId37"/>
      <p:bold r:id="rId38"/>
    </p:embeddedFont>
    <p:embeddedFont>
      <p:font typeface="Roboto Condensed" panose="020B0604020202020204" charset="0"/>
      <p:regular r:id="rId39"/>
      <p:bold r:id="rId40"/>
      <p:italic r:id="rId41"/>
      <p:boldItalic r:id="rId42"/>
    </p:embeddedFont>
    <p:embeddedFont>
      <p:font typeface="Arial Black" panose="020B0A04020102020204" pitchFamily="34" charset="0"/>
      <p:bold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004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1B1D04-A618-4976-909F-0E20B292113A}">
  <a:tblStyle styleId="{CD1B1D04-A618-4976-909F-0E20B29211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3E2AB-6CF1-4165-87C0-4B51364840A9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89899581-9C30-4144-A3E9-B15DF66A8C7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200" b="1" dirty="0">
              <a:latin typeface="+mn-lt"/>
              <a:cs typeface="Arial" panose="020B0604020202020204" pitchFamily="34" charset="0"/>
            </a:rPr>
            <a:t>What emerged from the peer support worker survey suggested great complexity in what peer support workers were doing and how they were doing it</a:t>
          </a:r>
          <a:endParaRPr lang="en-CA" sz="2200" b="1" dirty="0"/>
        </a:p>
      </dgm:t>
    </dgm:pt>
    <dgm:pt modelId="{AAE1239D-3F6E-4996-AFB2-F814C4C1B218}" type="parTrans" cxnId="{BCF05C67-508F-47C6-947B-AD728310512B}">
      <dgm:prSet/>
      <dgm:spPr/>
      <dgm:t>
        <a:bodyPr/>
        <a:lstStyle/>
        <a:p>
          <a:endParaRPr lang="en-CA"/>
        </a:p>
      </dgm:t>
    </dgm:pt>
    <dgm:pt modelId="{B6B95D81-9C76-4324-9815-83B1ABFE1CEB}" type="sibTrans" cxnId="{BCF05C67-508F-47C6-947B-AD728310512B}">
      <dgm:prSet/>
      <dgm:spPr>
        <a:solidFill>
          <a:srgbClr val="00B050"/>
        </a:solidFill>
      </dgm:spPr>
      <dgm:t>
        <a:bodyPr/>
        <a:lstStyle/>
        <a:p>
          <a:endParaRPr lang="en-CA"/>
        </a:p>
      </dgm:t>
    </dgm:pt>
    <dgm:pt modelId="{E0BB57F9-0030-41EA-9FC9-38699D8FF2E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200" b="1" dirty="0">
              <a:latin typeface="+mn-lt"/>
              <a:cs typeface="Arial" panose="020B0604020202020204" pitchFamily="34" charset="0"/>
            </a:rPr>
            <a:t>Each service provider had unique expectations about roles and responsibilities for “their” peer support positions. </a:t>
          </a:r>
          <a:endParaRPr lang="en-CA" sz="2200" dirty="0"/>
        </a:p>
      </dgm:t>
    </dgm:pt>
    <dgm:pt modelId="{452B1492-CEB1-44AD-969F-1D871D4A13C6}" type="parTrans" cxnId="{409104D6-F184-4332-9DCB-07A2BF550B51}">
      <dgm:prSet/>
      <dgm:spPr/>
      <dgm:t>
        <a:bodyPr/>
        <a:lstStyle/>
        <a:p>
          <a:endParaRPr lang="en-CA"/>
        </a:p>
      </dgm:t>
    </dgm:pt>
    <dgm:pt modelId="{A3194ABD-145C-4622-980C-3311E57F7DC2}" type="sibTrans" cxnId="{409104D6-F184-4332-9DCB-07A2BF550B51}">
      <dgm:prSet/>
      <dgm:spPr>
        <a:solidFill>
          <a:srgbClr val="FF0066"/>
        </a:solidFill>
      </dgm:spPr>
      <dgm:t>
        <a:bodyPr/>
        <a:lstStyle/>
        <a:p>
          <a:endParaRPr lang="en-CA">
            <a:solidFill>
              <a:srgbClr val="FF0066"/>
            </a:solidFill>
          </a:endParaRPr>
        </a:p>
      </dgm:t>
    </dgm:pt>
    <dgm:pt modelId="{FC57E664-C1C6-400A-8E49-E90949B82A9B}">
      <dgm:prSet custT="1"/>
      <dgm:spPr>
        <a:solidFill>
          <a:srgbClr val="002060"/>
        </a:solidFill>
      </dgm:spPr>
      <dgm:t>
        <a:bodyPr/>
        <a:lstStyle/>
        <a:p>
          <a:r>
            <a:rPr lang="en-US" sz="2200" b="1" dirty="0">
              <a:ea typeface="Calibri" panose="020F0502020204030204" pitchFamily="34" charset="0"/>
              <a:cs typeface="Arial" panose="020B0604020202020204" pitchFamily="34" charset="0"/>
            </a:rPr>
            <a:t>Role clarity and role definition were identified as top priority for the peer support workers, the peer support supervisors, and the agencies employing the peer workers. </a:t>
          </a:r>
          <a:endParaRPr lang="en-CA" sz="2200" b="1" dirty="0"/>
        </a:p>
      </dgm:t>
    </dgm:pt>
    <dgm:pt modelId="{CAFDA730-0C52-4962-8C08-2377F03E4388}" type="parTrans" cxnId="{EBC2C49B-796F-4481-8503-6F5617EAF0A6}">
      <dgm:prSet/>
      <dgm:spPr/>
      <dgm:t>
        <a:bodyPr/>
        <a:lstStyle/>
        <a:p>
          <a:endParaRPr lang="en-CA"/>
        </a:p>
      </dgm:t>
    </dgm:pt>
    <dgm:pt modelId="{BFE75ADF-AB27-431F-A9BC-404E5076919A}" type="sibTrans" cxnId="{EBC2C49B-796F-4481-8503-6F5617EAF0A6}">
      <dgm:prSet/>
      <dgm:spPr/>
      <dgm:t>
        <a:bodyPr/>
        <a:lstStyle/>
        <a:p>
          <a:endParaRPr lang="en-CA"/>
        </a:p>
      </dgm:t>
    </dgm:pt>
    <dgm:pt modelId="{6939D1A3-93A5-4973-AD16-E239D2CCEE2F}" type="pres">
      <dgm:prSet presAssocID="{3123E2AB-6CF1-4165-87C0-4B51364840A9}" presName="Name0" presStyleCnt="0">
        <dgm:presLayoutVars>
          <dgm:dir/>
          <dgm:resizeHandles val="exact"/>
        </dgm:presLayoutVars>
      </dgm:prSet>
      <dgm:spPr/>
    </dgm:pt>
    <dgm:pt modelId="{13C71D52-840C-477B-86B4-10FBCCDE875B}" type="pres">
      <dgm:prSet presAssocID="{3123E2AB-6CF1-4165-87C0-4B51364840A9}" presName="vNodes" presStyleCnt="0"/>
      <dgm:spPr/>
    </dgm:pt>
    <dgm:pt modelId="{DB5A9121-0D13-4759-A090-FFF1423FD090}" type="pres">
      <dgm:prSet presAssocID="{89899581-9C30-4144-A3E9-B15DF66A8C74}" presName="node" presStyleLbl="node1" presStyleIdx="0" presStyleCnt="3" custScaleX="446963" custScaleY="181581" custLinFactNeighborX="-56263" custLinFactNeighborY="33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BE987-AB84-4458-9319-9FB959DB7EE6}" type="pres">
      <dgm:prSet presAssocID="{B6B95D81-9C76-4324-9815-83B1ABFE1CEB}" presName="spacerT" presStyleCnt="0"/>
      <dgm:spPr/>
    </dgm:pt>
    <dgm:pt modelId="{24B597F8-73DA-4883-924E-0B659AB6F71C}" type="pres">
      <dgm:prSet presAssocID="{B6B95D81-9C76-4324-9815-83B1ABFE1CEB}" presName="sibTrans" presStyleLbl="sibTrans2D1" presStyleIdx="0" presStyleCnt="2" custLinFactX="-9759" custLinFactNeighborX="-100000" custLinFactNeighborY="-34836"/>
      <dgm:spPr/>
      <dgm:t>
        <a:bodyPr/>
        <a:lstStyle/>
        <a:p>
          <a:endParaRPr lang="en-US"/>
        </a:p>
      </dgm:t>
    </dgm:pt>
    <dgm:pt modelId="{DF762EFF-7A4F-4FE3-BD4C-5D1A4082A94E}" type="pres">
      <dgm:prSet presAssocID="{B6B95D81-9C76-4324-9815-83B1ABFE1CEB}" presName="spacerB" presStyleCnt="0"/>
      <dgm:spPr/>
    </dgm:pt>
    <dgm:pt modelId="{D47D9001-94FD-4500-BF29-90EF37A0D7FF}" type="pres">
      <dgm:prSet presAssocID="{E0BB57F9-0030-41EA-9FC9-38699D8FF2EB}" presName="node" presStyleLbl="node1" presStyleIdx="1" presStyleCnt="3" custScaleX="457833" custScaleY="165378" custLinFactNeighborX="-57821" custLinFactNeighborY="-99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30835-AF61-42C1-82F4-40F3974E5AAF}" type="pres">
      <dgm:prSet presAssocID="{3123E2AB-6CF1-4165-87C0-4B51364840A9}" presName="sibTransLast" presStyleLbl="sibTrans2D1" presStyleIdx="1" presStyleCnt="2" custAng="242796" custScaleX="272584" custLinFactNeighborX="-72222" custLinFactNeighborY="13850"/>
      <dgm:spPr/>
      <dgm:t>
        <a:bodyPr/>
        <a:lstStyle/>
        <a:p>
          <a:endParaRPr lang="en-US"/>
        </a:p>
      </dgm:t>
    </dgm:pt>
    <dgm:pt modelId="{C9114306-CFC7-4797-98F1-4F85CF5C76B0}" type="pres">
      <dgm:prSet presAssocID="{3123E2AB-6CF1-4165-87C0-4B51364840A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4BA4A64-B15F-4B8E-83D5-E3C1580AFF27}" type="pres">
      <dgm:prSet presAssocID="{3123E2AB-6CF1-4165-87C0-4B51364840A9}" presName="lastNode" presStyleLbl="node1" presStyleIdx="2" presStyleCnt="3" custScaleX="185775" custScaleY="140108" custLinFactNeighborX="-50616" custLinFactNeighborY="-10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559A1-C0B2-44C0-8DE1-0A2E20D2F7AF}" type="presOf" srcId="{E0BB57F9-0030-41EA-9FC9-38699D8FF2EB}" destId="{D47D9001-94FD-4500-BF29-90EF37A0D7FF}" srcOrd="0" destOrd="0" presId="urn:microsoft.com/office/officeart/2005/8/layout/equation2"/>
    <dgm:cxn modelId="{BCF05C67-508F-47C6-947B-AD728310512B}" srcId="{3123E2AB-6CF1-4165-87C0-4B51364840A9}" destId="{89899581-9C30-4144-A3E9-B15DF66A8C74}" srcOrd="0" destOrd="0" parTransId="{AAE1239D-3F6E-4996-AFB2-F814C4C1B218}" sibTransId="{B6B95D81-9C76-4324-9815-83B1ABFE1CEB}"/>
    <dgm:cxn modelId="{434DB367-33FD-4097-BE19-A21EAB073487}" type="presOf" srcId="{89899581-9C30-4144-A3E9-B15DF66A8C74}" destId="{DB5A9121-0D13-4759-A090-FFF1423FD090}" srcOrd="0" destOrd="0" presId="urn:microsoft.com/office/officeart/2005/8/layout/equation2"/>
    <dgm:cxn modelId="{7DA77190-3BF1-4C82-8DFD-BA44B4CAFF1D}" type="presOf" srcId="{A3194ABD-145C-4622-980C-3311E57F7DC2}" destId="{C9114306-CFC7-4797-98F1-4F85CF5C76B0}" srcOrd="1" destOrd="0" presId="urn:microsoft.com/office/officeart/2005/8/layout/equation2"/>
    <dgm:cxn modelId="{38925678-9B9A-4181-BA23-89475C4FAAC3}" type="presOf" srcId="{B6B95D81-9C76-4324-9815-83B1ABFE1CEB}" destId="{24B597F8-73DA-4883-924E-0B659AB6F71C}" srcOrd="0" destOrd="0" presId="urn:microsoft.com/office/officeart/2005/8/layout/equation2"/>
    <dgm:cxn modelId="{29565593-091C-45C0-95B8-3975FD5EC2CA}" type="presOf" srcId="{FC57E664-C1C6-400A-8E49-E90949B82A9B}" destId="{C4BA4A64-B15F-4B8E-83D5-E3C1580AFF27}" srcOrd="0" destOrd="0" presId="urn:microsoft.com/office/officeart/2005/8/layout/equation2"/>
    <dgm:cxn modelId="{409104D6-F184-4332-9DCB-07A2BF550B51}" srcId="{3123E2AB-6CF1-4165-87C0-4B51364840A9}" destId="{E0BB57F9-0030-41EA-9FC9-38699D8FF2EB}" srcOrd="1" destOrd="0" parTransId="{452B1492-CEB1-44AD-969F-1D871D4A13C6}" sibTransId="{A3194ABD-145C-4622-980C-3311E57F7DC2}"/>
    <dgm:cxn modelId="{DDDC8361-93D9-40F9-A5D5-5FD16B89972E}" type="presOf" srcId="{3123E2AB-6CF1-4165-87C0-4B51364840A9}" destId="{6939D1A3-93A5-4973-AD16-E239D2CCEE2F}" srcOrd="0" destOrd="0" presId="urn:microsoft.com/office/officeart/2005/8/layout/equation2"/>
    <dgm:cxn modelId="{EBC2C49B-796F-4481-8503-6F5617EAF0A6}" srcId="{3123E2AB-6CF1-4165-87C0-4B51364840A9}" destId="{FC57E664-C1C6-400A-8E49-E90949B82A9B}" srcOrd="2" destOrd="0" parTransId="{CAFDA730-0C52-4962-8C08-2377F03E4388}" sibTransId="{BFE75ADF-AB27-431F-A9BC-404E5076919A}"/>
    <dgm:cxn modelId="{EF3A3542-D1A7-412B-9DF2-3A206FF5A54D}" type="presOf" srcId="{A3194ABD-145C-4622-980C-3311E57F7DC2}" destId="{3A430835-AF61-42C1-82F4-40F3974E5AAF}" srcOrd="0" destOrd="0" presId="urn:microsoft.com/office/officeart/2005/8/layout/equation2"/>
    <dgm:cxn modelId="{743370F7-77CE-4BE3-BDE7-616B2BC2C691}" type="presParOf" srcId="{6939D1A3-93A5-4973-AD16-E239D2CCEE2F}" destId="{13C71D52-840C-477B-86B4-10FBCCDE875B}" srcOrd="0" destOrd="0" presId="urn:microsoft.com/office/officeart/2005/8/layout/equation2"/>
    <dgm:cxn modelId="{5A79F2D0-CA90-4361-AFFA-D5F80DFAC470}" type="presParOf" srcId="{13C71D52-840C-477B-86B4-10FBCCDE875B}" destId="{DB5A9121-0D13-4759-A090-FFF1423FD090}" srcOrd="0" destOrd="0" presId="urn:microsoft.com/office/officeart/2005/8/layout/equation2"/>
    <dgm:cxn modelId="{7584E780-14BF-4BD5-BBDD-0C24BC652F9D}" type="presParOf" srcId="{13C71D52-840C-477B-86B4-10FBCCDE875B}" destId="{972BE987-AB84-4458-9319-9FB959DB7EE6}" srcOrd="1" destOrd="0" presId="urn:microsoft.com/office/officeart/2005/8/layout/equation2"/>
    <dgm:cxn modelId="{DB76E5E2-A372-474A-9E42-A198B7570302}" type="presParOf" srcId="{13C71D52-840C-477B-86B4-10FBCCDE875B}" destId="{24B597F8-73DA-4883-924E-0B659AB6F71C}" srcOrd="2" destOrd="0" presId="urn:microsoft.com/office/officeart/2005/8/layout/equation2"/>
    <dgm:cxn modelId="{B311ACAB-0C37-4650-B2B0-0861795017E0}" type="presParOf" srcId="{13C71D52-840C-477B-86B4-10FBCCDE875B}" destId="{DF762EFF-7A4F-4FE3-BD4C-5D1A4082A94E}" srcOrd="3" destOrd="0" presId="urn:microsoft.com/office/officeart/2005/8/layout/equation2"/>
    <dgm:cxn modelId="{B824C66A-E1E7-4B19-8497-1E661FC06B85}" type="presParOf" srcId="{13C71D52-840C-477B-86B4-10FBCCDE875B}" destId="{D47D9001-94FD-4500-BF29-90EF37A0D7FF}" srcOrd="4" destOrd="0" presId="urn:microsoft.com/office/officeart/2005/8/layout/equation2"/>
    <dgm:cxn modelId="{2F2943C9-A1B7-4246-AC0E-9C15EB8293B3}" type="presParOf" srcId="{6939D1A3-93A5-4973-AD16-E239D2CCEE2F}" destId="{3A430835-AF61-42C1-82F4-40F3974E5AAF}" srcOrd="1" destOrd="0" presId="urn:microsoft.com/office/officeart/2005/8/layout/equation2"/>
    <dgm:cxn modelId="{B2851F4C-F1A9-404A-8932-61B152702343}" type="presParOf" srcId="{3A430835-AF61-42C1-82F4-40F3974E5AAF}" destId="{C9114306-CFC7-4797-98F1-4F85CF5C76B0}" srcOrd="0" destOrd="0" presId="urn:microsoft.com/office/officeart/2005/8/layout/equation2"/>
    <dgm:cxn modelId="{408C7856-F06A-4615-9663-5DC8596763BC}" type="presParOf" srcId="{6939D1A3-93A5-4973-AD16-E239D2CCEE2F}" destId="{C4BA4A64-B15F-4B8E-83D5-E3C1580AFF2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6706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835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9200" lvl="1" indent="-3860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Calibri"/>
              <a:buChar char="○"/>
            </a:pPr>
            <a:endParaRPr/>
          </a:p>
        </p:txBody>
      </p:sp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48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75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e945e20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7e945e20c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g7e945e20c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52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FF0C-0275-4746-A17C-FCF82CFDC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3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e945e1f8e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Google Shape;221;g7e945e1f8e_1_220:notes"/>
          <p:cNvSpPr txBox="1">
            <a:spLocks noGrp="1"/>
          </p:cNvSpPr>
          <p:nvPr>
            <p:ph type="body" idx="1"/>
          </p:nvPr>
        </p:nvSpPr>
        <p:spPr>
          <a:xfrm>
            <a:off x="695325" y="4271963"/>
            <a:ext cx="5559300" cy="4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7e945e1f8e_1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7e945e1f8e_1_2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697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e945e1f8e_1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7e945e1f8e_1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581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669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d7f62197d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743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○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Selkirk Mental Health Centre (SMHC) – 25 years (1995 – present) 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2273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■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Service Purchase Agreement between MSS and SMHC for Peer Support Worker to provide the following 3 days per week: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3748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●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One-on-one peer support on the ward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3748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●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Support groups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3748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●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Hearing Voices that are Distressing for new employee orientation and community workshops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3748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●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Actively sits on the patient and family advisory committee</a:t>
            </a:r>
            <a:endParaRPr/>
          </a:p>
        </p:txBody>
      </p:sp>
      <p:sp>
        <p:nvSpPr>
          <p:cNvPr id="163" name="Google Shape;163;g7d7f62197d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1087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046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32"/>
              <a:buFont typeface="Arial"/>
              <a:buNone/>
            </a:pPr>
            <a:endParaRPr/>
          </a:p>
        </p:txBody>
      </p:sp>
      <p:sp>
        <p:nvSpPr>
          <p:cNvPr id="311" name="Google Shape;3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643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84"/>
              <a:buFont typeface="Calibri"/>
              <a:buChar char="○"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6544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e945e1f8e_1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7e945e1f8e_1_8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Integrity – using the values in action to measure </a:t>
            </a:r>
            <a:endParaRPr/>
          </a:p>
        </p:txBody>
      </p:sp>
      <p:sp>
        <p:nvSpPr>
          <p:cNvPr id="322" name="Google Shape;322;g7e945e1f8e_1_88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7e945e1f8e_1_8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255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e945e1f8e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Google Shape;221;g7e945e1f8e_1_220:notes"/>
          <p:cNvSpPr txBox="1">
            <a:spLocks noGrp="1"/>
          </p:cNvSpPr>
          <p:nvPr>
            <p:ph type="body" idx="1"/>
          </p:nvPr>
        </p:nvSpPr>
        <p:spPr>
          <a:xfrm>
            <a:off x="695325" y="4271963"/>
            <a:ext cx="5559300" cy="4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7e945e1f8e_1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7e945e1f8e_1_2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602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e945e1f8e_1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7e945e1f8e_1_13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7e945e1f8e_1_13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7e945e1f8e_1_1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035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e945e1f8e_1_1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7e945e1f8e_1_1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7e945e1f8e_1_131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7e945e1f8e_1_1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633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e945e1f8e_1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7e945e1f8e_1_1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7e945e1f8e_1_110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7e945e1f8e_1_1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021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e945e1f8e_1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1" name="Google Shape;221;g7e945e1f8e_1_220:notes"/>
          <p:cNvSpPr txBox="1">
            <a:spLocks noGrp="1"/>
          </p:cNvSpPr>
          <p:nvPr>
            <p:ph type="body" idx="1"/>
          </p:nvPr>
        </p:nvSpPr>
        <p:spPr>
          <a:xfrm>
            <a:off x="695325" y="4271963"/>
            <a:ext cx="5559300" cy="47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7e945e1f8e_1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7e945e1f8e_1_2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660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e945e1f8e_1_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7e945e1f8e_1_15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7e945e1f8e_1_152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7e945e1f8e_1_15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811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95F98-265A-4706-825E-E6A1FC3FE029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585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e945e1f8e_1_1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7e945e1f8e_1_15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7e945e1f8e_1_154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7e945e1f8e_1_15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1318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d7f4093e6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7d7f4093e6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25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094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e945e1f8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9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7e945e1f8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188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704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e945e1f8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7e945e1f8e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7e945e1f8e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13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9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96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d7f62197d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7431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○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Selkirk Mental Health Centre (SMHC) – 25 years (1995 – present) 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2273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■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Service Purchase Agreement between MSS and SMHC for Peer Support Worker to provide the following 3 days per week: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3748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●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One-on-one peer support on the ward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3748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●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Support groups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3748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●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Hearing Voices that are Distressing for new employee orientation and community workshops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0200" lvl="3" indent="-23748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100"/>
              <a:buFont typeface="Calibri"/>
              <a:buChar char="●"/>
            </a:pPr>
            <a:r>
              <a:rPr lang="en-US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Actively sits on the patient and family advisory committee</a:t>
            </a:r>
            <a:endParaRPr/>
          </a:p>
        </p:txBody>
      </p:sp>
      <p:sp>
        <p:nvSpPr>
          <p:cNvPr id="163" name="Google Shape;163;g7d7f62197d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81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None/>
            </a:pPr>
            <a:endParaRPr sz="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57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13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3" name="Google Shape;53;p13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54" name="Google Shape;54;p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" name="Google Shape;55;p1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6" name="Google Shape;56;p13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57" name="Google Shape;57;p1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58;p1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bg>
      <p:bgPr>
        <a:solidFill>
          <a:srgbClr val="3796B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6"/>
          <p:cNvGrpSpPr/>
          <p:nvPr/>
        </p:nvGrpSpPr>
        <p:grpSpPr>
          <a:xfrm>
            <a:off x="8229394" y="3541402"/>
            <a:ext cx="3962240" cy="3848105"/>
            <a:chOff x="6172200" y="2656118"/>
            <a:chExt cx="2971754" cy="2886151"/>
          </a:xfrm>
        </p:grpSpPr>
        <p:sp>
          <p:nvSpPr>
            <p:cNvPr id="76" name="Google Shape;76;p16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6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81" name="Google Shape;81;p16"/>
          <p:cNvGrpSpPr/>
          <p:nvPr/>
        </p:nvGrpSpPr>
        <p:grpSpPr>
          <a:xfrm>
            <a:off x="-43" y="-304028"/>
            <a:ext cx="2884676" cy="1796355"/>
            <a:chOff x="-32" y="-215963"/>
            <a:chExt cx="2163561" cy="1347300"/>
          </a:xfrm>
        </p:grpSpPr>
        <p:sp>
          <p:nvSpPr>
            <p:cNvPr id="82" name="Google Shape;82;p16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lmcvey@shhalton.org" TargetMode="External"/><Relationship Id="rId3" Type="http://schemas.openxmlformats.org/officeDocument/2006/relationships/image" Target="../media/image12.jpg"/><Relationship Id="rId7" Type="http://schemas.openxmlformats.org/officeDocument/2006/relationships/hyperlink" Target="mailto:bkristy@shhalton.org" TargetMode="External"/><Relationship Id="rId12" Type="http://schemas.openxmlformats.org/officeDocument/2006/relationships/hyperlink" Target="mailto:agremmen@shhalton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11" Type="http://schemas.openxmlformats.org/officeDocument/2006/relationships/image" Target="../media/image17.jpeg"/><Relationship Id="rId5" Type="http://schemas.openxmlformats.org/officeDocument/2006/relationships/image" Target="../media/image14.jpg"/><Relationship Id="rId10" Type="http://schemas.openxmlformats.org/officeDocument/2006/relationships/image" Target="../media/image16.jpeg"/><Relationship Id="rId4" Type="http://schemas.openxmlformats.org/officeDocument/2006/relationships/image" Target="../media/image13.jpg"/><Relationship Id="rId9" Type="http://schemas.openxmlformats.org/officeDocument/2006/relationships/hyperlink" Target="mailto:robyn@robynpriest.co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entreforinovationinpeersupport.com" TargetMode="External"/><Relationship Id="rId2" Type="http://schemas.openxmlformats.org/officeDocument/2006/relationships/hyperlink" Target="http://www.centreforinnovationinpeersupport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subTitle" idx="4294967295"/>
          </p:nvPr>
        </p:nvSpPr>
        <p:spPr>
          <a:xfrm>
            <a:off x="1917625" y="2157050"/>
            <a:ext cx="83775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PEER VALUES </a:t>
            </a:r>
            <a:endParaRPr sz="48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ACTION</a:t>
            </a:r>
            <a:endParaRPr sz="4800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10375" y="346300"/>
            <a:ext cx="12192000" cy="7782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10375" y="7950"/>
            <a:ext cx="2258700" cy="2450400"/>
          </a:xfrm>
          <a:prstGeom prst="diagStripe">
            <a:avLst>
              <a:gd name="adj" fmla="val 50000"/>
            </a:avLst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/>
          <p:nvPr/>
        </p:nvSpPr>
        <p:spPr>
          <a:xfrm rot="-424483">
            <a:off x="11772993" y="-115013"/>
            <a:ext cx="211913" cy="720442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8" descr="e4dfe3f9-256c-46f7-a60e-004966029cf7-thu"/>
          <p:cNvPicPr preferRelativeResize="0"/>
          <p:nvPr/>
        </p:nvPicPr>
        <p:blipFill rotWithShape="1">
          <a:blip r:embed="rId3">
            <a:alphaModFix/>
          </a:blip>
          <a:srcRect t="10921"/>
          <a:stretch/>
        </p:blipFill>
        <p:spPr>
          <a:xfrm>
            <a:off x="3546363" y="4087850"/>
            <a:ext cx="1736500" cy="228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60230" y="6492900"/>
            <a:ext cx="1285002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  <p:pic>
        <p:nvPicPr>
          <p:cNvPr id="8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0E7B7E07-9108-4C96-BCD5-D814E4459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584477" y="3983408"/>
            <a:ext cx="3707547" cy="2528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body" idx="1"/>
          </p:nvPr>
        </p:nvSpPr>
        <p:spPr>
          <a:xfrm>
            <a:off x="488775" y="49877"/>
            <a:ext cx="7580112" cy="631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 algn="ctr">
              <a:buNone/>
            </a:pPr>
            <a:r>
              <a:rPr lang="en-CA" sz="36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BUT I HAVE QUESTIONS:</a:t>
            </a:r>
          </a:p>
          <a:p>
            <a:pPr algn="ctr"/>
            <a:endParaRPr lang="en-CA" sz="2000" b="1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2800" b="1" i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b="1" i="1" dirty="0">
                <a:solidFill>
                  <a:srgbClr val="003296"/>
                </a:solidFill>
                <a:latin typeface="Century Gothic" panose="020B0502020202020204" pitchFamily="34" charset="0"/>
              </a:rPr>
              <a:t>Confidentiality: Why don’t they tell us everything?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b="1" i="1" dirty="0">
                <a:solidFill>
                  <a:srgbClr val="003296"/>
                </a:solidFill>
                <a:latin typeface="Century Gothic" panose="020B0502020202020204" pitchFamily="34" charset="0"/>
              </a:rPr>
              <a:t>Why don’t they use “our” language?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b="1" i="1" dirty="0">
                <a:solidFill>
                  <a:srgbClr val="003296"/>
                </a:solidFill>
                <a:latin typeface="Century Gothic" panose="020B0502020202020204" pitchFamily="34" charset="0"/>
              </a:rPr>
              <a:t>Why don’t they just make people follow the “treatment” plan?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b="1" i="1" dirty="0">
                <a:solidFill>
                  <a:srgbClr val="003296"/>
                </a:solidFill>
                <a:latin typeface="Century Gothic" panose="020B0502020202020204" pitchFamily="34" charset="0"/>
              </a:rPr>
              <a:t>What if they get triggered/Self Care?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b="1" i="1" dirty="0">
                <a:solidFill>
                  <a:srgbClr val="003296"/>
                </a:solidFill>
                <a:latin typeface="Century Gothic" panose="020B0502020202020204" pitchFamily="34" charset="0"/>
              </a:rPr>
              <a:t>Boundaries/Dual relationships?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2800" b="1" i="1" dirty="0">
                <a:solidFill>
                  <a:srgbClr val="003296"/>
                </a:solidFill>
                <a:latin typeface="Century Gothic" panose="020B0502020202020204" pitchFamily="34" charset="0"/>
              </a:rPr>
              <a:t>What about Documentation?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80" dirty="0"/>
          </a:p>
        </p:txBody>
      </p:sp>
      <p:sp>
        <p:nvSpPr>
          <p:cNvPr id="254" name="Google Shape;254;p33"/>
          <p:cNvSpPr/>
          <p:nvPr/>
        </p:nvSpPr>
        <p:spPr>
          <a:xfrm>
            <a:off x="8279476" y="-11125"/>
            <a:ext cx="3912499" cy="6869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0" y="699025"/>
            <a:ext cx="8279476" cy="3651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-744661" y="6492900"/>
            <a:ext cx="13012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  <p:pic>
        <p:nvPicPr>
          <p:cNvPr id="6" name="Picture 2" descr="Image result for animal with question mark image">
            <a:extLst>
              <a:ext uri="{FF2B5EF4-FFF2-40B4-BE49-F238E27FC236}">
                <a16:creationId xmlns:a16="http://schemas.microsoft.com/office/drawing/2014/main" xmlns="" id="{768AF9F5-7847-4A44-95B8-0DE148CDD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31" y="1502355"/>
            <a:ext cx="3059083" cy="411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1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/>
          <p:nvPr/>
        </p:nvSpPr>
        <p:spPr>
          <a:xfrm>
            <a:off x="1547650" y="-53925"/>
            <a:ext cx="10644300" cy="13584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/>
          </p:nvPr>
        </p:nvSpPr>
        <p:spPr>
          <a:xfrm>
            <a:off x="3973750" y="55875"/>
            <a:ext cx="7906500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6000">
                <a:solidFill>
                  <a:schemeClr val="lt1"/>
                </a:solidFill>
              </a:rPr>
              <a:t>Supervision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-66800" y="-53925"/>
            <a:ext cx="1614300" cy="1358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 rot="10800000">
            <a:off x="9152475" y="3669300"/>
            <a:ext cx="3061800" cy="3188700"/>
          </a:xfrm>
          <a:prstGeom prst="diagStripe">
            <a:avLst>
              <a:gd name="adj" fmla="val 50000"/>
            </a:avLst>
          </a:prstGeom>
          <a:solidFill>
            <a:schemeClr val="accent5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30" descr="Image result for supervi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450" y="1830250"/>
            <a:ext cx="8572400" cy="37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>
            <a:off x="0" y="6492900"/>
            <a:ext cx="117206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5"/>
          <p:cNvSpPr/>
          <p:nvPr/>
        </p:nvSpPr>
        <p:spPr>
          <a:xfrm>
            <a:off x="1354372" y="0"/>
            <a:ext cx="94833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35"/>
          <p:cNvPicPr preferRelativeResize="0"/>
          <p:nvPr/>
        </p:nvPicPr>
        <p:blipFill rotWithShape="1">
          <a:blip r:embed="rId3">
            <a:alphaModFix/>
          </a:blip>
          <a:srcRect l="-2100" t="-23350" r="2100" b="23350"/>
          <a:stretch/>
        </p:blipFill>
        <p:spPr>
          <a:xfrm>
            <a:off x="-297950" y="-2379525"/>
            <a:ext cx="12489950" cy="976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/>
          <p:nvPr/>
        </p:nvSpPr>
        <p:spPr>
          <a:xfrm>
            <a:off x="2144484" y="0"/>
            <a:ext cx="7837716" cy="6858000"/>
          </a:xfrm>
          <a:custGeom>
            <a:avLst/>
            <a:gdLst/>
            <a:ahLst/>
            <a:cxnLst/>
            <a:rect l="l" t="t" r="r" b="b"/>
            <a:pathLst>
              <a:path w="7837716" h="6858000" extrusionOk="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rgbClr val="BBD6E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5"/>
          <p:cNvSpPr txBox="1"/>
          <p:nvPr/>
        </p:nvSpPr>
        <p:spPr>
          <a:xfrm>
            <a:off x="3095896" y="527028"/>
            <a:ext cx="60612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So…how do we stay true to peer support values?</a:t>
            </a:r>
            <a:endParaRPr sz="4000" b="1" dirty="0">
              <a:solidFill>
                <a:srgbClr val="2F549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6" name="Google Shape;276;p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77" name="Google Shape;277;p35" descr="Image result for animal question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5388" y="2926080"/>
            <a:ext cx="4402184" cy="329374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/>
          <p:nvPr/>
        </p:nvSpPr>
        <p:spPr>
          <a:xfrm rot="409479">
            <a:off x="490165" y="-108923"/>
            <a:ext cx="489770" cy="703609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/>
          <p:nvPr/>
        </p:nvSpPr>
        <p:spPr>
          <a:xfrm rot="409479">
            <a:off x="11211240" y="-108923"/>
            <a:ext cx="489770" cy="7036097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 txBox="1"/>
          <p:nvPr/>
        </p:nvSpPr>
        <p:spPr>
          <a:xfrm>
            <a:off x="4494750" y="642265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4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4" y="1999084"/>
            <a:ext cx="1905000" cy="25622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/>
          <a:stretch/>
        </p:blipFill>
        <p:spPr>
          <a:xfrm>
            <a:off x="4862988" y="1908597"/>
            <a:ext cx="2137121" cy="24688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59" y="2396982"/>
            <a:ext cx="1854720" cy="25603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913" y="1908597"/>
            <a:ext cx="2106778" cy="2743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132094" y="4900527"/>
            <a:ext cx="2459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Betty-Lou Kristy, Director</a:t>
            </a:r>
          </a:p>
          <a:p>
            <a:pPr algn="ctr"/>
            <a:r>
              <a:rPr lang="en-CA" dirty="0">
                <a:hlinkClick r:id="rId7"/>
              </a:rPr>
              <a:t>bkristy@shhalton.org</a:t>
            </a:r>
            <a:endParaRPr lang="en-CA" dirty="0"/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48606" y="4533945"/>
            <a:ext cx="22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Lisa McVey, </a:t>
            </a:r>
          </a:p>
          <a:p>
            <a:pPr algn="ctr"/>
            <a:r>
              <a:rPr lang="en-CA" dirty="0"/>
              <a:t>Admin Assistant</a:t>
            </a:r>
          </a:p>
          <a:p>
            <a:pPr algn="ctr"/>
            <a:r>
              <a:rPr lang="en-CA" dirty="0">
                <a:hlinkClick r:id="rId8"/>
              </a:rPr>
              <a:t>lmcvey@shhalton.org</a:t>
            </a:r>
            <a:endParaRPr lang="en-CA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69582" y="4995267"/>
            <a:ext cx="2279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Jody Orr, </a:t>
            </a:r>
          </a:p>
          <a:p>
            <a:pPr algn="ctr"/>
            <a:r>
              <a:rPr lang="en-CA" dirty="0"/>
              <a:t>Embedded Evaluator </a:t>
            </a:r>
          </a:p>
          <a:p>
            <a:pPr algn="ctr"/>
            <a:r>
              <a:rPr lang="en-CA" dirty="0"/>
              <a:t>(Part Time)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33317" y="4651797"/>
            <a:ext cx="2106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Robyn Priest, </a:t>
            </a:r>
          </a:p>
          <a:p>
            <a:pPr algn="ctr"/>
            <a:r>
              <a:rPr lang="en-CA" dirty="0"/>
              <a:t>International Advisor &amp; Trainer</a:t>
            </a:r>
          </a:p>
          <a:p>
            <a:pPr algn="ctr"/>
            <a:r>
              <a:rPr lang="en-CA" dirty="0"/>
              <a:t>(Part Time)</a:t>
            </a:r>
          </a:p>
          <a:p>
            <a:pPr algn="ctr"/>
            <a:r>
              <a:rPr lang="en-US" dirty="0">
                <a:hlinkClick r:id="rId9"/>
              </a:rPr>
              <a:t>robyn@robynpriest.com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7C2BCB6-2518-4CE2-8CBC-28F556BDC4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07" y="57955"/>
            <a:ext cx="4739425" cy="1658125"/>
          </a:xfrm>
          <a:prstGeom prst="rect">
            <a:avLst/>
          </a:prstGeom>
        </p:spPr>
      </p:pic>
      <p:sp>
        <p:nvSpPr>
          <p:cNvPr id="12" name="Google Shape;202;p29">
            <a:extLst>
              <a:ext uri="{FF2B5EF4-FFF2-40B4-BE49-F238E27FC236}">
                <a16:creationId xmlns:a16="http://schemas.microsoft.com/office/drawing/2014/main" xmlns="" id="{A0124107-8226-42BE-A105-47AFDBC5F8DD}"/>
              </a:ext>
            </a:extLst>
          </p:cNvPr>
          <p:cNvSpPr/>
          <p:nvPr/>
        </p:nvSpPr>
        <p:spPr>
          <a:xfrm>
            <a:off x="11125" y="5948789"/>
            <a:ext cx="12192000" cy="987935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05;p29">
            <a:extLst>
              <a:ext uri="{FF2B5EF4-FFF2-40B4-BE49-F238E27FC236}">
                <a16:creationId xmlns:a16="http://schemas.microsoft.com/office/drawing/2014/main" xmlns="" id="{F2B9F6F8-BE65-4EE3-8D19-ED47AE93D48C}"/>
              </a:ext>
            </a:extLst>
          </p:cNvPr>
          <p:cNvSpPr/>
          <p:nvPr/>
        </p:nvSpPr>
        <p:spPr>
          <a:xfrm>
            <a:off x="11713225" y="-49401"/>
            <a:ext cx="489900" cy="5998189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377687E-DEC2-4630-A2ED-19F80A8AAB0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3"/>
          <a:stretch/>
        </p:blipFill>
        <p:spPr>
          <a:xfrm>
            <a:off x="2842778" y="2396982"/>
            <a:ext cx="1661689" cy="23599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2C16C47-B123-43B6-A45B-B71B2A2D00EC}"/>
              </a:ext>
            </a:extLst>
          </p:cNvPr>
          <p:cNvSpPr/>
          <p:nvPr/>
        </p:nvSpPr>
        <p:spPr>
          <a:xfrm>
            <a:off x="2403722" y="4952494"/>
            <a:ext cx="24592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Alyssa </a:t>
            </a:r>
            <a:r>
              <a:rPr lang="en-US" dirty="0" err="1"/>
              <a:t>Gremmen</a:t>
            </a:r>
            <a:endParaRPr lang="en-US" dirty="0"/>
          </a:p>
          <a:p>
            <a:pPr algn="ctr">
              <a:defRPr/>
            </a:pPr>
            <a:r>
              <a:rPr lang="en-US" dirty="0"/>
              <a:t>Peer Integration and </a:t>
            </a:r>
          </a:p>
          <a:p>
            <a:pPr algn="ctr">
              <a:defRPr/>
            </a:pPr>
            <a:r>
              <a:rPr lang="en-US" dirty="0"/>
              <a:t>System Lead</a:t>
            </a:r>
          </a:p>
          <a:p>
            <a:pPr algn="ctr">
              <a:defRPr/>
            </a:pPr>
            <a:r>
              <a:rPr lang="en-US" dirty="0">
                <a:hlinkClick r:id="rId12"/>
              </a:rPr>
              <a:t>agremmen@shhalton.org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2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0" y="109509"/>
            <a:ext cx="12192000" cy="89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2060"/>
                </a:solidFill>
              </a:rPr>
              <a:t>Services</a:t>
            </a:r>
            <a:endParaRPr dirty="0"/>
          </a:p>
        </p:txBody>
      </p:sp>
      <p:sp>
        <p:nvSpPr>
          <p:cNvPr id="236" name="Google Shape;236;p31"/>
          <p:cNvSpPr/>
          <p:nvPr/>
        </p:nvSpPr>
        <p:spPr>
          <a:xfrm>
            <a:off x="11497075" y="-24750"/>
            <a:ext cx="489900" cy="6907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193275" y="-49500"/>
            <a:ext cx="489900" cy="6907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205025" y="6492900"/>
            <a:ext cx="1198697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E8E91C-F627-4D95-85D6-9ADA96D29E73}"/>
              </a:ext>
            </a:extLst>
          </p:cNvPr>
          <p:cNvSpPr/>
          <p:nvPr/>
        </p:nvSpPr>
        <p:spPr>
          <a:xfrm>
            <a:off x="1176423" y="1007483"/>
            <a:ext cx="9725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3296"/>
                </a:solidFill>
              </a:rPr>
              <a:t>Support 11 funded &amp; accredited Health Service Providers (HSPs)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3296"/>
                </a:solidFill>
              </a:rPr>
              <a:t>Over 40 peer support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3296"/>
                </a:solidFill>
              </a:rPr>
              <a:t>24 peer supervisors across 25 different programs in community, residential &amp; hospital settings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7E4F7B-26D5-467B-A66E-D5B76F68E64D}"/>
              </a:ext>
            </a:extLst>
          </p:cNvPr>
          <p:cNvSpPr/>
          <p:nvPr/>
        </p:nvSpPr>
        <p:spPr>
          <a:xfrm>
            <a:off x="1188173" y="2836283"/>
            <a:ext cx="4265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6 Priority Streams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rgbClr val="0070C0"/>
                </a:solidFill>
              </a:rPr>
              <a:t>Training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rgbClr val="0070C0"/>
                </a:solidFill>
              </a:rPr>
              <a:t>Implementation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rgbClr val="0070C0"/>
                </a:solidFill>
              </a:rPr>
              <a:t>Evaluation &amp; Research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rgbClr val="0070C0"/>
                </a:solidFill>
              </a:rPr>
              <a:t>Capacity Building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rgbClr val="0070C0"/>
                </a:solidFill>
              </a:rPr>
              <a:t>Knowledge Brokerage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sz="2400" dirty="0">
                <a:solidFill>
                  <a:srgbClr val="0070C0"/>
                </a:solidFill>
              </a:rPr>
              <a:t>Quality Improvement</a:t>
            </a: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BC0FB8-D4CC-4678-A1CD-5A3D0C931ABE}"/>
              </a:ext>
            </a:extLst>
          </p:cNvPr>
          <p:cNvSpPr/>
          <p:nvPr/>
        </p:nvSpPr>
        <p:spPr>
          <a:xfrm>
            <a:off x="6510310" y="2748675"/>
            <a:ext cx="4493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rgbClr val="0070C0"/>
                </a:solidFill>
              </a:rPr>
              <a:t>7 Areas of Reflective Practice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</a:rPr>
              <a:t>Person Directed Services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</a:rPr>
              <a:t>Developing a New Role in a System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</a:rPr>
              <a:t>Emergence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</a:rPr>
              <a:t> Governance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</a:rPr>
              <a:t>Service Integrity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</a:rPr>
              <a:t> Communities of Practice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400" dirty="0">
                <a:solidFill>
                  <a:srgbClr val="0070C0"/>
                </a:solidFill>
              </a:rPr>
              <a:t>“Marrying” all of those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4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1547650" y="-53925"/>
            <a:ext cx="10644300" cy="13584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634836" y="55875"/>
            <a:ext cx="10245414" cy="12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chemeClr val="accent1"/>
              </a:buClr>
              <a:buSzPts val="3600"/>
            </a:pPr>
            <a:r>
              <a:rPr lang="en-US" sz="3600" b="1" dirty="0">
                <a:ln/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How did we set a priority? Peer worker survey completed over June &amp; July 2016</a:t>
            </a:r>
            <a:r>
              <a:rPr lang="en-US" sz="6000" b="1" dirty="0">
                <a:ln/>
                <a:solidFill>
                  <a:srgbClr val="002060"/>
                </a:solidFill>
              </a:rPr>
              <a:t/>
            </a:r>
            <a:br>
              <a:rPr lang="en-US" sz="6000" b="1" dirty="0">
                <a:ln/>
                <a:solidFill>
                  <a:srgbClr val="002060"/>
                </a:solidFill>
              </a:rPr>
            </a:b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0" y="-53925"/>
            <a:ext cx="1547499" cy="1358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2"/>
          <p:cNvSpPr/>
          <p:nvPr/>
        </p:nvSpPr>
        <p:spPr>
          <a:xfrm rot="10800000">
            <a:off x="9152475" y="3669300"/>
            <a:ext cx="3061800" cy="3188700"/>
          </a:xfrm>
          <a:prstGeom prst="diagStripe">
            <a:avLst>
              <a:gd name="adj" fmla="val 50000"/>
            </a:avLst>
          </a:prstGeom>
          <a:solidFill>
            <a:schemeClr val="accent5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-618725" y="6492900"/>
            <a:ext cx="1313057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71DC4FD6-8327-4DD2-833F-CE3F9EC1E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181078"/>
              </p:ext>
            </p:extLst>
          </p:nvPr>
        </p:nvGraphicFramePr>
        <p:xfrm>
          <a:off x="0" y="1512915"/>
          <a:ext cx="12191999" cy="528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78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>
            <a:spLocks noGrp="1"/>
          </p:cNvSpPr>
          <p:nvPr>
            <p:ph type="title"/>
          </p:nvPr>
        </p:nvSpPr>
        <p:spPr>
          <a:xfrm>
            <a:off x="384600" y="171150"/>
            <a:ext cx="11422800" cy="12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Arial Black"/>
              <a:buNone/>
            </a:pPr>
            <a:r>
              <a:rPr lang="en-US" sz="4000" b="1" dirty="0">
                <a:solidFill>
                  <a:srgbClr val="2F5496"/>
                </a:solidFill>
                <a:latin typeface="Arial Black"/>
                <a:ea typeface="Arial Black"/>
                <a:cs typeface="Arial Black"/>
                <a:sym typeface="Arial Black"/>
              </a:rPr>
              <a:t>Definitions from the Centre</a:t>
            </a:r>
            <a:endParaRPr sz="7200" b="1" dirty="0"/>
          </a:p>
        </p:txBody>
      </p:sp>
      <p:sp>
        <p:nvSpPr>
          <p:cNvPr id="286" name="Google Shape;286;p36"/>
          <p:cNvSpPr txBox="1">
            <a:spLocks noGrp="1"/>
          </p:cNvSpPr>
          <p:nvPr>
            <p:ph type="body" idx="4294967295"/>
          </p:nvPr>
        </p:nvSpPr>
        <p:spPr>
          <a:xfrm>
            <a:off x="277091" y="1422150"/>
            <a:ext cx="11440309" cy="4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peer support? </a:t>
            </a:r>
          </a:p>
          <a:p>
            <a:pPr marL="0" lvl="0" indent="0" algn="just">
              <a:buNone/>
            </a:pPr>
            <a:r>
              <a:rPr lang="en-CA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“Peer support is intended to be rooted in hope through an empowering and empathetic relationship between people who have a similar life experience or circumstance in common” </a:t>
            </a:r>
            <a:r>
              <a:rPr lang="en-CA" i="1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CA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32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a peer worker?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buNone/>
            </a:pPr>
            <a:r>
              <a:rPr lang="en-US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“Someone who has a similar life experience or circumstances to yours. They have engaged in special training and skill development to enhance their ability </a:t>
            </a:r>
            <a:r>
              <a:rPr lang="en-US" b="1" u="sng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you in living the life you want</a:t>
            </a:r>
            <a:r>
              <a:rPr lang="en-US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r>
              <a:rPr lang="en-US" i="1" dirty="0">
                <a:solidFill>
                  <a:srgbClr val="0032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0" lvl="0" indent="0" algn="just">
              <a:buNone/>
            </a:pPr>
            <a:endParaRPr lang="en-US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*These definitions were created with the collaboration of the Peer Position Network (40+ peer staff from over 11 organizations) and Peer Positions Supervisor Networks (25+ Peer Supervisors from over 11 organizations)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287" name="Google Shape;287;p36"/>
          <p:cNvSpPr/>
          <p:nvPr/>
        </p:nvSpPr>
        <p:spPr>
          <a:xfrm>
            <a:off x="-20175" y="908859"/>
            <a:ext cx="11852100" cy="494692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-20175" y="6275150"/>
            <a:ext cx="11827500" cy="4023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6"/>
          <p:cNvSpPr txBox="1"/>
          <p:nvPr/>
        </p:nvSpPr>
        <p:spPr>
          <a:xfrm>
            <a:off x="-816026" y="6293750"/>
            <a:ext cx="1300802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9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352387">
            <a:off x="-76652" y="522881"/>
            <a:ext cx="12460204" cy="385738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7469750" y="137550"/>
            <a:ext cx="4341300" cy="6582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7469750" y="885950"/>
            <a:ext cx="4341300" cy="46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accent1"/>
              </a:buClr>
              <a:buSzPts val="3600"/>
            </a:pPr>
            <a:r>
              <a:rPr lang="en-CA" sz="6000" b="1" dirty="0">
                <a:solidFill>
                  <a:schemeClr val="bg1"/>
                </a:solidFill>
              </a:rPr>
              <a:t>Was authentic peer work being offered? </a:t>
            </a:r>
            <a:r>
              <a:rPr lang="en-CA" sz="6000" b="1" dirty="0">
                <a:solidFill>
                  <a:srgbClr val="0070C0"/>
                </a:solidFill>
              </a:rPr>
              <a:t/>
            </a:r>
            <a:br>
              <a:rPr lang="en-CA" sz="6000" b="1" dirty="0">
                <a:solidFill>
                  <a:srgbClr val="0070C0"/>
                </a:solidFill>
              </a:rPr>
            </a:br>
            <a:endParaRPr sz="6000" dirty="0">
              <a:solidFill>
                <a:srgbClr val="000000"/>
              </a:solidFill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4274400" y="649230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A9C912-9F51-48D9-8181-DEAFDABF4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6" y="617899"/>
            <a:ext cx="2065002" cy="246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C1513E-294C-4C59-A622-27F8ED1B2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89" y="1204030"/>
            <a:ext cx="1535124" cy="228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CFADCB-452F-4C51-9289-055D0AFAF1B2}"/>
              </a:ext>
            </a:extLst>
          </p:cNvPr>
          <p:cNvSpPr/>
          <p:nvPr/>
        </p:nvSpPr>
        <p:spPr>
          <a:xfrm rot="20357830">
            <a:off x="508328" y="4094633"/>
            <a:ext cx="7448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002060"/>
                </a:solidFill>
              </a:rPr>
              <a:t>What we could NOT find in the research…</a:t>
            </a:r>
            <a:endParaRPr lang="en-CA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808584-3B8E-44E3-B732-14B18E9FD4F7}"/>
              </a:ext>
            </a:extLst>
          </p:cNvPr>
          <p:cNvSpPr/>
          <p:nvPr/>
        </p:nvSpPr>
        <p:spPr>
          <a:xfrm rot="20370558">
            <a:off x="2145343" y="4662138"/>
            <a:ext cx="5232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What we needed to know….</a:t>
            </a:r>
          </a:p>
        </p:txBody>
      </p:sp>
    </p:spTree>
    <p:extLst>
      <p:ext uri="{BB962C8B-B14F-4D97-AF65-F5344CB8AC3E}">
        <p14:creationId xmlns:p14="http://schemas.microsoft.com/office/powerpoint/2010/main" val="2801992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/>
          <p:nvPr/>
        </p:nvSpPr>
        <p:spPr>
          <a:xfrm>
            <a:off x="122475" y="111350"/>
            <a:ext cx="11858100" cy="12804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384225" y="311750"/>
            <a:ext cx="11334600" cy="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became clear….</a:t>
            </a:r>
          </a:p>
        </p:txBody>
      </p:sp>
      <p:sp>
        <p:nvSpPr>
          <p:cNvPr id="197" name="Google Shape;197;p28"/>
          <p:cNvSpPr txBox="1"/>
          <p:nvPr/>
        </p:nvSpPr>
        <p:spPr>
          <a:xfrm>
            <a:off x="-54754" y="6389625"/>
            <a:ext cx="12807804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</a:rPr>
              <a:t>RPLYT © 2020</a:t>
            </a:r>
            <a:endParaRPr sz="800" dirty="0">
              <a:solidFill>
                <a:schemeClr val="l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E012A1-4D43-459B-B3E3-935AA5A23D8E}"/>
              </a:ext>
            </a:extLst>
          </p:cNvPr>
          <p:cNvSpPr/>
          <p:nvPr/>
        </p:nvSpPr>
        <p:spPr>
          <a:xfrm>
            <a:off x="171795" y="1713146"/>
            <a:ext cx="117541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296"/>
                </a:solidFill>
              </a:rPr>
              <a:t>We could not measure the outcomes of peer work in the region if we did not know if authentic peer work (based on the values) was being provided to people.</a:t>
            </a:r>
          </a:p>
          <a:p>
            <a:endParaRPr lang="en-US" sz="2400" dirty="0">
              <a:solidFill>
                <a:srgbClr val="0032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296"/>
                </a:solidFill>
              </a:rPr>
              <a:t>We needed to find a way to measure the perceived values based </a:t>
            </a:r>
            <a:r>
              <a:rPr lang="en-US" sz="2400" dirty="0" err="1">
                <a:solidFill>
                  <a:srgbClr val="003296"/>
                </a:solidFill>
              </a:rPr>
              <a:t>behaviours</a:t>
            </a:r>
            <a:r>
              <a:rPr lang="en-US" sz="2400" dirty="0">
                <a:solidFill>
                  <a:srgbClr val="003296"/>
                </a:solidFill>
              </a:rPr>
              <a:t> people receiving services were/or were not experiencing to create baseline data.</a:t>
            </a:r>
          </a:p>
          <a:p>
            <a:endParaRPr lang="en-US" sz="2400" dirty="0">
              <a:solidFill>
                <a:srgbClr val="0032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296"/>
                </a:solidFill>
              </a:rPr>
              <a:t>There was little research on directly what values based </a:t>
            </a:r>
            <a:r>
              <a:rPr lang="en-US" sz="2400" dirty="0" err="1">
                <a:solidFill>
                  <a:srgbClr val="003296"/>
                </a:solidFill>
              </a:rPr>
              <a:t>behaviours</a:t>
            </a:r>
            <a:r>
              <a:rPr lang="en-US" sz="2400" dirty="0">
                <a:solidFill>
                  <a:srgbClr val="003296"/>
                </a:solidFill>
              </a:rPr>
              <a:t> looked like. (Provincial Systems Support Program’s (PSSP) Evidence Exchange Network </a:t>
            </a:r>
            <a:r>
              <a:rPr lang="en-US" sz="2400" dirty="0" err="1">
                <a:solidFill>
                  <a:srgbClr val="003296"/>
                </a:solidFill>
              </a:rPr>
              <a:t>EENet</a:t>
            </a:r>
            <a:r>
              <a:rPr lang="en-US" sz="2400" dirty="0">
                <a:solidFill>
                  <a:srgbClr val="003296"/>
                </a:solidFill>
              </a:rPr>
              <a:t>) housed at Centre for Addiction &amp; Mental Health (CAMH) completed a literature review for us to support this)</a:t>
            </a:r>
          </a:p>
          <a:p>
            <a:endParaRPr lang="en-US" sz="2400" dirty="0">
              <a:solidFill>
                <a:srgbClr val="00329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296"/>
                </a:solidFill>
              </a:rPr>
              <a:t>We needed to ensure a credible research methodology process/</a:t>
            </a:r>
            <a:r>
              <a:rPr lang="en-US" sz="2400" dirty="0" err="1">
                <a:solidFill>
                  <a:srgbClr val="003296"/>
                </a:solidFill>
              </a:rPr>
              <a:t>rigour</a:t>
            </a:r>
            <a:r>
              <a:rPr lang="en-US" sz="2400" dirty="0">
                <a:solidFill>
                  <a:srgbClr val="003296"/>
                </a:solidFill>
              </a:rPr>
              <a:t>, so our work could be seen as evidence in our region to continue moving peer work forward.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/>
          <p:nvPr/>
        </p:nvSpPr>
        <p:spPr>
          <a:xfrm>
            <a:off x="20175" y="15700"/>
            <a:ext cx="5597400" cy="69183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9"/>
          <p:cNvSpPr txBox="1">
            <a:spLocks noGrp="1"/>
          </p:cNvSpPr>
          <p:nvPr>
            <p:ph type="title"/>
          </p:nvPr>
        </p:nvSpPr>
        <p:spPr>
          <a:xfrm>
            <a:off x="252225" y="1661600"/>
            <a:ext cx="5133300" cy="4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Service Integrity, Quality and Impact Survey</a:t>
            </a:r>
            <a:r>
              <a:rPr lang="en-US" sz="6000">
                <a:solidFill>
                  <a:schemeClr val="accent2"/>
                </a:solidFill>
              </a:rPr>
              <a:t> 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315" name="Google Shape;315;p39"/>
          <p:cNvSpPr txBox="1">
            <a:spLocks noGrp="1"/>
          </p:cNvSpPr>
          <p:nvPr>
            <p:ph type="body" idx="1"/>
          </p:nvPr>
        </p:nvSpPr>
        <p:spPr>
          <a:xfrm>
            <a:off x="5904050" y="916550"/>
            <a:ext cx="6107400" cy="4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Perception of people receiving peer support about:</a:t>
            </a:r>
            <a:endParaRPr sz="1400" dirty="0">
              <a:solidFill>
                <a:srgbClr val="000000"/>
              </a:solidFill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Char char="•"/>
            </a:pPr>
            <a:r>
              <a:rPr lang="en-US" sz="28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Values in action being experienced or not</a:t>
            </a:r>
            <a:endParaRPr sz="1400" dirty="0">
              <a:solidFill>
                <a:srgbClr val="000000"/>
              </a:solidFill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Char char="•"/>
            </a:pPr>
            <a:r>
              <a:rPr lang="en-US" sz="28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Service quality</a:t>
            </a:r>
            <a:endParaRPr sz="1400" dirty="0">
              <a:solidFill>
                <a:srgbClr val="000000"/>
              </a:solidFill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Char char="•"/>
            </a:pPr>
            <a:r>
              <a:rPr lang="en-US" sz="28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Service impact 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IT IS ABOUT quality improvement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not performance management</a:t>
            </a:r>
            <a:endParaRPr sz="2200" dirty="0">
              <a:solidFill>
                <a:srgbClr val="002060"/>
              </a:solidFill>
            </a:endParaRPr>
          </a:p>
          <a:p>
            <a:pPr marL="342900" lvl="0" indent="-2583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endParaRPr sz="1665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endParaRPr sz="1665" dirty="0"/>
          </a:p>
        </p:txBody>
      </p:sp>
      <p:pic>
        <p:nvPicPr>
          <p:cNvPr id="316" name="Google Shape;3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503" y="5996300"/>
            <a:ext cx="1144497" cy="8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9"/>
          <p:cNvSpPr/>
          <p:nvPr/>
        </p:nvSpPr>
        <p:spPr>
          <a:xfrm>
            <a:off x="5314950" y="15900"/>
            <a:ext cx="373200" cy="6918300"/>
          </a:xfrm>
          <a:prstGeom prst="rect">
            <a:avLst/>
          </a:prstGeom>
          <a:solidFill>
            <a:schemeClr val="accent5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9"/>
          <p:cNvSpPr txBox="1"/>
          <p:nvPr/>
        </p:nvSpPr>
        <p:spPr>
          <a:xfrm>
            <a:off x="-128924" y="6568900"/>
            <a:ext cx="1308095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421224" y="132950"/>
            <a:ext cx="5402599" cy="6582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664675" y="142150"/>
            <a:ext cx="4788872" cy="65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“Recovery is a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personal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journey of discovery. 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It involves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making sense of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finding meaning in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what has happened;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becoming an expert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in your own self care;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building a new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sense of self and purpose in life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;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discovering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your own resourcefulness and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possibilities and using these, 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and the resources available to you,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to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pursue your aspirations and goals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”                   </a:t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[Perkins et al 2012]</a:t>
            </a:r>
          </a:p>
        </p:txBody>
      </p:sp>
      <p:sp>
        <p:nvSpPr>
          <p:cNvPr id="110" name="Google Shape;110;p19"/>
          <p:cNvSpPr/>
          <p:nvPr/>
        </p:nvSpPr>
        <p:spPr>
          <a:xfrm rot="10800000">
            <a:off x="10350576" y="4683851"/>
            <a:ext cx="1847700" cy="2158200"/>
          </a:xfrm>
          <a:prstGeom prst="diagStripe">
            <a:avLst>
              <a:gd name="adj" fmla="val 50000"/>
            </a:avLst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/>
          <p:nvPr/>
        </p:nvSpPr>
        <p:spPr>
          <a:xfrm rot="-418863">
            <a:off x="11831376" y="-70651"/>
            <a:ext cx="148098" cy="6066001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7409800" y="647695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  <p:pic>
        <p:nvPicPr>
          <p:cNvPr id="8" name="Google Shape;247;p32" descr="Image result for scenario maybe not sure">
            <a:extLst>
              <a:ext uri="{FF2B5EF4-FFF2-40B4-BE49-F238E27FC236}">
                <a16:creationId xmlns:a16="http://schemas.microsoft.com/office/drawing/2014/main" xmlns="" id="{C71E941B-B7E1-486D-8E9C-8D8E43D222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151" y="1310799"/>
            <a:ext cx="5094275" cy="38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"/>
          <p:cNvSpPr/>
          <p:nvPr/>
        </p:nvSpPr>
        <p:spPr>
          <a:xfrm>
            <a:off x="0" y="0"/>
            <a:ext cx="10644300" cy="180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0"/>
          <p:cNvSpPr txBox="1">
            <a:spLocks noGrp="1"/>
          </p:cNvSpPr>
          <p:nvPr>
            <p:ph type="title" idx="4294967295"/>
          </p:nvPr>
        </p:nvSpPr>
        <p:spPr>
          <a:xfrm>
            <a:off x="648939" y="365125"/>
            <a:ext cx="1089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002060"/>
                </a:solidFill>
              </a:rPr>
              <a:t>The Centre created a validated tool to measure…</a:t>
            </a:r>
            <a:endParaRPr b="1">
              <a:solidFill>
                <a:srgbClr val="002060"/>
              </a:solidFill>
            </a:endParaRPr>
          </a:p>
        </p:txBody>
      </p:sp>
      <p:sp>
        <p:nvSpPr>
          <p:cNvPr id="327" name="Google Shape;327;p40"/>
          <p:cNvSpPr txBox="1"/>
          <p:nvPr/>
        </p:nvSpPr>
        <p:spPr>
          <a:xfrm>
            <a:off x="12946285" y="1801788"/>
            <a:ext cx="2883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Integrity-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peer work actually taking 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0"/>
          <p:cNvSpPr/>
          <p:nvPr/>
        </p:nvSpPr>
        <p:spPr>
          <a:xfrm>
            <a:off x="988484" y="2124953"/>
            <a:ext cx="3657600" cy="3657600"/>
          </a:xfrm>
          <a:prstGeom prst="flowChartConnector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Integrity</a:t>
            </a:r>
            <a:endParaRPr sz="1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Is peer work actually taking place?</a:t>
            </a:r>
            <a:endParaRPr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0"/>
          <p:cNvSpPr/>
          <p:nvPr/>
        </p:nvSpPr>
        <p:spPr>
          <a:xfrm>
            <a:off x="4259179" y="2124953"/>
            <a:ext cx="3657600" cy="3657600"/>
          </a:xfrm>
          <a:prstGeom prst="flowChartConnector">
            <a:avLst/>
          </a:prstGeom>
          <a:noFill/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  <a:endParaRPr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 are people feeling about services/peer services?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0"/>
          <p:cNvSpPr/>
          <p:nvPr/>
        </p:nvSpPr>
        <p:spPr>
          <a:xfrm>
            <a:off x="7506190" y="2124953"/>
            <a:ext cx="3657600" cy="3657600"/>
          </a:xfrm>
          <a:prstGeom prst="flowChartConnector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sz="28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 people feel peer work is impacting what the evidence has said it does?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0"/>
          <p:cNvSpPr/>
          <p:nvPr/>
        </p:nvSpPr>
        <p:spPr>
          <a:xfrm rot="409479">
            <a:off x="11550403" y="-89048"/>
            <a:ext cx="489770" cy="703609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0"/>
          <p:cNvSpPr txBox="1"/>
          <p:nvPr/>
        </p:nvSpPr>
        <p:spPr>
          <a:xfrm>
            <a:off x="-663476" y="6492900"/>
            <a:ext cx="1285547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0" y="109509"/>
            <a:ext cx="12192000" cy="89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2060"/>
                </a:solidFill>
              </a:rPr>
              <a:t>Integrity Findings</a:t>
            </a:r>
            <a:endParaRPr dirty="0"/>
          </a:p>
        </p:txBody>
      </p:sp>
      <p:sp>
        <p:nvSpPr>
          <p:cNvPr id="236" name="Google Shape;236;p31"/>
          <p:cNvSpPr/>
          <p:nvPr/>
        </p:nvSpPr>
        <p:spPr>
          <a:xfrm>
            <a:off x="11497075" y="-24750"/>
            <a:ext cx="489900" cy="6907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193275" y="-49500"/>
            <a:ext cx="489900" cy="6907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205025" y="6492900"/>
            <a:ext cx="1198697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A7C35B-4DEA-45FB-89B7-C3538C632527}"/>
              </a:ext>
            </a:extLst>
          </p:cNvPr>
          <p:cNvSpPr/>
          <p:nvPr/>
        </p:nvSpPr>
        <p:spPr>
          <a:xfrm>
            <a:off x="1867127" y="1565978"/>
            <a:ext cx="8059861" cy="2267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CA" sz="2400" b="1" dirty="0">
                <a:solidFill>
                  <a:srgbClr val="002060"/>
                </a:solidFill>
              </a:rPr>
              <a:t>Is values-based peer work occurring? </a:t>
            </a:r>
            <a:endParaRPr lang="en-CA" sz="24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CA" sz="2400" dirty="0">
              <a:solidFill>
                <a:srgbClr val="003296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CA" sz="2400" dirty="0">
                <a:solidFill>
                  <a:srgbClr val="003296"/>
                </a:solidFill>
              </a:rPr>
              <a:t>The mean (average) score for </a:t>
            </a:r>
            <a:r>
              <a:rPr lang="en-CA" sz="2400" b="1" dirty="0">
                <a:solidFill>
                  <a:srgbClr val="003296"/>
                </a:solidFill>
              </a:rPr>
              <a:t>all items was very positive</a:t>
            </a:r>
            <a:r>
              <a:rPr lang="en-CA" sz="2400" dirty="0">
                <a:solidFill>
                  <a:srgbClr val="003296"/>
                </a:solidFill>
              </a:rPr>
              <a:t>, people were experiencing the values in action!</a:t>
            </a:r>
          </a:p>
          <a:p>
            <a:pPr marL="0" indent="0">
              <a:lnSpc>
                <a:spcPct val="120000"/>
              </a:lnSpc>
              <a:buNone/>
            </a:pPr>
            <a:endParaRPr lang="en-CA" sz="2400" b="1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6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>
            <a:spLocks noGrp="1"/>
          </p:cNvSpPr>
          <p:nvPr>
            <p:ph type="title" idx="4294967295"/>
          </p:nvPr>
        </p:nvSpPr>
        <p:spPr>
          <a:xfrm>
            <a:off x="0" y="2062843"/>
            <a:ext cx="4128900" cy="2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Integrity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b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Mean Scores of </a:t>
            </a:r>
            <a:b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Service Integrity Measures</a:t>
            </a:r>
            <a:b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(Highest Possible Score is 5)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52" name="Google Shape;352;p42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aphicFrame>
        <p:nvGraphicFramePr>
          <p:cNvPr id="353" name="Google Shape;353;p42"/>
          <p:cNvGraphicFramePr/>
          <p:nvPr/>
        </p:nvGraphicFramePr>
        <p:xfrm>
          <a:off x="3987499" y="853440"/>
          <a:ext cx="8063000" cy="5151190"/>
        </p:xfrm>
        <a:graphic>
          <a:graphicData uri="http://schemas.openxmlformats.org/drawingml/2006/table">
            <a:tbl>
              <a:tblPr>
                <a:noFill/>
                <a:tableStyleId>{CD1B1D04-A618-4976-909F-0E20B292113A}</a:tableStyleId>
              </a:tblPr>
              <a:tblGrid>
                <a:gridCol w="6066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Statement Linked to Peer Support Values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2060"/>
                          </a:solidFill>
                        </a:rPr>
                        <a:t>Mean Score</a:t>
                      </a:r>
                      <a:endParaRPr sz="16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2060"/>
                          </a:solidFill>
                        </a:rPr>
                        <a:t>Rating</a:t>
                      </a:r>
                      <a:endParaRPr sz="16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The peer support worker tells me my feelings and opinions are worthwhile.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4.50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The peer support worker reminds me that I have the right to express my needs.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4.48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The peer support worker tells me about their experiences in a way that is meaningful to me.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4.47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peer support worker does not express disapproval of me or the choices I make.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4.46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peer support worker discusses confidentiality with me.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4.46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peer support worker reminds me that my health and wellness is unique to me.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4.46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54" name="Google Shape;354;p42"/>
          <p:cNvSpPr/>
          <p:nvPr/>
        </p:nvSpPr>
        <p:spPr>
          <a:xfrm>
            <a:off x="0" y="211350"/>
            <a:ext cx="12192000" cy="5247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2"/>
          <p:cNvSpPr/>
          <p:nvPr/>
        </p:nvSpPr>
        <p:spPr>
          <a:xfrm>
            <a:off x="0" y="6180275"/>
            <a:ext cx="12192000" cy="5247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2"/>
          <p:cNvSpPr txBox="1"/>
          <p:nvPr/>
        </p:nvSpPr>
        <p:spPr>
          <a:xfrm>
            <a:off x="4494750" y="628165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</a:rPr>
              <a:t>RPLYT&amp; the Centre © 2020</a:t>
            </a:r>
            <a:endParaRPr sz="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 txBox="1">
            <a:spLocks noGrp="1"/>
          </p:cNvSpPr>
          <p:nvPr>
            <p:ph type="title" idx="4294967295"/>
          </p:nvPr>
        </p:nvSpPr>
        <p:spPr>
          <a:xfrm>
            <a:off x="0" y="2062843"/>
            <a:ext cx="4128900" cy="2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Integrity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b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Mean Scores of </a:t>
            </a:r>
            <a:b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Service Integrity Measures</a:t>
            </a:r>
            <a:b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(Highest Possible Score is 5)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94" name="Google Shape;394;p45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graphicFrame>
        <p:nvGraphicFramePr>
          <p:cNvPr id="395" name="Google Shape;395;p45"/>
          <p:cNvGraphicFramePr/>
          <p:nvPr/>
        </p:nvGraphicFramePr>
        <p:xfrm>
          <a:off x="3987499" y="905256"/>
          <a:ext cx="8063000" cy="5151190"/>
        </p:xfrm>
        <a:graphic>
          <a:graphicData uri="http://schemas.openxmlformats.org/drawingml/2006/table">
            <a:tbl>
              <a:tblPr>
                <a:noFill/>
                <a:tableStyleId>{CD1B1D04-A618-4976-909F-0E20B292113A}</a:tableStyleId>
              </a:tblPr>
              <a:tblGrid>
                <a:gridCol w="6066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Statement Linked to Peer Support Values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2060"/>
                          </a:solidFill>
                        </a:rPr>
                        <a:t>Mean Score</a:t>
                      </a:r>
                      <a:endParaRPr sz="16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2060"/>
                          </a:solidFill>
                        </a:rPr>
                        <a:t>Rating</a:t>
                      </a:r>
                      <a:endParaRPr sz="16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peer support worker demonstrates ways they take care of themselves.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4.46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peer support worker follows through on commitments they make.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4.44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peer support worker encourages me to do things for myself instead of doing things for me.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4.42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peer support worker tells me they believe in me.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4.41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peer support worker learns from me and I learn from them.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4.38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peer support worker helps me explore options open to me when I have a decision to make.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4.35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96" name="Google Shape;396;p45"/>
          <p:cNvSpPr/>
          <p:nvPr/>
        </p:nvSpPr>
        <p:spPr>
          <a:xfrm>
            <a:off x="0" y="211350"/>
            <a:ext cx="12192000" cy="5247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5"/>
          <p:cNvSpPr/>
          <p:nvPr/>
        </p:nvSpPr>
        <p:spPr>
          <a:xfrm>
            <a:off x="0" y="6210400"/>
            <a:ext cx="12192000" cy="5247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5"/>
          <p:cNvSpPr txBox="1"/>
          <p:nvPr/>
        </p:nvSpPr>
        <p:spPr>
          <a:xfrm>
            <a:off x="4494750" y="628165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</a:rPr>
              <a:t>RPLYT &amp; the Centre © 2020</a:t>
            </a:r>
            <a:endParaRPr sz="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>
            <a:spLocks noGrp="1"/>
          </p:cNvSpPr>
          <p:nvPr>
            <p:ph type="title" idx="4294967295"/>
          </p:nvPr>
        </p:nvSpPr>
        <p:spPr>
          <a:xfrm>
            <a:off x="0" y="2062843"/>
            <a:ext cx="4128900" cy="2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Integrity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b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Mean Scores of </a:t>
            </a:r>
            <a:b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Service Integrity Measures</a:t>
            </a:r>
            <a:b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(Highest Possible Score is 5)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40" name="Google Shape;340;p41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graphicFrame>
        <p:nvGraphicFramePr>
          <p:cNvPr id="341" name="Google Shape;341;p41"/>
          <p:cNvGraphicFramePr/>
          <p:nvPr/>
        </p:nvGraphicFramePr>
        <p:xfrm>
          <a:off x="3987499" y="1057522"/>
          <a:ext cx="8063000" cy="4743020"/>
        </p:xfrm>
        <a:graphic>
          <a:graphicData uri="http://schemas.openxmlformats.org/drawingml/2006/table">
            <a:tbl>
              <a:tblPr>
                <a:noFill/>
                <a:tableStyleId>{CD1B1D04-A618-4976-909F-0E20B292113A}</a:tableStyleId>
              </a:tblPr>
              <a:tblGrid>
                <a:gridCol w="6066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</a:rPr>
                        <a:t>Statement Linked to Peer Support Values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2060"/>
                          </a:solidFill>
                        </a:rPr>
                        <a:t>Mean Score</a:t>
                      </a:r>
                      <a:endParaRPr sz="16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2060"/>
                          </a:solidFill>
                        </a:rPr>
                        <a:t>Rating</a:t>
                      </a:r>
                      <a:endParaRPr sz="16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The peer support worker genuinely listens to me.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4.64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The peer support worker gives me encouragement.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4.62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The peer support worker tells me that I am not alone in my experiences and struggles.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4.59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The peer support worker shares information with me, e.g., community resources that are available, different learning opportunities.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4.56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When I meet with others in a group, the peer support worker tells me that I can participate in a way that is comfortable for me and the group.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rgbClr val="002060"/>
                          </a:solidFill>
                        </a:rPr>
                        <a:t>4.55</a:t>
                      </a:r>
                      <a:endParaRPr sz="22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Positive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42" name="Google Shape;342;p41"/>
          <p:cNvSpPr/>
          <p:nvPr/>
        </p:nvSpPr>
        <p:spPr>
          <a:xfrm>
            <a:off x="0" y="211350"/>
            <a:ext cx="12192000" cy="5247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1"/>
          <p:cNvSpPr/>
          <p:nvPr/>
        </p:nvSpPr>
        <p:spPr>
          <a:xfrm>
            <a:off x="0" y="6122050"/>
            <a:ext cx="12192000" cy="5247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1"/>
          <p:cNvSpPr txBox="1"/>
          <p:nvPr/>
        </p:nvSpPr>
        <p:spPr>
          <a:xfrm>
            <a:off x="4494750" y="628165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</a:rPr>
              <a:t>RPLYT &amp; the Centre © 2020</a:t>
            </a:r>
            <a:endParaRPr sz="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0" y="109509"/>
            <a:ext cx="12192000" cy="897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2060"/>
                </a:solidFill>
              </a:rPr>
              <a:t>Quality Findings</a:t>
            </a:r>
            <a:endParaRPr dirty="0"/>
          </a:p>
        </p:txBody>
      </p:sp>
      <p:sp>
        <p:nvSpPr>
          <p:cNvPr id="236" name="Google Shape;236;p31"/>
          <p:cNvSpPr/>
          <p:nvPr/>
        </p:nvSpPr>
        <p:spPr>
          <a:xfrm>
            <a:off x="11497075" y="-24750"/>
            <a:ext cx="489900" cy="6907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193275" y="-49500"/>
            <a:ext cx="489900" cy="6907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205025" y="6492900"/>
            <a:ext cx="1198697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A7C35B-4DEA-45FB-89B7-C3538C632527}"/>
              </a:ext>
            </a:extLst>
          </p:cNvPr>
          <p:cNvSpPr/>
          <p:nvPr/>
        </p:nvSpPr>
        <p:spPr>
          <a:xfrm>
            <a:off x="1867127" y="1565978"/>
            <a:ext cx="8059861" cy="271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CA" sz="2400" b="1" dirty="0">
              <a:solidFill>
                <a:srgbClr val="00329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CA" sz="2400" b="1" dirty="0">
                <a:solidFill>
                  <a:srgbClr val="002060"/>
                </a:solidFill>
              </a:rPr>
              <a:t>How does receiving peer support affect people’s feelings about services they are receiving?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400" dirty="0">
                <a:solidFill>
                  <a:srgbClr val="003296"/>
                </a:solidFill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2400" dirty="0">
                <a:solidFill>
                  <a:srgbClr val="003296"/>
                </a:solidFill>
              </a:rPr>
              <a:t>70% experienced negative emotions before peer support, </a:t>
            </a:r>
            <a:r>
              <a:rPr lang="en-CA" sz="2400" b="1" dirty="0">
                <a:solidFill>
                  <a:srgbClr val="003296"/>
                </a:solidFill>
              </a:rPr>
              <a:t>80% positive emotions with peer support</a:t>
            </a:r>
            <a:endParaRPr lang="en-CA" sz="2400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13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3"/>
          <p:cNvSpPr txBox="1">
            <a:spLocks noGrp="1"/>
          </p:cNvSpPr>
          <p:nvPr>
            <p:ph type="title" idx="4294967295"/>
          </p:nvPr>
        </p:nvSpPr>
        <p:spPr>
          <a:xfrm>
            <a:off x="80761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US" sz="4800" b="1">
                <a:solidFill>
                  <a:srgbClr val="002060"/>
                </a:solidFill>
              </a:rPr>
              <a:t>Quality Results </a:t>
            </a:r>
            <a:endParaRPr sz="4800">
              <a:solidFill>
                <a:srgbClr val="002060"/>
              </a:solidFill>
            </a:endParaRPr>
          </a:p>
        </p:txBody>
      </p:sp>
      <p:sp>
        <p:nvSpPr>
          <p:cNvPr id="364" name="Google Shape;364;p43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grpSp>
        <p:nvGrpSpPr>
          <p:cNvPr id="365" name="Google Shape;365;p43"/>
          <p:cNvGrpSpPr/>
          <p:nvPr/>
        </p:nvGrpSpPr>
        <p:grpSpPr>
          <a:xfrm>
            <a:off x="6095126" y="1752540"/>
            <a:ext cx="6095840" cy="4790700"/>
            <a:chOff x="49791" y="1568114"/>
            <a:chExt cx="6095840" cy="4790700"/>
          </a:xfrm>
        </p:grpSpPr>
        <p:sp>
          <p:nvSpPr>
            <p:cNvPr id="366" name="Google Shape;366;p43"/>
            <p:cNvSpPr/>
            <p:nvPr/>
          </p:nvSpPr>
          <p:spPr>
            <a:xfrm>
              <a:off x="49791" y="1652758"/>
              <a:ext cx="6095700" cy="13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Words People Used to Describe Their Feelings about Their Meetings With Peer Support Staff</a:t>
              </a:r>
              <a:endParaRPr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dirty="0">
                <a:solidFill>
                  <a:srgbClr val="002060"/>
                </a:solidFill>
              </a:endParaRPr>
            </a:p>
          </p:txBody>
        </p:sp>
        <p:pic>
          <p:nvPicPr>
            <p:cNvPr id="367" name="Google Shape;367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531" y="3110230"/>
              <a:ext cx="6035100" cy="324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43"/>
            <p:cNvSpPr/>
            <p:nvPr/>
          </p:nvSpPr>
          <p:spPr>
            <a:xfrm>
              <a:off x="80161" y="1568114"/>
              <a:ext cx="6035100" cy="47907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43"/>
          <p:cNvGrpSpPr/>
          <p:nvPr/>
        </p:nvGrpSpPr>
        <p:grpSpPr>
          <a:xfrm>
            <a:off x="-980" y="1752540"/>
            <a:ext cx="6099000" cy="4790700"/>
            <a:chOff x="6145571" y="1568114"/>
            <a:chExt cx="6099000" cy="4790700"/>
          </a:xfrm>
        </p:grpSpPr>
        <p:pic>
          <p:nvPicPr>
            <p:cNvPr id="370" name="Google Shape;370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45571" y="3111090"/>
              <a:ext cx="6035100" cy="324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43"/>
            <p:cNvSpPr/>
            <p:nvPr/>
          </p:nvSpPr>
          <p:spPr>
            <a:xfrm>
              <a:off x="6145571" y="1680489"/>
              <a:ext cx="6099000" cy="132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Words People Used to Describe Their  Feelings about Services Prior to Receiving Peer Support</a:t>
              </a:r>
              <a:endParaRPr dirty="0">
                <a:solidFill>
                  <a:srgbClr val="002060"/>
                </a:solidFill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%</a:t>
              </a:r>
              <a:endParaRPr dirty="0">
                <a:solidFill>
                  <a:srgbClr val="002060"/>
                </a:solidFill>
              </a:endParaRPr>
            </a:p>
          </p:txBody>
        </p:sp>
        <p:sp>
          <p:nvSpPr>
            <p:cNvPr id="372" name="Google Shape;372;p43"/>
            <p:cNvSpPr/>
            <p:nvPr/>
          </p:nvSpPr>
          <p:spPr>
            <a:xfrm>
              <a:off x="6177575" y="1568114"/>
              <a:ext cx="6035100" cy="47907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43"/>
          <p:cNvSpPr/>
          <p:nvPr/>
        </p:nvSpPr>
        <p:spPr>
          <a:xfrm rot="5400000">
            <a:off x="10349725" y="-141450"/>
            <a:ext cx="1699800" cy="1982700"/>
          </a:xfrm>
          <a:prstGeom prst="diagStripe">
            <a:avLst>
              <a:gd name="adj" fmla="val 50000"/>
            </a:avLst>
          </a:prstGeom>
          <a:solidFill>
            <a:schemeClr val="accent5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3"/>
          <p:cNvSpPr txBox="1"/>
          <p:nvPr/>
        </p:nvSpPr>
        <p:spPr>
          <a:xfrm>
            <a:off x="-980" y="6543250"/>
            <a:ext cx="1197775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892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Century Gothic" panose="020B0502020202020204" pitchFamily="34" charset="0"/>
              </a:rPr>
              <a:t>Impact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825" y="930826"/>
            <a:ext cx="9487594" cy="592717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9600" b="1" dirty="0">
                <a:solidFill>
                  <a:srgbClr val="002060"/>
                </a:solidFill>
              </a:rPr>
              <a:t>Do people believe peer support is having an impact on their day to day life?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CA" sz="8000" b="1" dirty="0">
                <a:solidFill>
                  <a:srgbClr val="003296"/>
                </a:solidFill>
              </a:rPr>
              <a:t>More than 75-80% agreed or strongly agreed that having peer support:</a:t>
            </a:r>
            <a:endParaRPr lang="en-US" sz="8000" b="1" dirty="0">
              <a:solidFill>
                <a:srgbClr val="003296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CA" sz="8000" dirty="0">
                <a:solidFill>
                  <a:srgbClr val="003296"/>
                </a:solidFill>
              </a:rPr>
              <a:t>Helped them be more hopeful about their life</a:t>
            </a:r>
            <a:endParaRPr lang="en-US" sz="8000" dirty="0">
              <a:solidFill>
                <a:srgbClr val="003296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CA" sz="8000" dirty="0">
                <a:solidFill>
                  <a:srgbClr val="003296"/>
                </a:solidFill>
              </a:rPr>
              <a:t>Gave them more confidence to tell health providers what they need</a:t>
            </a:r>
            <a:endParaRPr lang="en-US" sz="8000" dirty="0">
              <a:solidFill>
                <a:srgbClr val="003296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CA" sz="8000" dirty="0">
                <a:solidFill>
                  <a:srgbClr val="003296"/>
                </a:solidFill>
              </a:rPr>
              <a:t>Helped them deal more effectively with crises in their life</a:t>
            </a:r>
          </a:p>
          <a:p>
            <a:pPr lvl="1">
              <a:lnSpc>
                <a:spcPct val="120000"/>
              </a:lnSpc>
            </a:pPr>
            <a:r>
              <a:rPr lang="en-CA" sz="8000" dirty="0">
                <a:solidFill>
                  <a:srgbClr val="003296"/>
                </a:solidFill>
              </a:rPr>
              <a:t>Helped them get connected to appropriate supports and services</a:t>
            </a:r>
            <a:endParaRPr lang="en-US" sz="8000" dirty="0">
              <a:solidFill>
                <a:srgbClr val="003296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CA" sz="8000" dirty="0">
                <a:solidFill>
                  <a:srgbClr val="003296"/>
                </a:solidFill>
              </a:rPr>
              <a:t>Improved their ability for self-care</a:t>
            </a:r>
            <a:endParaRPr lang="en-US" sz="8000" dirty="0">
              <a:solidFill>
                <a:srgbClr val="003296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CA" sz="8000" dirty="0">
                <a:solidFill>
                  <a:srgbClr val="003296"/>
                </a:solidFill>
              </a:rPr>
              <a:t>Decreased their need for emergency and crisis services</a:t>
            </a:r>
          </a:p>
          <a:p>
            <a:pPr lvl="1">
              <a:lnSpc>
                <a:spcPct val="120000"/>
              </a:lnSpc>
            </a:pPr>
            <a:r>
              <a:rPr lang="en-CA" sz="8000" b="1" dirty="0">
                <a:solidFill>
                  <a:srgbClr val="003296"/>
                </a:solidFill>
              </a:rPr>
              <a:t>Improved their experience with mental health and addiction services!</a:t>
            </a:r>
          </a:p>
          <a:p>
            <a:pPr lvl="1" algn="ctr">
              <a:lnSpc>
                <a:spcPct val="120000"/>
              </a:lnSpc>
            </a:pPr>
            <a:endParaRPr lang="en-US" sz="6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dirty="0"/>
              <a:t>RPLYT &amp; the Centre © 2019</a:t>
            </a:r>
          </a:p>
        </p:txBody>
      </p:sp>
      <p:sp>
        <p:nvSpPr>
          <p:cNvPr id="7" name="Google Shape;237;p31">
            <a:extLst>
              <a:ext uri="{FF2B5EF4-FFF2-40B4-BE49-F238E27FC236}">
                <a16:creationId xmlns:a16="http://schemas.microsoft.com/office/drawing/2014/main" xmlns="" id="{D3F9AEF0-9044-4CE4-B204-A3B10D396A0A}"/>
              </a:ext>
            </a:extLst>
          </p:cNvPr>
          <p:cNvSpPr/>
          <p:nvPr/>
        </p:nvSpPr>
        <p:spPr>
          <a:xfrm>
            <a:off x="193275" y="-49500"/>
            <a:ext cx="489900" cy="6907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36;p31">
            <a:extLst>
              <a:ext uri="{FF2B5EF4-FFF2-40B4-BE49-F238E27FC236}">
                <a16:creationId xmlns:a16="http://schemas.microsoft.com/office/drawing/2014/main" xmlns="" id="{A39C1B9F-A13D-4506-8C70-E96AF25EF0E6}"/>
              </a:ext>
            </a:extLst>
          </p:cNvPr>
          <p:cNvSpPr/>
          <p:nvPr/>
        </p:nvSpPr>
        <p:spPr>
          <a:xfrm>
            <a:off x="11497075" y="-24750"/>
            <a:ext cx="489900" cy="6907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676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 txBox="1">
            <a:spLocks noGrp="1"/>
          </p:cNvSpPr>
          <p:nvPr>
            <p:ph type="title" idx="4294967295"/>
          </p:nvPr>
        </p:nvSpPr>
        <p:spPr>
          <a:xfrm>
            <a:off x="0" y="2062843"/>
            <a:ext cx="4128900" cy="2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05C3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 Results</a:t>
            </a:r>
            <a:br>
              <a:rPr lang="en-US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Perceived Impact </a:t>
            </a:r>
            <a:b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 Peer Support Mean Scores</a:t>
            </a:r>
            <a:br>
              <a:rPr lang="en-US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(Highest Possible Score is 5)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382" name="Google Shape;382;p44"/>
          <p:cNvSpPr txBox="1">
            <a:spLocks noGrp="1"/>
          </p:cNvSpPr>
          <p:nvPr>
            <p:ph type="sldNum" idx="12"/>
          </p:nvPr>
        </p:nvSpPr>
        <p:spPr>
          <a:xfrm>
            <a:off x="11409045" y="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graphicFrame>
        <p:nvGraphicFramePr>
          <p:cNvPr id="383" name="Google Shape;383;p44"/>
          <p:cNvGraphicFramePr/>
          <p:nvPr/>
        </p:nvGraphicFramePr>
        <p:xfrm>
          <a:off x="3987499" y="768791"/>
          <a:ext cx="8063000" cy="5320490"/>
        </p:xfrm>
        <a:graphic>
          <a:graphicData uri="http://schemas.openxmlformats.org/drawingml/2006/table">
            <a:tbl>
              <a:tblPr>
                <a:noFill/>
                <a:tableStyleId>{CD1B1D04-A618-4976-909F-0E20B292113A}</a:tableStyleId>
              </a:tblPr>
              <a:tblGrid>
                <a:gridCol w="6066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9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9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Meeting with a peer support worker has …*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2060"/>
                          </a:solidFill>
                        </a:rPr>
                        <a:t>Mean Score</a:t>
                      </a:r>
                      <a:endParaRPr sz="1600" b="1" u="none" strike="noStrike" cap="none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solidFill>
                            <a:srgbClr val="002060"/>
                          </a:solidFill>
                        </a:rPr>
                        <a:t>Rating</a:t>
                      </a:r>
                      <a:endParaRPr sz="1600" b="1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…helped me be more hopeful about my life.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4.34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Strong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…made my experience with mental health and addictions services better.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4.34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Strong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…helped me get connected to appropriate supports and services.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4.27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Strong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…given me more confidence to tell health providers what I need.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4.23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Strong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…improved my ability for self-care </a:t>
                      </a:r>
                      <a:b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</a:b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(i.e. activities and practices that are engaged in on a regular basis to maintain and enhance a person’s short- and longer-term health and well-being.).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4.21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Strong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…helped me deal more effectively with crises in my life.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50" u="none" strike="noStrike" cap="none">
                          <a:solidFill>
                            <a:srgbClr val="002060"/>
                          </a:solidFill>
                        </a:rPr>
                        <a:t>4.19</a:t>
                      </a:r>
                      <a:endParaRPr sz="215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002060"/>
                          </a:solidFill>
                        </a:rPr>
                        <a:t>Very Strong</a:t>
                      </a:r>
                      <a:endParaRPr sz="1600" u="none" strike="noStrike" cap="none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84" name="Google Shape;384;p44"/>
          <p:cNvSpPr txBox="1"/>
          <p:nvPr/>
        </p:nvSpPr>
        <p:spPr>
          <a:xfrm>
            <a:off x="1359280" y="6538912"/>
            <a:ext cx="1250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*Table adapted for slide. In the tool, each statement begins with: “Meeting with a peer support worker has…”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4"/>
          <p:cNvSpPr/>
          <p:nvPr/>
        </p:nvSpPr>
        <p:spPr>
          <a:xfrm>
            <a:off x="0" y="113100"/>
            <a:ext cx="12192000" cy="5247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4"/>
          <p:cNvSpPr txBox="1"/>
          <p:nvPr/>
        </p:nvSpPr>
        <p:spPr>
          <a:xfrm>
            <a:off x="-830500" y="652570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002060"/>
                </a:solidFill>
                <a:latin typeface="Century Gothic" panose="020B0502020202020204" pitchFamily="34" charset="0"/>
              </a:rPr>
              <a:t>Survey &amp; the “How To Manual”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/>
              <a:t>                                 </a:t>
            </a:r>
          </a:p>
          <a:p>
            <a:pPr marL="0" indent="0">
              <a:buNone/>
            </a:pPr>
            <a:r>
              <a:rPr lang="en-CA" sz="3600" dirty="0"/>
              <a:t>     </a:t>
            </a:r>
          </a:p>
          <a:p>
            <a:pPr marL="0" indent="0">
              <a:buNone/>
            </a:pPr>
            <a:endParaRPr lang="en-CA" sz="3600" dirty="0">
              <a:solidFill>
                <a:srgbClr val="DF4194"/>
              </a:solidFill>
            </a:endParaRPr>
          </a:p>
          <a:p>
            <a:pPr marL="0" indent="0">
              <a:buNone/>
            </a:pPr>
            <a:r>
              <a:rPr lang="en-CA" sz="3600" dirty="0">
                <a:solidFill>
                  <a:srgbClr val="FF6600"/>
                </a:solidFill>
              </a:rPr>
              <a:t>     </a:t>
            </a:r>
            <a:r>
              <a:rPr lang="en-CA" sz="3600" dirty="0">
                <a:solidFill>
                  <a:srgbClr val="003296"/>
                </a:solidFill>
              </a:rPr>
              <a:t>We love to share!</a:t>
            </a:r>
          </a:p>
          <a:p>
            <a:pPr marL="0" indent="0">
              <a:buNone/>
            </a:pPr>
            <a:endParaRPr lang="en-CA" sz="3600" dirty="0">
              <a:solidFill>
                <a:srgbClr val="003296"/>
              </a:solidFill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003296"/>
                </a:solidFill>
                <a:hlinkClick r:id="rId2"/>
              </a:rPr>
              <a:t>www.centreforinnovationinpeersupport.com</a:t>
            </a:r>
            <a:endParaRPr lang="en-CA" sz="1800" dirty="0">
              <a:solidFill>
                <a:srgbClr val="003296"/>
              </a:solidFill>
            </a:endParaRPr>
          </a:p>
          <a:p>
            <a:pPr marL="0" indent="0">
              <a:buNone/>
            </a:pPr>
            <a:r>
              <a:rPr lang="en-CA" sz="1800" dirty="0">
                <a:solidFill>
                  <a:srgbClr val="003296"/>
                </a:solidFill>
                <a:hlinkClick r:id="rId3"/>
              </a:rPr>
              <a:t>info@centreforinovationinpeersupport.com</a:t>
            </a:r>
            <a:endParaRPr lang="en-CA" sz="1800" dirty="0">
              <a:solidFill>
                <a:srgbClr val="003296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3296"/>
              </a:solidFill>
            </a:endParaRPr>
          </a:p>
        </p:txBody>
      </p:sp>
      <p:pic>
        <p:nvPicPr>
          <p:cNvPr id="4" name="Content Placeholder 8" descr="ers1.jpg"/>
          <p:cNvPicPr>
            <a:picLocks noChangeAspect="1"/>
          </p:cNvPicPr>
          <p:nvPr/>
        </p:nvPicPr>
        <p:blipFill rotWithShape="1">
          <a:blip r:embed="rId4" cstate="print"/>
          <a:srcRect l="4885" r="6084"/>
          <a:stretch/>
        </p:blipFill>
        <p:spPr>
          <a:xfrm>
            <a:off x="5190650" y="1825625"/>
            <a:ext cx="5706319" cy="4355155"/>
          </a:xfrm>
          <a:prstGeom prst="rect">
            <a:avLst/>
          </a:prstGeom>
          <a:effectLst/>
          <a:scene3d>
            <a:camera prst="perspectiveLef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77" y="1779507"/>
            <a:ext cx="258463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1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-11125" y="11125"/>
            <a:ext cx="12192000" cy="3604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0" y="318950"/>
            <a:ext cx="11880300" cy="18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800"/>
              <a:buFont typeface="Arial Black"/>
              <a:buNone/>
            </a:pPr>
            <a:r>
              <a:rPr lang="en-US" sz="6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THIS “THING” </a:t>
            </a:r>
            <a:br>
              <a:rPr lang="en-US" sz="6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6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CALL </a:t>
            </a:r>
            <a:br>
              <a:rPr lang="en-US" sz="6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6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PEER SUPPORT</a:t>
            </a:r>
            <a:endParaRPr sz="60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p23" descr="Image result for what is it i dont know its beautifu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7625" y="3721775"/>
            <a:ext cx="3263600" cy="270092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/>
          <p:nvPr/>
        </p:nvSpPr>
        <p:spPr>
          <a:xfrm rot="-424483">
            <a:off x="11969518" y="-115013"/>
            <a:ext cx="211913" cy="7204427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"/>
          <p:cNvSpPr/>
          <p:nvPr/>
        </p:nvSpPr>
        <p:spPr>
          <a:xfrm rot="10800000">
            <a:off x="10350576" y="4683851"/>
            <a:ext cx="1847700" cy="2158200"/>
          </a:xfrm>
          <a:prstGeom prst="diagStripe">
            <a:avLst>
              <a:gd name="adj" fmla="val 50000"/>
            </a:avLst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49575" y="6476950"/>
            <a:ext cx="1213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9"/>
          <p:cNvSpPr txBox="1">
            <a:spLocks noGrp="1"/>
          </p:cNvSpPr>
          <p:nvPr>
            <p:ph type="title"/>
          </p:nvPr>
        </p:nvSpPr>
        <p:spPr>
          <a:xfrm>
            <a:off x="415650" y="1454658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Thank You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7" name="Google Shape;427;p49"/>
          <p:cNvSpPr txBox="1">
            <a:spLocks noGrp="1"/>
          </p:cNvSpPr>
          <p:nvPr>
            <p:ph type="body" idx="1"/>
          </p:nvPr>
        </p:nvSpPr>
        <p:spPr>
          <a:xfrm>
            <a:off x="415650" y="382981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7200">
                <a:solidFill>
                  <a:schemeClr val="lt1"/>
                </a:solidFill>
              </a:rPr>
              <a:t>QUESTIONS?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428" name="Google Shape;428;p49"/>
          <p:cNvSpPr/>
          <p:nvPr/>
        </p:nvSpPr>
        <p:spPr>
          <a:xfrm>
            <a:off x="0" y="352975"/>
            <a:ext cx="12191850" cy="4392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9"/>
          <p:cNvSpPr/>
          <p:nvPr/>
        </p:nvSpPr>
        <p:spPr>
          <a:xfrm>
            <a:off x="-20100" y="5907025"/>
            <a:ext cx="12232200" cy="4392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>
                <a:solidFill>
                  <a:schemeClr val="bg1"/>
                </a:solidFill>
              </a:rPr>
              <a:t>robyn@robynpriest.com			             www.robynpriest.com</a:t>
            </a:r>
            <a:endParaRPr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 rot="352387">
            <a:off x="-76652" y="522881"/>
            <a:ext cx="12460204" cy="385738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412675" y="137550"/>
            <a:ext cx="2762100" cy="65829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613275" y="1545100"/>
            <a:ext cx="8403000" cy="51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“Peer support is not scripted. It does not follow steps. It is about relationship. It comes from the heart through insight and knowledge gained from experience.” </a:t>
            </a:r>
            <a:endParaRPr sz="36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b="1" i="1">
              <a:solidFill>
                <a:srgbClr val="2F54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rgbClr val="2F549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Source: Mental Health Commission of Canada, Guidelines for the Practice and Training of Peer Support.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274400" y="649230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720000" y="233175"/>
            <a:ext cx="10752000" cy="10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lang="en-US" sz="6500" b="1">
                <a:solidFill>
                  <a:srgbClr val="1E4E79"/>
                </a:solidFill>
                <a:latin typeface="Oswald"/>
                <a:ea typeface="Oswald"/>
                <a:cs typeface="Oswald"/>
                <a:sym typeface="Oswald"/>
              </a:rPr>
              <a:t>It’s Not About The Nail</a:t>
            </a:r>
            <a:endParaRPr sz="6500"/>
          </a:p>
        </p:txBody>
      </p:sp>
      <p:sp>
        <p:nvSpPr>
          <p:cNvPr id="160" name="Google Shape;160;p24"/>
          <p:cNvSpPr txBox="1"/>
          <p:nvPr/>
        </p:nvSpPr>
        <p:spPr>
          <a:xfrm>
            <a:off x="-394232" y="6492900"/>
            <a:ext cx="13077275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  <p:pic>
        <p:nvPicPr>
          <p:cNvPr id="2" name="It's Not About The Nail">
            <a:hlinkClick r:id="" action="ppaction://media"/>
            <a:extLst>
              <a:ext uri="{FF2B5EF4-FFF2-40B4-BE49-F238E27FC236}">
                <a16:creationId xmlns:a16="http://schemas.microsoft.com/office/drawing/2014/main" xmlns="" id="{7231A28B-AC5D-4C28-957E-8EB8A35026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46662" y="1320075"/>
            <a:ext cx="9390694" cy="4785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449580" y="375800"/>
            <a:ext cx="1176900" cy="63711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1848401" y="305415"/>
            <a:ext cx="2869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66A8C8"/>
                </a:solidFill>
                <a:latin typeface="Calibri"/>
                <a:ea typeface="Calibri"/>
                <a:cs typeface="Calibri"/>
                <a:sym typeface="Calibri"/>
              </a:rPr>
              <a:t>FRIENDSHIP</a:t>
            </a:r>
            <a:endParaRPr sz="1500">
              <a:solidFill>
                <a:srgbClr val="66A8C8"/>
              </a:solidFill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1789946" y="6442494"/>
            <a:ext cx="3481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66A8C8"/>
                </a:solidFill>
                <a:latin typeface="Calibri"/>
                <a:ea typeface="Calibri"/>
                <a:cs typeface="Calibri"/>
                <a:sym typeface="Calibri"/>
              </a:rPr>
              <a:t>CLINICAL CARE</a:t>
            </a:r>
            <a:endParaRPr sz="2100"/>
          </a:p>
        </p:txBody>
      </p:sp>
      <p:sp>
        <p:nvSpPr>
          <p:cNvPr id="139" name="Google Shape;139;p22"/>
          <p:cNvSpPr txBox="1"/>
          <p:nvPr/>
        </p:nvSpPr>
        <p:spPr>
          <a:xfrm rot="-5400000">
            <a:off x="-598292" y="3397425"/>
            <a:ext cx="3148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PEER SUPPORT</a:t>
            </a:r>
            <a:endParaRPr sz="1500"/>
          </a:p>
        </p:txBody>
      </p:sp>
      <p:graphicFrame>
        <p:nvGraphicFramePr>
          <p:cNvPr id="140" name="Google Shape;140;p22"/>
          <p:cNvGraphicFramePr/>
          <p:nvPr/>
        </p:nvGraphicFramePr>
        <p:xfrm>
          <a:off x="1848394" y="720913"/>
          <a:ext cx="9816725" cy="5600840"/>
        </p:xfrm>
        <a:graphic>
          <a:graphicData uri="http://schemas.openxmlformats.org/drawingml/2006/table">
            <a:tbl>
              <a:tblPr firstRow="1" bandRow="1">
                <a:noFill/>
                <a:tableStyleId>{CD1B1D04-A618-4976-909F-0E20B292113A}</a:tableStyleId>
              </a:tblPr>
              <a:tblGrid>
                <a:gridCol w="9816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olidFill>
                            <a:srgbClr val="66A8C8"/>
                          </a:solidFill>
                        </a:rPr>
                        <a:t>Informal PEER SUPPORT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Naturally occurring, voluntary, reciprocal relationship(s) with peers one-to-one or possibly in a community</a:t>
                      </a:r>
                      <a:endParaRPr sz="1600" b="0">
                        <a:solidFill>
                          <a:srgbClr val="66A8C8"/>
                        </a:solidFill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A8C8">
                        <a:alpha val="47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66A8C8"/>
                          </a:solidFill>
                        </a:rPr>
                        <a:t>Clubhouse/walk in centre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Mainly psychosocial and social recreational focus with peer support naturally occurring among participants</a:t>
                      </a:r>
                      <a:endParaRPr sz="160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A8C8">
                        <a:alpha val="666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66A8C8"/>
                          </a:solidFill>
                        </a:rPr>
                        <a:t>Self-Help, Mutual PEER SUPPORT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Consumer operated/run organizations/activities/programs, voluntary, naturally occurring, reciprocal relationships with peers in community settings e.g., housing, social/recreational, arts/culture, traditional/spiritual healing, recovery education/work, anti-discrimination education/work, human rights/disability rights education work</a:t>
                      </a:r>
                      <a:endParaRPr sz="160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A8C8">
                        <a:alpha val="863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7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66A8C8"/>
                          </a:solidFill>
                        </a:rPr>
                        <a:t>Formalized/Intentional PEER SUPPORT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Consumer run peer support services within community settings (either group or one-to-one) focusing on issues such as education, employment, MH systems navigation, systemic/Individual advocacy, housing, food, security, internet, transportation, recovery education, anti-discrimination work, etc.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A8C8">
                        <a:alpha val="1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66A8C8"/>
                          </a:solidFill>
                        </a:rPr>
                        <a:t>Workplace PEER SUPPORT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Workplace-based programs where employees with lived experience are selected and prepare to provide peer support to other employees within their workplace</a:t>
                      </a:r>
                      <a:endParaRPr sz="160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A8C8">
                        <a:alpha val="168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66A8C8"/>
                          </a:solidFill>
                        </a:rPr>
                        <a:t>Community clinical setting PEER SUPPORT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Peer support workers are selected to provide support to patients/clients that utilize clinical services e.g. Outpatient, A.C.T teams, Case Management, Counselling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A8C8">
                        <a:alpha val="188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66A8C8"/>
                          </a:solidFill>
                        </a:rPr>
                        <a:t>Clinical/conventional MH system-based PEER SUPPORT</a:t>
                      </a:r>
                      <a:endParaRPr sz="16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Clinical setting, Inpatient/outpatient, institutional peer support, multidisciplinary groups, recovery centres, or Rehabilitation Centres Crisis response, Crisis Management, Emergency Rooms, Acute Wards</a:t>
                      </a:r>
                      <a:endParaRPr sz="1600"/>
                    </a:p>
                  </a:txBody>
                  <a:tcPr marL="68575" marR="68575" marT="34300" marB="343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8C8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6A8C8">
                        <a:alpha val="207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1" name="Google Shape;141;p22"/>
          <p:cNvSpPr txBox="1"/>
          <p:nvPr/>
        </p:nvSpPr>
        <p:spPr>
          <a:xfrm>
            <a:off x="7010400" y="182810"/>
            <a:ext cx="346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66A8C8"/>
                </a:solidFill>
                <a:latin typeface="Calibri"/>
                <a:ea typeface="Calibri"/>
                <a:cs typeface="Calibri"/>
                <a:sym typeface="Calibri"/>
              </a:rPr>
              <a:t>FIGURE 1-SPECTRUM OF TYPES OF PEER SUPPORT</a:t>
            </a:r>
            <a:endParaRPr sz="1500"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4274400" y="656850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/>
          <p:nvPr/>
        </p:nvSpPr>
        <p:spPr>
          <a:xfrm rot="352387">
            <a:off x="-76652" y="522881"/>
            <a:ext cx="12460204" cy="385738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9049025" y="137550"/>
            <a:ext cx="2762100" cy="658290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76200" y="1318953"/>
            <a:ext cx="8403000" cy="545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 algn="ctr">
              <a:buNone/>
            </a:pPr>
            <a:r>
              <a:rPr lang="en-US" sz="2800" dirty="0">
                <a:solidFill>
                  <a:srgbClr val="0070C0"/>
                </a:solidFill>
              </a:rPr>
              <a:t>“</a:t>
            </a:r>
            <a:r>
              <a:rPr lang="en-US" sz="2800" b="1" dirty="0">
                <a:solidFill>
                  <a:srgbClr val="002060"/>
                </a:solidFill>
              </a:rPr>
              <a:t>Formalized</a:t>
            </a:r>
            <a:r>
              <a:rPr lang="en-US" sz="2800" dirty="0">
                <a:solidFill>
                  <a:srgbClr val="0070C0"/>
                </a:solidFill>
              </a:rPr>
              <a:t> peer support begins when persons with lived experience, who have received </a:t>
            </a:r>
            <a:r>
              <a:rPr lang="en-US" sz="2800" b="1" dirty="0">
                <a:solidFill>
                  <a:srgbClr val="002060"/>
                </a:solidFill>
              </a:rPr>
              <a:t>specialized training</a:t>
            </a:r>
            <a:r>
              <a:rPr lang="en-US" sz="2800" dirty="0">
                <a:solidFill>
                  <a:srgbClr val="0070C0"/>
                </a:solidFill>
              </a:rPr>
              <a:t>, assume </a:t>
            </a:r>
            <a:r>
              <a:rPr lang="en-US" sz="2800" b="1" dirty="0">
                <a:solidFill>
                  <a:srgbClr val="002060"/>
                </a:solidFill>
              </a:rPr>
              <a:t>unique designated roles</a:t>
            </a:r>
            <a:r>
              <a:rPr lang="en-US" sz="2800" dirty="0">
                <a:solidFill>
                  <a:srgbClr val="0070C0"/>
                </a:solidFill>
              </a:rPr>
              <a:t>…</a:t>
            </a:r>
            <a:r>
              <a:rPr lang="en-US" sz="2800" b="1" dirty="0">
                <a:solidFill>
                  <a:srgbClr val="002060"/>
                </a:solidFill>
              </a:rPr>
              <a:t>to support an individual’s expressed wishes.”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marL="127000" indent="0" algn="ctr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70C0"/>
                </a:solidFill>
              </a:rPr>
              <a:t>Source: Addictions and Mental Health Ontario’s, Best Practices in Peer Support (from Ontario Peer Development Initiative)</a:t>
            </a: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5384225"/>
            <a:ext cx="1473150" cy="14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4274400" y="649230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 rot="352387">
            <a:off x="-76652" y="522881"/>
            <a:ext cx="12460204" cy="385738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7469750" y="137550"/>
            <a:ext cx="4341300" cy="6582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7469750" y="885950"/>
            <a:ext cx="4341300" cy="46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4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</a:t>
            </a:r>
            <a:br>
              <a:rPr lang="en-US" sz="4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4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get Consistency in the Discipline of Peer Support?</a:t>
            </a:r>
            <a:r>
              <a:rPr lang="en-US" sz="6000">
                <a:solidFill>
                  <a:srgbClr val="000000"/>
                </a:solidFill>
              </a:rPr>
              <a:t> </a:t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168" name="Google Shape;168;p25" descr="Image result for consistency is ke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250" y="1324125"/>
            <a:ext cx="4730725" cy="47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5"/>
          <p:cNvSpPr txBox="1"/>
          <p:nvPr/>
        </p:nvSpPr>
        <p:spPr>
          <a:xfrm>
            <a:off x="4274400" y="6492300"/>
            <a:ext cx="3202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002060"/>
                </a:solidFill>
              </a:rPr>
              <a:t>RPLYT &amp; the Centre © 2020</a:t>
            </a:r>
            <a:endParaRPr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>
            <a:off x="11125" y="4921325"/>
            <a:ext cx="12192000" cy="2015400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55675" y="5077225"/>
            <a:ext cx="12039000" cy="17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>
                <a:solidFill>
                  <a:schemeClr val="lt1"/>
                </a:solidFill>
              </a:rPr>
              <a:t>Mental Health Commission of Canada’s Core Values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4294967295"/>
          </p:nvPr>
        </p:nvSpPr>
        <p:spPr>
          <a:xfrm>
            <a:off x="517725" y="1011850"/>
            <a:ext cx="6173400" cy="23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Char char="●"/>
            </a:pPr>
            <a: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Hope and Recovery</a:t>
            </a:r>
            <a:endParaRPr sz="1400" dirty="0">
              <a:solidFill>
                <a:srgbClr val="000000"/>
              </a:solidFill>
            </a:endParaRPr>
          </a:p>
          <a:p>
            <a:pPr marL="114300" lvl="0" indent="38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2F549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Char char="●"/>
            </a:pPr>
            <a: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Empathetic and Equal </a:t>
            </a:r>
            <a:b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relationships</a:t>
            </a:r>
            <a:endParaRPr sz="1400" dirty="0">
              <a:solidFill>
                <a:srgbClr val="000000"/>
              </a:solidFill>
            </a:endParaRPr>
          </a:p>
          <a:p>
            <a:pPr marL="114300" lvl="0" indent="38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2F549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Char char="●"/>
            </a:pPr>
            <a: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Integrity, Authenticity and Trust</a:t>
            </a:r>
            <a:endParaRPr sz="1400" dirty="0">
              <a:solidFill>
                <a:srgbClr val="000000"/>
              </a:solidFill>
            </a:endParaRPr>
          </a:p>
          <a:p>
            <a:pPr marL="114300" lvl="0" indent="38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2F549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dirty="0"/>
          </a:p>
        </p:txBody>
      </p:sp>
      <p:sp>
        <p:nvSpPr>
          <p:cNvPr id="205" name="Google Shape;205;p29"/>
          <p:cNvSpPr/>
          <p:nvPr/>
        </p:nvSpPr>
        <p:spPr>
          <a:xfrm>
            <a:off x="11713225" y="-49400"/>
            <a:ext cx="489900" cy="49707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4294967295"/>
          </p:nvPr>
        </p:nvSpPr>
        <p:spPr>
          <a:xfrm>
            <a:off x="6457150" y="894100"/>
            <a:ext cx="4753500" cy="3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Char char="●"/>
            </a:pPr>
            <a: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 determination</a:t>
            </a:r>
            <a:endParaRPr sz="1400" dirty="0">
              <a:solidFill>
                <a:srgbClr val="000000"/>
              </a:solidFill>
            </a:endParaRPr>
          </a:p>
          <a:p>
            <a:pPr marL="342900" lvl="0" indent="-762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b="1" dirty="0">
              <a:solidFill>
                <a:srgbClr val="2F549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Char char="●"/>
            </a:pPr>
            <a: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Dignity, respect and social </a:t>
            </a:r>
            <a:b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400" dirty="0">
              <a:solidFill>
                <a:srgbClr val="000000"/>
              </a:solidFill>
            </a:endParaRPr>
          </a:p>
          <a:p>
            <a:pPr marL="114300" lvl="0" indent="38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b="1" dirty="0">
              <a:solidFill>
                <a:srgbClr val="2F549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Char char="●"/>
            </a:pPr>
            <a:r>
              <a:rPr lang="en-US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Health and Wellness</a:t>
            </a:r>
            <a:endParaRPr sz="1400" b="1" dirty="0">
              <a:solidFill>
                <a:srgbClr val="2F549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dirty="0"/>
          </a:p>
        </p:txBody>
      </p:sp>
      <p:sp>
        <p:nvSpPr>
          <p:cNvPr id="207" name="Google Shape;207;p29"/>
          <p:cNvSpPr txBox="1"/>
          <p:nvPr/>
        </p:nvSpPr>
        <p:spPr>
          <a:xfrm>
            <a:off x="517725" y="3429025"/>
            <a:ext cx="6425700" cy="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2F5496"/>
              </a:buClr>
              <a:buSzPts val="2400"/>
              <a:buChar char="●"/>
            </a:pPr>
            <a:r>
              <a:rPr lang="en-US" sz="24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Lifelong learning and personal growth</a:t>
            </a:r>
            <a:endParaRPr dirty="0"/>
          </a:p>
        </p:txBody>
      </p:sp>
      <p:sp>
        <p:nvSpPr>
          <p:cNvPr id="208" name="Google Shape;208;p29"/>
          <p:cNvSpPr txBox="1"/>
          <p:nvPr/>
        </p:nvSpPr>
        <p:spPr>
          <a:xfrm>
            <a:off x="11125" y="6570539"/>
            <a:ext cx="12741925" cy="37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chemeClr val="lt1"/>
                </a:solidFill>
              </a:rPr>
              <a:t>RPLYT  &amp; the Centre © 2020</a:t>
            </a:r>
            <a:endParaRPr sz="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60408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1989</Words>
  <Application>Microsoft Office PowerPoint</Application>
  <PresentationFormat>Widescreen</PresentationFormat>
  <Paragraphs>315</Paragraphs>
  <Slides>30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Century Gothic</vt:lpstr>
      <vt:lpstr>Times New Roman</vt:lpstr>
      <vt:lpstr>Oswald</vt:lpstr>
      <vt:lpstr>Roboto Condensed</vt:lpstr>
      <vt:lpstr>Arial Black</vt:lpstr>
      <vt:lpstr>Trebuchet MS</vt:lpstr>
      <vt:lpstr>Calibri</vt:lpstr>
      <vt:lpstr>Wingdings</vt:lpstr>
      <vt:lpstr>Arial</vt:lpstr>
      <vt:lpstr>Simple Light</vt:lpstr>
      <vt:lpstr>PowerPoint Presentation</vt:lpstr>
      <vt:lpstr>“Recovery is a personal journey of discovery.  It involves making sense of,  and finding meaning in what has happened; becoming an expert in your own self care; building a new sense of self and purpose in life; discovering your own resourcefulness and possibilities and using these,  and the resources available to you, to pursue your aspirations and goals”                     [Perkins et al 2012]</vt:lpstr>
      <vt:lpstr>WHAT IS THIS “THING”  WE CALL  PEER SUPPORT</vt:lpstr>
      <vt:lpstr>PowerPoint Presentation</vt:lpstr>
      <vt:lpstr>It’s Not About The Nail</vt:lpstr>
      <vt:lpstr>PowerPoint Presentation</vt:lpstr>
      <vt:lpstr>PowerPoint Presentation</vt:lpstr>
      <vt:lpstr>How do  we get Consistency in the Discipline of Peer Support? </vt:lpstr>
      <vt:lpstr>Mental Health Commission of Canada’s Core Values</vt:lpstr>
      <vt:lpstr>PowerPoint Presentation</vt:lpstr>
      <vt:lpstr>Supervision</vt:lpstr>
      <vt:lpstr>PowerPoint Presentation</vt:lpstr>
      <vt:lpstr>PowerPoint Presentation</vt:lpstr>
      <vt:lpstr>Services</vt:lpstr>
      <vt:lpstr>How did we set a priority? Peer worker survey completed over June &amp; July 2016 </vt:lpstr>
      <vt:lpstr>Definitions from the Centre</vt:lpstr>
      <vt:lpstr>Was authentic peer work being offered?  </vt:lpstr>
      <vt:lpstr>What became clear….</vt:lpstr>
      <vt:lpstr>Service Integrity, Quality and Impact Survey </vt:lpstr>
      <vt:lpstr>The Centre created a validated tool to measure…</vt:lpstr>
      <vt:lpstr>Integrity Findings</vt:lpstr>
      <vt:lpstr>Integrity Results Mean Scores of  Service Integrity Measures (Highest Possible Score is 5)</vt:lpstr>
      <vt:lpstr>Integrity Results Mean Scores of  Service Integrity Measures (Highest Possible Score is 5)</vt:lpstr>
      <vt:lpstr>Integrity Results Mean Scores of  Service Integrity Measures (Highest Possible Score is 5)</vt:lpstr>
      <vt:lpstr>Quality Findings</vt:lpstr>
      <vt:lpstr>Quality Results </vt:lpstr>
      <vt:lpstr>Impact Findings</vt:lpstr>
      <vt:lpstr>Impact Results Perceived Impact  of Peer Support Mean Scores (Highest Possible Score is 5)</vt:lpstr>
      <vt:lpstr>Survey &amp; the “How To Manual”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</dc:creator>
  <cp:lastModifiedBy>Libby Hartigan</cp:lastModifiedBy>
  <cp:revision>19</cp:revision>
  <dcterms:modified xsi:type="dcterms:W3CDTF">2020-03-30T21:20:35Z</dcterms:modified>
</cp:coreProperties>
</file>