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4"/>
  </p:notesMasterIdLst>
  <p:handoutMasterIdLst>
    <p:handoutMasterId r:id="rId45"/>
  </p:handoutMasterIdLst>
  <p:sldIdLst>
    <p:sldId id="280" r:id="rId2"/>
    <p:sldId id="285" r:id="rId3"/>
    <p:sldId id="287" r:id="rId4"/>
    <p:sldId id="288" r:id="rId5"/>
    <p:sldId id="290" r:id="rId6"/>
    <p:sldId id="274" r:id="rId7"/>
    <p:sldId id="313" r:id="rId8"/>
    <p:sldId id="286" r:id="rId9"/>
    <p:sldId id="315" r:id="rId10"/>
    <p:sldId id="316" r:id="rId11"/>
    <p:sldId id="317" r:id="rId12"/>
    <p:sldId id="318" r:id="rId13"/>
    <p:sldId id="319" r:id="rId14"/>
    <p:sldId id="320" r:id="rId15"/>
    <p:sldId id="321" r:id="rId16"/>
    <p:sldId id="322" r:id="rId17"/>
    <p:sldId id="323" r:id="rId18"/>
    <p:sldId id="324" r:id="rId19"/>
    <p:sldId id="289" r:id="rId20"/>
    <p:sldId id="291" r:id="rId21"/>
    <p:sldId id="292" r:id="rId22"/>
    <p:sldId id="293" r:id="rId23"/>
    <p:sldId id="298" r:id="rId24"/>
    <p:sldId id="294" r:id="rId25"/>
    <p:sldId id="297" r:id="rId26"/>
    <p:sldId id="296" r:id="rId27"/>
    <p:sldId id="295" r:id="rId28"/>
    <p:sldId id="300" r:id="rId29"/>
    <p:sldId id="302" r:id="rId30"/>
    <p:sldId id="303" r:id="rId31"/>
    <p:sldId id="304" r:id="rId32"/>
    <p:sldId id="306" r:id="rId33"/>
    <p:sldId id="305" r:id="rId34"/>
    <p:sldId id="307" r:id="rId35"/>
    <p:sldId id="312" r:id="rId36"/>
    <p:sldId id="309" r:id="rId37"/>
    <p:sldId id="310" r:id="rId38"/>
    <p:sldId id="311" r:id="rId39"/>
    <p:sldId id="314" r:id="rId40"/>
    <p:sldId id="275" r:id="rId41"/>
    <p:sldId id="281" r:id="rId42"/>
    <p:sldId id="276" r:id="rId43"/>
  </p:sldIdLst>
  <p:sldSz cx="12192000" cy="6858000"/>
  <p:notesSz cx="7010400" cy="9296400"/>
  <p:custDataLst>
    <p:tags r:id="rId4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02" autoAdjust="0"/>
    <p:restoredTop sz="94660"/>
  </p:normalViewPr>
  <p:slideViewPr>
    <p:cSldViewPr snapToGrid="0">
      <p:cViewPr varScale="1">
        <p:scale>
          <a:sx n="60" d="100"/>
          <a:sy n="60" d="100"/>
        </p:scale>
        <p:origin x="708" y="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03AF9F1-EDD9-48D2-B52B-6CE6BAC029E7}" type="datetimeFigureOut">
              <a:rPr lang="en-US" smtClean="0"/>
              <a:t>2/28/2019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a:t>Cultural Competence: Becoming an Ally</a:t>
            </a: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0B3E4EB-3A40-4EFB-BA6B-F8049BD211D7}" type="slidenum">
              <a:rPr lang="en-US" smtClean="0"/>
              <a:t>‹#›</a:t>
            </a:fld>
            <a:endParaRPr lang="en-US"/>
          </a:p>
        </p:txBody>
      </p:sp>
    </p:spTree>
    <p:extLst>
      <p:ext uri="{BB962C8B-B14F-4D97-AF65-F5344CB8AC3E}">
        <p14:creationId xmlns:p14="http://schemas.microsoft.com/office/powerpoint/2010/main" val="316670475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1BD4573-58E7-4156-A133-2731F5F8D1A6}" type="datetimeFigureOut">
              <a:rPr lang="en-US" smtClean="0"/>
              <a:t>2/28/2019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r>
              <a:rPr lang="en-US"/>
              <a:t>Cultural Competence: Becoming an Ally</a:t>
            </a: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3177333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20</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22131901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21</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31820656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22</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1003560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23</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4186730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24</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12969179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25</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28089487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26</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1470892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27</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7186107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28</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20948028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29</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1080181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2</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10161958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30</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36281627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31</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30050873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32</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41924720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33</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29617680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34</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30512549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35</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14279871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36</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18228637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37</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38792346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38</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29937460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40</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530935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3</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42078030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41</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39187109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42</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3218071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4</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3855596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5</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1192624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6</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3640652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7</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3468368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8</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29051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19</a:t>
            </a:fld>
            <a:endParaRPr lang="en-US"/>
          </a:p>
        </p:txBody>
      </p:sp>
      <p:sp>
        <p:nvSpPr>
          <p:cNvPr id="5" name="Footer Placeholder 4"/>
          <p:cNvSpPr>
            <a:spLocks noGrp="1"/>
          </p:cNvSpPr>
          <p:nvPr>
            <p:ph type="ftr" sz="quarter" idx="11"/>
          </p:nvPr>
        </p:nvSpPr>
        <p:spPr/>
        <p:txBody>
          <a:bodyPr/>
          <a:lstStyle/>
          <a:p>
            <a:r>
              <a:rPr lang="en-US"/>
              <a:t>Cultural Competence: Becoming an Ally</a:t>
            </a:r>
          </a:p>
        </p:txBody>
      </p:sp>
    </p:spTree>
    <p:extLst>
      <p:ext uri="{BB962C8B-B14F-4D97-AF65-F5344CB8AC3E}">
        <p14:creationId xmlns:p14="http://schemas.microsoft.com/office/powerpoint/2010/main" val="3866187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2/28/2019</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2/28/2019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2/28/2019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2/28/2019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2/28/2019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2/28/2019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2/28/2019</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2/28/2019</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2/28/2019</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2/28/2019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2/28/2019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2/28/2019</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otheringandbelonging.org/the-problem-of-otherin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mailto:Louis.D.Brown@uth.tmc.edu"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a:t>Supervision of Peer Workforce Project</a:t>
            </a:r>
          </a:p>
        </p:txBody>
      </p:sp>
      <p:sp>
        <p:nvSpPr>
          <p:cNvPr id="5" name="Subtitle 4"/>
          <p:cNvSpPr>
            <a:spLocks noGrp="1"/>
          </p:cNvSpPr>
          <p:nvPr>
            <p:ph type="subTitle" idx="1"/>
          </p:nvPr>
        </p:nvSpPr>
        <p:spPr/>
        <p:txBody>
          <a:bodyPr>
            <a:normAutofit/>
          </a:bodyPr>
          <a:lstStyle/>
          <a:p>
            <a:r>
              <a:rPr lang="en-US" sz="2400" dirty="0"/>
              <a:t>Emotional Health Association &amp; LAC Department of Mental Health</a:t>
            </a:r>
          </a:p>
          <a:p>
            <a:endParaRPr lang="en-US" sz="2400" i="1" dirty="0"/>
          </a:p>
          <a:p>
            <a:r>
              <a:rPr lang="en-US" sz="2000" i="1" dirty="0"/>
              <a:t>Funded by the Office of Statewide Health Planning and Development (OSHPD)</a:t>
            </a:r>
            <a:endParaRPr lang="en-US" sz="2000" dirty="0"/>
          </a:p>
          <a:p>
            <a:endParaRPr lang="en-US" sz="2400" dirty="0"/>
          </a:p>
        </p:txBody>
      </p:sp>
    </p:spTree>
    <p:extLst>
      <p:ext uri="{BB962C8B-B14F-4D97-AF65-F5344CB8AC3E}">
        <p14:creationId xmlns:p14="http://schemas.microsoft.com/office/powerpoint/2010/main" val="2977507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DD1582-8710-4F5A-883B-53DE7AB526E3}"/>
              </a:ext>
            </a:extLst>
          </p:cNvPr>
          <p:cNvSpPr>
            <a:spLocks noGrp="1"/>
          </p:cNvSpPr>
          <p:nvPr>
            <p:ph type="title"/>
          </p:nvPr>
        </p:nvSpPr>
        <p:spPr/>
        <p:txBody>
          <a:bodyPr/>
          <a:lstStyle/>
          <a:p>
            <a:r>
              <a:rPr lang="en-US" dirty="0"/>
              <a:t>The term ally</a:t>
            </a:r>
          </a:p>
        </p:txBody>
      </p:sp>
      <p:sp>
        <p:nvSpPr>
          <p:cNvPr id="3" name="Content Placeholder 2">
            <a:extLst>
              <a:ext uri="{FF2B5EF4-FFF2-40B4-BE49-F238E27FC236}">
                <a16:creationId xmlns:a16="http://schemas.microsoft.com/office/drawing/2014/main" xmlns="" id="{9B10CBC6-7689-4B6B-89E1-624A97F06555}"/>
              </a:ext>
            </a:extLst>
          </p:cNvPr>
          <p:cNvSpPr>
            <a:spLocks noGrp="1"/>
          </p:cNvSpPr>
          <p:nvPr>
            <p:ph idx="1"/>
          </p:nvPr>
        </p:nvSpPr>
        <p:spPr/>
        <p:txBody>
          <a:bodyPr/>
          <a:lstStyle/>
          <a:p>
            <a:endParaRPr lang="en-US" dirty="0"/>
          </a:p>
          <a:p>
            <a:r>
              <a:rPr lang="en-US" dirty="0"/>
              <a:t>Comes from research on LGBTQIA (Lesbian, Gay, Bisexual, Transsexual, “Queer,” Intersex, Asexual) issues, referring to people who themselves are not LGBTQIA and who aim to end oppression of LGBTQIA people by</a:t>
            </a:r>
          </a:p>
          <a:p>
            <a:endParaRPr lang="en-US" dirty="0"/>
          </a:p>
          <a:p>
            <a:r>
              <a:rPr lang="en-US" dirty="0"/>
              <a:t>Supporting and advocating on behalf of LGBTQIA individuals and groups</a:t>
            </a:r>
          </a:p>
        </p:txBody>
      </p:sp>
    </p:spTree>
    <p:extLst>
      <p:ext uri="{BB962C8B-B14F-4D97-AF65-F5344CB8AC3E}">
        <p14:creationId xmlns:p14="http://schemas.microsoft.com/office/powerpoint/2010/main" val="738603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6C0A42-854F-4EDB-9F1E-F960A3519140}"/>
              </a:ext>
            </a:extLst>
          </p:cNvPr>
          <p:cNvSpPr>
            <a:spLocks noGrp="1"/>
          </p:cNvSpPr>
          <p:nvPr>
            <p:ph type="title"/>
          </p:nvPr>
        </p:nvSpPr>
        <p:spPr/>
        <p:txBody>
          <a:bodyPr/>
          <a:lstStyle/>
          <a:p>
            <a:r>
              <a:rPr lang="en-US" dirty="0"/>
              <a:t>The term ally may be used</a:t>
            </a:r>
          </a:p>
        </p:txBody>
      </p:sp>
      <p:sp>
        <p:nvSpPr>
          <p:cNvPr id="3" name="Content Placeholder 2">
            <a:extLst>
              <a:ext uri="{FF2B5EF4-FFF2-40B4-BE49-F238E27FC236}">
                <a16:creationId xmlns:a16="http://schemas.microsoft.com/office/drawing/2014/main" xmlns="" id="{1B8E8DDB-E0E0-42C8-9C13-2CF09CDE143E}"/>
              </a:ext>
            </a:extLst>
          </p:cNvPr>
          <p:cNvSpPr>
            <a:spLocks noGrp="1"/>
          </p:cNvSpPr>
          <p:nvPr>
            <p:ph idx="1"/>
          </p:nvPr>
        </p:nvSpPr>
        <p:spPr/>
        <p:txBody>
          <a:bodyPr>
            <a:normAutofit/>
          </a:bodyPr>
          <a:lstStyle/>
          <a:p>
            <a:endParaRPr lang="en-US" dirty="0"/>
          </a:p>
          <a:p>
            <a:r>
              <a:rPr lang="en-US" dirty="0"/>
              <a:t>In relation to any person or group, when someone who is not a member of a group being discriminated against supports and advocates on behalf of members of a group being stereotyped, put down or “othered.”</a:t>
            </a:r>
          </a:p>
          <a:p>
            <a:r>
              <a:rPr lang="en-US" sz="2800" dirty="0"/>
              <a:t>“Othering” means to view or treat a person or group of people as intrinsically different from and alien to oneself.</a:t>
            </a:r>
          </a:p>
          <a:p>
            <a:r>
              <a:rPr lang="en-US" dirty="0"/>
              <a:t>What are some examples of groups towards which biased, discriminatory or “othering” comments may be made?</a:t>
            </a:r>
          </a:p>
          <a:p>
            <a:endParaRPr lang="en-US" dirty="0"/>
          </a:p>
          <a:p>
            <a:endParaRPr lang="en-US" dirty="0"/>
          </a:p>
        </p:txBody>
      </p:sp>
    </p:spTree>
    <p:extLst>
      <p:ext uri="{BB962C8B-B14F-4D97-AF65-F5344CB8AC3E}">
        <p14:creationId xmlns:p14="http://schemas.microsoft.com/office/powerpoint/2010/main" val="2399099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C7B445-72FB-49D4-85B9-6FB0A4540F6E}"/>
              </a:ext>
            </a:extLst>
          </p:cNvPr>
          <p:cNvSpPr>
            <a:spLocks noGrp="1"/>
          </p:cNvSpPr>
          <p:nvPr>
            <p:ph type="title"/>
          </p:nvPr>
        </p:nvSpPr>
        <p:spPr>
          <a:xfrm>
            <a:off x="609600" y="1399547"/>
            <a:ext cx="10972800" cy="1143000"/>
          </a:xfrm>
        </p:spPr>
        <p:txBody>
          <a:bodyPr>
            <a:normAutofit fontScale="90000"/>
          </a:bodyPr>
          <a:lstStyle/>
          <a:p>
            <a:r>
              <a:rPr lang="en-US" dirty="0"/>
              <a:t>Allies in the workplace are important because</a:t>
            </a:r>
          </a:p>
        </p:txBody>
      </p:sp>
      <p:sp>
        <p:nvSpPr>
          <p:cNvPr id="3" name="Content Placeholder 2">
            <a:extLst>
              <a:ext uri="{FF2B5EF4-FFF2-40B4-BE49-F238E27FC236}">
                <a16:creationId xmlns:a16="http://schemas.microsoft.com/office/drawing/2014/main" xmlns="" id="{7F5E56FA-850B-406B-8616-64212D8DBB62}"/>
              </a:ext>
            </a:extLst>
          </p:cNvPr>
          <p:cNvSpPr>
            <a:spLocks noGrp="1"/>
          </p:cNvSpPr>
          <p:nvPr>
            <p:ph idx="1"/>
          </p:nvPr>
        </p:nvSpPr>
        <p:spPr>
          <a:xfrm>
            <a:off x="609600" y="2794714"/>
            <a:ext cx="10972800" cy="3529885"/>
          </a:xfrm>
        </p:spPr>
        <p:txBody>
          <a:bodyPr/>
          <a:lstStyle/>
          <a:p>
            <a:r>
              <a:rPr lang="en-US" dirty="0"/>
              <a:t>They can have an impact in affecting attitudes and behaviors towards individuals and groups that are put down, discriminated against and “othered;”</a:t>
            </a:r>
          </a:p>
          <a:p>
            <a:r>
              <a:rPr lang="en-US" dirty="0"/>
              <a:t>Often possible allies outnumber those being discriminated against;</a:t>
            </a:r>
          </a:p>
          <a:p>
            <a:r>
              <a:rPr lang="en-US" dirty="0"/>
              <a:t>Involving allies can provide many workplace advocates who haven’t previously been engaged;</a:t>
            </a:r>
          </a:p>
        </p:txBody>
      </p:sp>
    </p:spTree>
    <p:extLst>
      <p:ext uri="{BB962C8B-B14F-4D97-AF65-F5344CB8AC3E}">
        <p14:creationId xmlns:p14="http://schemas.microsoft.com/office/powerpoint/2010/main" val="1749416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ED831A-6753-4F36-80B6-3BC1CE5B7079}"/>
              </a:ext>
            </a:extLst>
          </p:cNvPr>
          <p:cNvSpPr>
            <a:spLocks noGrp="1"/>
          </p:cNvSpPr>
          <p:nvPr>
            <p:ph type="title"/>
          </p:nvPr>
        </p:nvSpPr>
        <p:spPr>
          <a:xfrm>
            <a:off x="609600" y="1631367"/>
            <a:ext cx="10972800" cy="1143000"/>
          </a:xfrm>
        </p:spPr>
        <p:txBody>
          <a:bodyPr>
            <a:normAutofit fontScale="90000"/>
          </a:bodyPr>
          <a:lstStyle/>
          <a:p>
            <a:r>
              <a:rPr lang="en-US" dirty="0"/>
              <a:t>Allies are important because, </a:t>
            </a:r>
            <a:r>
              <a:rPr lang="en-US" sz="3600" dirty="0"/>
              <a:t>continued</a:t>
            </a:r>
          </a:p>
        </p:txBody>
      </p:sp>
      <p:sp>
        <p:nvSpPr>
          <p:cNvPr id="3" name="Content Placeholder 2">
            <a:extLst>
              <a:ext uri="{FF2B5EF4-FFF2-40B4-BE49-F238E27FC236}">
                <a16:creationId xmlns:a16="http://schemas.microsoft.com/office/drawing/2014/main" xmlns="" id="{E6FB7E3D-BC8A-40B4-A748-408D84360F0A}"/>
              </a:ext>
            </a:extLst>
          </p:cNvPr>
          <p:cNvSpPr>
            <a:spLocks noGrp="1"/>
          </p:cNvSpPr>
          <p:nvPr>
            <p:ph idx="1"/>
          </p:nvPr>
        </p:nvSpPr>
        <p:spPr>
          <a:xfrm>
            <a:off x="519447" y="3352156"/>
            <a:ext cx="10972800" cy="4389120"/>
          </a:xfrm>
        </p:spPr>
        <p:txBody>
          <a:bodyPr/>
          <a:lstStyle/>
          <a:p>
            <a:r>
              <a:rPr lang="en-US" dirty="0"/>
              <a:t>Involving employees in helping address diversity can take pressure off leaders as well as individuals who are targets of discrimination. </a:t>
            </a:r>
          </a:p>
          <a:p>
            <a:r>
              <a:rPr lang="en-US" dirty="0"/>
              <a:t>Taking pressure off leaders may have both positive and negative consequences. What might these be?</a:t>
            </a:r>
          </a:p>
          <a:p>
            <a:r>
              <a:rPr lang="en-US" dirty="0"/>
              <a:t>People who aren’t targets of discrimination are more likely to see prejudiced or discriminatory behaviors; usually have more power within organizations, and tend not to be targets of backlash when they confront prejudice, unlike those who are targets of prejudice.</a:t>
            </a:r>
          </a:p>
        </p:txBody>
      </p:sp>
    </p:spTree>
    <p:extLst>
      <p:ext uri="{BB962C8B-B14F-4D97-AF65-F5344CB8AC3E}">
        <p14:creationId xmlns:p14="http://schemas.microsoft.com/office/powerpoint/2010/main" val="3423369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077710-E13B-4E0A-B38A-10A642C64FED}"/>
              </a:ext>
            </a:extLst>
          </p:cNvPr>
          <p:cNvSpPr>
            <a:spLocks noGrp="1"/>
          </p:cNvSpPr>
          <p:nvPr>
            <p:ph type="title"/>
          </p:nvPr>
        </p:nvSpPr>
        <p:spPr/>
        <p:txBody>
          <a:bodyPr/>
          <a:lstStyle/>
          <a:p>
            <a:r>
              <a:rPr lang="en-US" dirty="0"/>
              <a:t>How do people become allies? </a:t>
            </a:r>
          </a:p>
        </p:txBody>
      </p:sp>
      <p:sp>
        <p:nvSpPr>
          <p:cNvPr id="3" name="Content Placeholder 2">
            <a:extLst>
              <a:ext uri="{FF2B5EF4-FFF2-40B4-BE49-F238E27FC236}">
                <a16:creationId xmlns:a16="http://schemas.microsoft.com/office/drawing/2014/main" xmlns="" id="{26121DA8-1208-4EFB-8009-5C2EBEB17EFD}"/>
              </a:ext>
            </a:extLst>
          </p:cNvPr>
          <p:cNvSpPr>
            <a:spLocks noGrp="1"/>
          </p:cNvSpPr>
          <p:nvPr>
            <p:ph idx="1"/>
          </p:nvPr>
        </p:nvSpPr>
        <p:spPr/>
        <p:txBody>
          <a:bodyPr>
            <a:normAutofit fontScale="92500" lnSpcReduction="10000"/>
          </a:bodyPr>
          <a:lstStyle/>
          <a:p>
            <a:r>
              <a:rPr lang="en-US" dirty="0"/>
              <a:t>People begin to realize they are different from others who are discriminated against and that those who are targets of discrimination have unique struggles;</a:t>
            </a:r>
          </a:p>
          <a:p>
            <a:r>
              <a:rPr lang="en-US" dirty="0"/>
              <a:t>Then they realize they could be doing more to help others who are discriminated against or “othered.”</a:t>
            </a:r>
          </a:p>
          <a:p>
            <a:r>
              <a:rPr lang="en-US" dirty="0"/>
              <a:t>Possible allies begin to learn more about those they seek to help and learn about “privilege,” referring to advantages of those belonging to so-called dominant groups in contrast to those who do not;</a:t>
            </a:r>
          </a:p>
          <a:p>
            <a:r>
              <a:rPr lang="en-US" dirty="0"/>
              <a:t>Possible allies identify ways they might help and begin practicing these;</a:t>
            </a:r>
          </a:p>
          <a:p>
            <a:r>
              <a:rPr lang="en-US" dirty="0"/>
              <a:t>They learn how to communicate new viewpoints to others, begin to feel comfortable calling themselves allies, and practice advocacy and support in safe environments.</a:t>
            </a:r>
          </a:p>
          <a:p>
            <a:endParaRPr lang="en-US" dirty="0"/>
          </a:p>
        </p:txBody>
      </p:sp>
    </p:spTree>
    <p:extLst>
      <p:ext uri="{BB962C8B-B14F-4D97-AF65-F5344CB8AC3E}">
        <p14:creationId xmlns:p14="http://schemas.microsoft.com/office/powerpoint/2010/main" val="215052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53BA4C-C94A-4812-99FF-409F405F1F81}"/>
              </a:ext>
            </a:extLst>
          </p:cNvPr>
          <p:cNvSpPr>
            <a:spLocks noGrp="1"/>
          </p:cNvSpPr>
          <p:nvPr>
            <p:ph type="title"/>
          </p:nvPr>
        </p:nvSpPr>
        <p:spPr>
          <a:xfrm>
            <a:off x="609600" y="1386668"/>
            <a:ext cx="10972800" cy="1143000"/>
          </a:xfrm>
        </p:spPr>
        <p:txBody>
          <a:bodyPr>
            <a:normAutofit fontScale="90000"/>
          </a:bodyPr>
          <a:lstStyle/>
          <a:p>
            <a:r>
              <a:rPr lang="en-US" dirty="0"/>
              <a:t>What are some barriers that may hinder allies?</a:t>
            </a:r>
          </a:p>
        </p:txBody>
      </p:sp>
      <p:sp>
        <p:nvSpPr>
          <p:cNvPr id="3" name="Content Placeholder 2">
            <a:extLst>
              <a:ext uri="{FF2B5EF4-FFF2-40B4-BE49-F238E27FC236}">
                <a16:creationId xmlns:a16="http://schemas.microsoft.com/office/drawing/2014/main" xmlns="" id="{E3582457-C431-4C41-87FC-B11A9CEBD0C1}"/>
              </a:ext>
            </a:extLst>
          </p:cNvPr>
          <p:cNvSpPr>
            <a:spLocks noGrp="1"/>
          </p:cNvSpPr>
          <p:nvPr>
            <p:ph idx="1"/>
          </p:nvPr>
        </p:nvSpPr>
        <p:spPr>
          <a:xfrm>
            <a:off x="609600" y="2862759"/>
            <a:ext cx="10972800" cy="4389120"/>
          </a:xfrm>
        </p:spPr>
        <p:txBody>
          <a:bodyPr/>
          <a:lstStyle/>
          <a:p>
            <a:r>
              <a:rPr lang="en-US" dirty="0"/>
              <a:t>Anticipated negative reactions from others, either those who are or are not targets of discrimination or othering;</a:t>
            </a:r>
          </a:p>
          <a:p>
            <a:r>
              <a:rPr lang="en-US" dirty="0"/>
              <a:t>Sometimes people avoid conflict with others;</a:t>
            </a:r>
          </a:p>
          <a:p>
            <a:r>
              <a:rPr lang="en-US" dirty="0"/>
              <a:t>Allies may be afraid of being labeled as trouble-makers;</a:t>
            </a:r>
          </a:p>
          <a:p>
            <a:r>
              <a:rPr lang="en-US" dirty="0"/>
              <a:t>They may be afraid of being associated with those who are targets of discrimination;</a:t>
            </a:r>
          </a:p>
          <a:p>
            <a:r>
              <a:rPr lang="en-US" dirty="0"/>
              <a:t>Allies may fear not knowing enough about issues confronted by those who are othered and how to be most helpful;</a:t>
            </a:r>
          </a:p>
          <a:p>
            <a:r>
              <a:rPr lang="en-US" dirty="0"/>
              <a:t>Allies fear they may be seen as prejudiced.</a:t>
            </a:r>
          </a:p>
        </p:txBody>
      </p:sp>
    </p:spTree>
    <p:extLst>
      <p:ext uri="{BB962C8B-B14F-4D97-AF65-F5344CB8AC3E}">
        <p14:creationId xmlns:p14="http://schemas.microsoft.com/office/powerpoint/2010/main" val="3060173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CD3E03-0DED-44BB-83BB-0DEDBCB6AE96}"/>
              </a:ext>
            </a:extLst>
          </p:cNvPr>
          <p:cNvSpPr>
            <a:spLocks noGrp="1"/>
          </p:cNvSpPr>
          <p:nvPr>
            <p:ph type="title"/>
          </p:nvPr>
        </p:nvSpPr>
        <p:spPr/>
        <p:txBody>
          <a:bodyPr/>
          <a:lstStyle/>
          <a:p>
            <a:r>
              <a:rPr lang="en-US" dirty="0"/>
              <a:t>Questions to consider</a:t>
            </a:r>
          </a:p>
        </p:txBody>
      </p:sp>
      <p:sp>
        <p:nvSpPr>
          <p:cNvPr id="3" name="Content Placeholder 2">
            <a:extLst>
              <a:ext uri="{FF2B5EF4-FFF2-40B4-BE49-F238E27FC236}">
                <a16:creationId xmlns:a16="http://schemas.microsoft.com/office/drawing/2014/main" xmlns="" id="{4115C614-AB4B-4B15-9204-E089B92FDB53}"/>
              </a:ext>
            </a:extLst>
          </p:cNvPr>
          <p:cNvSpPr>
            <a:spLocks noGrp="1"/>
          </p:cNvSpPr>
          <p:nvPr>
            <p:ph idx="1"/>
          </p:nvPr>
        </p:nvSpPr>
        <p:spPr/>
        <p:txBody>
          <a:bodyPr/>
          <a:lstStyle/>
          <a:p>
            <a:r>
              <a:rPr lang="en-US" dirty="0"/>
              <a:t>What motivates people to become active allies?</a:t>
            </a:r>
          </a:p>
          <a:p>
            <a:r>
              <a:rPr lang="en-US" dirty="0"/>
              <a:t>What individual and environmental factors prevent supportive co-workers from becoming effective allies?</a:t>
            </a:r>
          </a:p>
          <a:p>
            <a:r>
              <a:rPr lang="en-US" dirty="0"/>
              <a:t>What types of workplaces are most supportive of and encouraging towards being active allies?</a:t>
            </a:r>
          </a:p>
          <a:p>
            <a:r>
              <a:rPr lang="en-US" dirty="0"/>
              <a:t>What supportive behaviors are most effective?</a:t>
            </a:r>
          </a:p>
          <a:p>
            <a:r>
              <a:rPr lang="en-US" dirty="0"/>
              <a:t>What advocacy behaviors are most effective?</a:t>
            </a:r>
          </a:p>
          <a:p>
            <a:r>
              <a:rPr lang="en-US" dirty="0"/>
              <a:t>How can allies make sure they help others voice their concerns rather than becoming the voice of others?</a:t>
            </a:r>
          </a:p>
        </p:txBody>
      </p:sp>
    </p:spTree>
    <p:extLst>
      <p:ext uri="{BB962C8B-B14F-4D97-AF65-F5344CB8AC3E}">
        <p14:creationId xmlns:p14="http://schemas.microsoft.com/office/powerpoint/2010/main" val="118038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F055AB-210F-4E0F-A475-1A433C62220D}"/>
              </a:ext>
            </a:extLst>
          </p:cNvPr>
          <p:cNvSpPr>
            <a:spLocks noGrp="1"/>
          </p:cNvSpPr>
          <p:nvPr>
            <p:ph type="title"/>
          </p:nvPr>
        </p:nvSpPr>
        <p:spPr>
          <a:xfrm>
            <a:off x="609600" y="1325880"/>
            <a:ext cx="10972800" cy="1143000"/>
          </a:xfrm>
        </p:spPr>
        <p:txBody>
          <a:bodyPr>
            <a:normAutofit fontScale="90000"/>
          </a:bodyPr>
          <a:lstStyle/>
          <a:p>
            <a:r>
              <a:rPr lang="en-US" sz="3600" dirty="0"/>
              <a:t>“No civil rights movement can be successful without the active engagement of supportive … allies.” </a:t>
            </a:r>
            <a:r>
              <a:rPr lang="en-US" sz="2000" dirty="0"/>
              <a:t/>
            </a:r>
            <a:br>
              <a:rPr lang="en-US" sz="2000" dirty="0"/>
            </a:br>
            <a:r>
              <a:rPr lang="en-US" sz="2000" dirty="0"/>
              <a:t> (Sabat, Martinez, &amp; Wessel, 2013)</a:t>
            </a:r>
          </a:p>
        </p:txBody>
      </p:sp>
      <p:sp>
        <p:nvSpPr>
          <p:cNvPr id="3" name="Content Placeholder 2">
            <a:extLst>
              <a:ext uri="{FF2B5EF4-FFF2-40B4-BE49-F238E27FC236}">
                <a16:creationId xmlns:a16="http://schemas.microsoft.com/office/drawing/2014/main" xmlns="" id="{B87D4DC7-E7A4-4DA3-A95F-8910B98A7585}"/>
              </a:ext>
            </a:extLst>
          </p:cNvPr>
          <p:cNvSpPr>
            <a:spLocks noGrp="1"/>
          </p:cNvSpPr>
          <p:nvPr>
            <p:ph idx="1"/>
          </p:nvPr>
        </p:nvSpPr>
        <p:spPr>
          <a:xfrm>
            <a:off x="609600" y="2468880"/>
            <a:ext cx="10972800" cy="4389120"/>
          </a:xfrm>
        </p:spPr>
        <p:txBody>
          <a:bodyPr/>
          <a:lstStyle/>
          <a:p>
            <a:r>
              <a:rPr lang="en-US" dirty="0"/>
              <a:t>Today, in a safe, respectful space, we are exploring experiences of being othered, becoming allies and using skills and tools to reduce othering and increase belonging.</a:t>
            </a:r>
          </a:p>
          <a:p>
            <a:r>
              <a:rPr lang="en-US" dirty="0"/>
              <a:t>Today’s training is an effort to </a:t>
            </a:r>
          </a:p>
          <a:p>
            <a:pPr lvl="1"/>
            <a:r>
              <a:rPr lang="en-US" dirty="0"/>
              <a:t>learn how it feels to be othered or discriminated against;	</a:t>
            </a:r>
          </a:p>
          <a:p>
            <a:pPr lvl="1"/>
            <a:r>
              <a:rPr lang="en-US" dirty="0"/>
              <a:t>feel empathy for those being othered;</a:t>
            </a:r>
          </a:p>
          <a:p>
            <a:pPr lvl="1"/>
            <a:r>
              <a:rPr lang="en-US" dirty="0"/>
              <a:t>understand how dialogue can help in being an ally;</a:t>
            </a:r>
          </a:p>
          <a:p>
            <a:pPr lvl="1"/>
            <a:r>
              <a:rPr lang="en-US" dirty="0"/>
              <a:t>learn specific tools to use as an ally;</a:t>
            </a:r>
          </a:p>
          <a:p>
            <a:pPr lvl="1"/>
            <a:r>
              <a:rPr lang="en-US" dirty="0"/>
              <a:t>increase feelings of belonging rather than feeling and being isolated.</a:t>
            </a:r>
          </a:p>
          <a:p>
            <a:endParaRPr lang="en-US" dirty="0"/>
          </a:p>
        </p:txBody>
      </p:sp>
    </p:spTree>
    <p:extLst>
      <p:ext uri="{BB962C8B-B14F-4D97-AF65-F5344CB8AC3E}">
        <p14:creationId xmlns:p14="http://schemas.microsoft.com/office/powerpoint/2010/main" val="2169306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0F2BA8-9D83-45E7-91D8-AE280395B1AE}"/>
              </a:ext>
            </a:extLst>
          </p:cNvPr>
          <p:cNvSpPr>
            <a:spLocks noGrp="1"/>
          </p:cNvSpPr>
          <p:nvPr>
            <p:ph type="title"/>
          </p:nvPr>
        </p:nvSpPr>
        <p:spPr>
          <a:xfrm>
            <a:off x="545205" y="4245429"/>
            <a:ext cx="10972800" cy="834256"/>
          </a:xfrm>
        </p:spPr>
        <p:txBody>
          <a:bodyPr>
            <a:normAutofit fontScale="90000"/>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Our vision is a world in which difference is celebrated and all people are valued. </a:t>
            </a:r>
            <a:br>
              <a:rPr lang="en-US" dirty="0"/>
            </a:br>
            <a:r>
              <a:rPr lang="en-US" sz="1800" dirty="0"/>
              <a:t/>
            </a:r>
            <a:br>
              <a:rPr lang="en-US" sz="1800" dirty="0"/>
            </a:br>
            <a:r>
              <a:rPr lang="en-US" sz="2000" dirty="0"/>
              <a:t>(See john a. powell and Stephen Menedian, http://www.otheringandbelonging.org/the-problem-of-othering/)</a:t>
            </a:r>
          </a:p>
        </p:txBody>
      </p:sp>
    </p:spTree>
    <p:extLst>
      <p:ext uri="{BB962C8B-B14F-4D97-AF65-F5344CB8AC3E}">
        <p14:creationId xmlns:p14="http://schemas.microsoft.com/office/powerpoint/2010/main" val="3818596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Othering</a:t>
            </a:r>
            <a:endParaRPr lang="en-US" dirty="0"/>
          </a:p>
        </p:txBody>
      </p:sp>
      <p:sp>
        <p:nvSpPr>
          <p:cNvPr id="2" name="Content Placeholder 1"/>
          <p:cNvSpPr>
            <a:spLocks noGrp="1"/>
          </p:cNvSpPr>
          <p:nvPr>
            <p:ph idx="1"/>
          </p:nvPr>
        </p:nvSpPr>
        <p:spPr/>
        <p:txBody>
          <a:bodyPr>
            <a:normAutofit fontScale="92500" lnSpcReduction="20000"/>
          </a:bodyPr>
          <a:lstStyle/>
          <a:p>
            <a:pPr marL="0" indent="0">
              <a:buNone/>
            </a:pPr>
            <a:r>
              <a:rPr lang="en-US" sz="4800" dirty="0"/>
              <a:t>To other: view or treat (a person or group of people) as intrinsically different from and alien to oneself.</a:t>
            </a:r>
          </a:p>
          <a:p>
            <a:pPr marL="0" indent="0">
              <a:buNone/>
            </a:pPr>
            <a:r>
              <a:rPr lang="en-US" sz="2800" dirty="0"/>
              <a:t>“Othering” is a set of dynamics, processes, and structures that result in marginality and persistent inequality across the full range of human differences based on group identities. “The opposite of Othering is not ‘</a:t>
            </a:r>
            <a:r>
              <a:rPr lang="en-US" sz="2800" dirty="0" err="1"/>
              <a:t>saming</a:t>
            </a:r>
            <a:r>
              <a:rPr lang="en-US" sz="2800" dirty="0"/>
              <a:t>,’ it is belonging. And belonging does not insist that we are all the same. It means we recognize and celebrate our differences in a society where ‘we the people’ includes all the people.” (paraphrase of john a. powell and Stephen Menedian, </a:t>
            </a:r>
            <a:r>
              <a:rPr lang="en-US" sz="2800" dirty="0">
                <a:hlinkClick r:id="rId3"/>
              </a:rPr>
              <a:t>http://www.otheringandbelonging.org/the-problem-of-othering</a:t>
            </a:r>
            <a:r>
              <a:rPr lang="en-US" sz="2800">
                <a:hlinkClick r:id="rId3"/>
              </a:rPr>
              <a:t>/</a:t>
            </a:r>
            <a:r>
              <a:rPr lang="en-US" sz="2800"/>
              <a:t> )</a:t>
            </a:r>
            <a:endParaRPr lang="en-US" sz="2800" dirty="0"/>
          </a:p>
        </p:txBody>
      </p:sp>
    </p:spTree>
    <p:extLst>
      <p:ext uri="{BB962C8B-B14F-4D97-AF65-F5344CB8AC3E}">
        <p14:creationId xmlns:p14="http://schemas.microsoft.com/office/powerpoint/2010/main" val="2782985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a:t>Cultural Competence: </a:t>
            </a:r>
            <a:r>
              <a:rPr lang="en-US" sz="4000" b="0" dirty="0"/>
              <a:t>Becoming an Ally</a:t>
            </a:r>
          </a:p>
        </p:txBody>
      </p:sp>
    </p:spTree>
    <p:extLst>
      <p:ext uri="{BB962C8B-B14F-4D97-AF65-F5344CB8AC3E}">
        <p14:creationId xmlns:p14="http://schemas.microsoft.com/office/powerpoint/2010/main" val="1238020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Othering</a:t>
            </a:r>
            <a:r>
              <a:rPr lang="en-US" dirty="0"/>
              <a:t> Discussion</a:t>
            </a:r>
          </a:p>
        </p:txBody>
      </p:sp>
      <p:sp>
        <p:nvSpPr>
          <p:cNvPr id="2" name="Content Placeholder 1"/>
          <p:cNvSpPr>
            <a:spLocks noGrp="1"/>
          </p:cNvSpPr>
          <p:nvPr>
            <p:ph idx="1"/>
          </p:nvPr>
        </p:nvSpPr>
        <p:spPr/>
        <p:txBody>
          <a:bodyPr>
            <a:normAutofit/>
          </a:bodyPr>
          <a:lstStyle/>
          <a:p>
            <a:pPr marL="0" indent="0">
              <a:buNone/>
            </a:pPr>
            <a:r>
              <a:rPr lang="en-US" sz="4800" dirty="0"/>
              <a:t>What is an early childhood experience of being </a:t>
            </a:r>
            <a:r>
              <a:rPr lang="en-US" sz="4800" dirty="0" err="1"/>
              <a:t>othered</a:t>
            </a:r>
            <a:r>
              <a:rPr lang="en-US" sz="4800" dirty="0"/>
              <a:t> or left out?</a:t>
            </a:r>
          </a:p>
        </p:txBody>
      </p:sp>
    </p:spTree>
    <p:extLst>
      <p:ext uri="{BB962C8B-B14F-4D97-AF65-F5344CB8AC3E}">
        <p14:creationId xmlns:p14="http://schemas.microsoft.com/office/powerpoint/2010/main" val="3134678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Othering</a:t>
            </a:r>
            <a:r>
              <a:rPr lang="en-US" dirty="0"/>
              <a:t> Discussion</a:t>
            </a:r>
          </a:p>
        </p:txBody>
      </p:sp>
      <p:sp>
        <p:nvSpPr>
          <p:cNvPr id="2" name="Content Placeholder 1"/>
          <p:cNvSpPr>
            <a:spLocks noGrp="1"/>
          </p:cNvSpPr>
          <p:nvPr>
            <p:ph idx="1"/>
          </p:nvPr>
        </p:nvSpPr>
        <p:spPr/>
        <p:txBody>
          <a:bodyPr>
            <a:normAutofit/>
          </a:bodyPr>
          <a:lstStyle/>
          <a:p>
            <a:pPr marL="0" indent="0">
              <a:buNone/>
            </a:pPr>
            <a:r>
              <a:rPr lang="en-US" sz="4800" dirty="0"/>
              <a:t>How do you feel hearing these stories?</a:t>
            </a:r>
          </a:p>
        </p:txBody>
      </p:sp>
    </p:spTree>
    <p:extLst>
      <p:ext uri="{BB962C8B-B14F-4D97-AF65-F5344CB8AC3E}">
        <p14:creationId xmlns:p14="http://schemas.microsoft.com/office/powerpoint/2010/main" val="3349985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The Magic of Dialogue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0922" y="5214640"/>
            <a:ext cx="963612" cy="1480023"/>
          </a:xfrm>
          <a:prstGeom prst="rect">
            <a:avLst/>
          </a:prstGeom>
        </p:spPr>
      </p:pic>
      <p:sp>
        <p:nvSpPr>
          <p:cNvPr id="2" name="Content Placeholder 1"/>
          <p:cNvSpPr>
            <a:spLocks noGrp="1"/>
          </p:cNvSpPr>
          <p:nvPr>
            <p:ph idx="1"/>
          </p:nvPr>
        </p:nvSpPr>
        <p:spPr>
          <a:xfrm>
            <a:off x="609600" y="1935480"/>
            <a:ext cx="10972800" cy="1846298"/>
          </a:xfrm>
        </p:spPr>
        <p:txBody>
          <a:bodyPr>
            <a:normAutofit/>
          </a:bodyPr>
          <a:lstStyle/>
          <a:p>
            <a:pPr>
              <a:buFont typeface="Arial" panose="020B0604020202020204" pitchFamily="34" charset="0"/>
              <a:buChar char="•"/>
            </a:pPr>
            <a:r>
              <a:rPr lang="en-US" sz="4000" dirty="0"/>
              <a:t>The difference between dialogue and debate</a:t>
            </a:r>
          </a:p>
          <a:p>
            <a:pPr>
              <a:buFont typeface="Arial" panose="020B0604020202020204" pitchFamily="34" charset="0"/>
              <a:buChar char="•"/>
            </a:pPr>
            <a:r>
              <a:rPr lang="en-US" sz="4000" dirty="0"/>
              <a:t>Why allies use dialogue</a:t>
            </a:r>
          </a:p>
          <a:p>
            <a:pPr>
              <a:buFont typeface="Arial" panose="020B0604020202020204" pitchFamily="34" charset="0"/>
              <a:buChar char="•"/>
            </a:pPr>
            <a:endParaRPr lang="en-US" sz="4000" dirty="0"/>
          </a:p>
          <a:p>
            <a:pPr>
              <a:buFont typeface="Arial" panose="020B0604020202020204" pitchFamily="34" charset="0"/>
              <a:buChar char="•"/>
            </a:pPr>
            <a:endParaRPr lang="en-US" sz="4000" dirty="0"/>
          </a:p>
          <a:p>
            <a:pPr marL="0" indent="0">
              <a:buNone/>
            </a:pPr>
            <a:endParaRPr lang="en-US" sz="4800" dirty="0"/>
          </a:p>
        </p:txBody>
      </p:sp>
      <p:sp>
        <p:nvSpPr>
          <p:cNvPr id="5" name="TextBox 4"/>
          <p:cNvSpPr txBox="1"/>
          <p:nvPr/>
        </p:nvSpPr>
        <p:spPr>
          <a:xfrm>
            <a:off x="2551289" y="5655734"/>
            <a:ext cx="5802489" cy="923330"/>
          </a:xfrm>
          <a:prstGeom prst="rect">
            <a:avLst/>
          </a:prstGeom>
          <a:noFill/>
          <a:ln>
            <a:solidFill>
              <a:schemeClr val="bg2"/>
            </a:solidFill>
          </a:ln>
        </p:spPr>
        <p:txBody>
          <a:bodyPr wrap="square" rtlCol="0">
            <a:spAutoFit/>
          </a:bodyPr>
          <a:lstStyle/>
          <a:p>
            <a:r>
              <a:rPr lang="en-US" i="1" dirty="0"/>
              <a:t>Daniel </a:t>
            </a:r>
            <a:r>
              <a:rPr lang="en-US" i="1" dirty="0" err="1"/>
              <a:t>Yankelovich</a:t>
            </a:r>
            <a:r>
              <a:rPr lang="en-US" i="1" dirty="0"/>
              <a:t>, The Magic of Dialogue: Transforming Conflict Into Cooperation, Touchstone, 1999</a:t>
            </a:r>
          </a:p>
          <a:p>
            <a:endParaRPr lang="en-US" dirty="0" err="1"/>
          </a:p>
        </p:txBody>
      </p:sp>
    </p:spTree>
    <p:extLst>
      <p:ext uri="{BB962C8B-B14F-4D97-AF65-F5344CB8AC3E}">
        <p14:creationId xmlns:p14="http://schemas.microsoft.com/office/powerpoint/2010/main" val="4058705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Dialogue in a nutshell</a:t>
            </a:r>
          </a:p>
        </p:txBody>
      </p:sp>
      <p:sp>
        <p:nvSpPr>
          <p:cNvPr id="2" name="Content Placeholder 1"/>
          <p:cNvSpPr>
            <a:spLocks noGrp="1"/>
          </p:cNvSpPr>
          <p:nvPr>
            <p:ph idx="1"/>
          </p:nvPr>
        </p:nvSpPr>
        <p:spPr/>
        <p:txBody>
          <a:bodyPr>
            <a:normAutofit/>
          </a:bodyPr>
          <a:lstStyle/>
          <a:p>
            <a:pPr>
              <a:buFont typeface="Arial" panose="020B0604020202020204" pitchFamily="34" charset="0"/>
              <a:buChar char="•"/>
            </a:pPr>
            <a:r>
              <a:rPr lang="en-US" sz="4000" dirty="0"/>
              <a:t>Listen to learn</a:t>
            </a:r>
          </a:p>
          <a:p>
            <a:pPr>
              <a:buFont typeface="Arial" panose="020B0604020202020204" pitchFamily="34" charset="0"/>
              <a:buChar char="•"/>
            </a:pPr>
            <a:r>
              <a:rPr lang="en-US" sz="4000" dirty="0"/>
              <a:t>Speak to share from your own experience</a:t>
            </a:r>
          </a:p>
          <a:p>
            <a:pPr>
              <a:buFont typeface="Arial" panose="020B0604020202020204" pitchFamily="34" charset="0"/>
              <a:buChar char="•"/>
            </a:pPr>
            <a:r>
              <a:rPr lang="en-US" sz="4000" dirty="0"/>
              <a:t>The goal is to learn as much as possible from others</a:t>
            </a:r>
          </a:p>
          <a:p>
            <a:pPr>
              <a:buFont typeface="Arial" panose="020B0604020202020204" pitchFamily="34" charset="0"/>
              <a:buChar char="•"/>
            </a:pPr>
            <a:r>
              <a:rPr lang="en-US" sz="4000" dirty="0"/>
              <a:t>Ask questions</a:t>
            </a:r>
          </a:p>
          <a:p>
            <a:pPr marL="0" indent="0">
              <a:buNone/>
            </a:pPr>
            <a:endParaRPr lang="en-US" sz="4800" dirty="0"/>
          </a:p>
        </p:txBody>
      </p:sp>
    </p:spTree>
    <p:extLst>
      <p:ext uri="{BB962C8B-B14F-4D97-AF65-F5344CB8AC3E}">
        <p14:creationId xmlns:p14="http://schemas.microsoft.com/office/powerpoint/2010/main" val="3086802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62538400"/>
              </p:ext>
            </p:extLst>
          </p:nvPr>
        </p:nvGraphicFramePr>
        <p:xfrm>
          <a:off x="1174043" y="1442152"/>
          <a:ext cx="9279468" cy="4572000"/>
        </p:xfrm>
        <a:graphic>
          <a:graphicData uri="http://schemas.openxmlformats.org/drawingml/2006/table">
            <a:tbl>
              <a:tblPr firstRow="1" bandRow="1">
                <a:tableStyleId>{8799B23B-EC83-4686-B30A-512413B5E67A}</a:tableStyleId>
              </a:tblPr>
              <a:tblGrid>
                <a:gridCol w="4639734">
                  <a:extLst>
                    <a:ext uri="{9D8B030D-6E8A-4147-A177-3AD203B41FA5}">
                      <a16:colId xmlns:a16="http://schemas.microsoft.com/office/drawing/2014/main" xmlns="" val="20000"/>
                    </a:ext>
                  </a:extLst>
                </a:gridCol>
                <a:gridCol w="4639734">
                  <a:extLst>
                    <a:ext uri="{9D8B030D-6E8A-4147-A177-3AD203B41FA5}">
                      <a16:colId xmlns:a16="http://schemas.microsoft.com/office/drawing/2014/main" xmlns="" val="20001"/>
                    </a:ext>
                  </a:extLst>
                </a:gridCol>
              </a:tblGrid>
              <a:tr h="9172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dirty="0"/>
                        <a:t>Debate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dirty="0"/>
                        <a:t>Dialogue</a:t>
                      </a:r>
                    </a:p>
                    <a:p>
                      <a:endParaRPr lang="en-US" sz="3600" dirty="0"/>
                    </a:p>
                  </a:txBody>
                  <a:tcPr/>
                </a:tc>
                <a:extLst>
                  <a:ext uri="{0D108BD9-81ED-4DB2-BD59-A6C34878D82A}">
                    <a16:rowId xmlns:a16="http://schemas.microsoft.com/office/drawing/2014/main" xmlns="" val="10000"/>
                  </a:ext>
                </a:extLst>
              </a:tr>
              <a:tr h="8264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dirty="0"/>
                        <a:t>Assumes there is a right answer, and I have it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dirty="0"/>
                        <a:t>Assumes that many people have pieces</a:t>
                      </a:r>
                      <a:r>
                        <a:rPr lang="en-US" sz="3600" baseline="0" dirty="0"/>
                        <a:t> of the answer, and that together they can craft a solution</a:t>
                      </a:r>
                      <a:endParaRPr lang="en-US" sz="3600" dirty="0"/>
                    </a:p>
                    <a:p>
                      <a:endParaRPr lang="en-US" sz="36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079783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a:spLocks noGrp="1"/>
          </p:cNvSpPr>
          <p:nvPr>
            <p:ph idx="1"/>
          </p:nvPr>
        </p:nvSpPr>
        <p:spPr>
          <a:xfrm>
            <a:off x="609600" y="2212622"/>
            <a:ext cx="10972800" cy="4645378"/>
          </a:xfrm>
        </p:spPr>
        <p:txBody>
          <a:bodyPr>
            <a:normAutofit fontScale="55000" lnSpcReduction="20000"/>
          </a:bodyPr>
          <a:lstStyle/>
          <a:p>
            <a:pPr marL="0" indent="0">
              <a:buNone/>
            </a:pPr>
            <a:r>
              <a:rPr lang="en-US" sz="6000" dirty="0"/>
              <a:t>Native American teaching: “Place an irregular shaped object in the center of a circle of people. Each person will describe it differently. Everyone in the circle will be right. Only by honoring and respecting everyone's input, can the truth about the object be revealed. We need to learn to honor differences.”</a:t>
            </a:r>
          </a:p>
          <a:p>
            <a:pPr marL="0" indent="0">
              <a:buNone/>
            </a:pPr>
            <a:r>
              <a:rPr lang="en-US" sz="4800" dirty="0"/>
              <a:t> </a:t>
            </a:r>
          </a:p>
          <a:p>
            <a:pPr marL="0" indent="0">
              <a:buNone/>
            </a:pPr>
            <a:r>
              <a:rPr lang="en-US" sz="4200" i="1" dirty="0"/>
              <a:t>This teaching is copyright of </a:t>
            </a:r>
            <a:r>
              <a:rPr lang="en-US" sz="4200" i="1" dirty="0" err="1"/>
              <a:t>Coyhis</a:t>
            </a:r>
            <a:r>
              <a:rPr lang="en-US" sz="4200" i="1" dirty="0"/>
              <a:t> Publishing and can also be found in the book, Meditations with Native American Elders: The Four Seasons, frequently used in </a:t>
            </a:r>
            <a:r>
              <a:rPr lang="en-US" sz="4200" i="1" dirty="0" err="1"/>
              <a:t>Wellbriety</a:t>
            </a:r>
            <a:r>
              <a:rPr lang="en-US" sz="4200" i="1" dirty="0"/>
              <a:t> Circles. www.coyhispublishing.com. </a:t>
            </a:r>
            <a:endParaRPr lang="en-US" sz="4200" dirty="0"/>
          </a:p>
        </p:txBody>
      </p:sp>
      <p:sp>
        <p:nvSpPr>
          <p:cNvPr id="5" name="Title 2"/>
          <p:cNvSpPr>
            <a:spLocks noGrp="1"/>
          </p:cNvSpPr>
          <p:nvPr>
            <p:ph type="title"/>
          </p:nvPr>
        </p:nvSpPr>
        <p:spPr>
          <a:xfrm>
            <a:off x="609600" y="704088"/>
            <a:ext cx="10972800" cy="1143000"/>
          </a:xfrm>
        </p:spPr>
        <p:txBody>
          <a:bodyPr/>
          <a:lstStyle/>
          <a:p>
            <a:r>
              <a:rPr lang="en-US" dirty="0"/>
              <a:t>Group exercise: The Circle</a:t>
            </a:r>
          </a:p>
        </p:txBody>
      </p:sp>
    </p:spTree>
    <p:extLst>
      <p:ext uri="{BB962C8B-B14F-4D97-AF65-F5344CB8AC3E}">
        <p14:creationId xmlns:p14="http://schemas.microsoft.com/office/powerpoint/2010/main" val="488107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57974403"/>
              </p:ext>
            </p:extLst>
          </p:nvPr>
        </p:nvGraphicFramePr>
        <p:xfrm>
          <a:off x="1004710" y="1103484"/>
          <a:ext cx="9889068" cy="5611154"/>
        </p:xfrm>
        <a:graphic>
          <a:graphicData uri="http://schemas.openxmlformats.org/drawingml/2006/table">
            <a:tbl>
              <a:tblPr firstRow="1" bandRow="1">
                <a:tableStyleId>{8799B23B-EC83-4686-B30A-512413B5E67A}</a:tableStyleId>
              </a:tblPr>
              <a:tblGrid>
                <a:gridCol w="4944534">
                  <a:extLst>
                    <a:ext uri="{9D8B030D-6E8A-4147-A177-3AD203B41FA5}">
                      <a16:colId xmlns:a16="http://schemas.microsoft.com/office/drawing/2014/main" xmlns="" val="20000"/>
                    </a:ext>
                  </a:extLst>
                </a:gridCol>
                <a:gridCol w="4944534">
                  <a:extLst>
                    <a:ext uri="{9D8B030D-6E8A-4147-A177-3AD203B41FA5}">
                      <a16:colId xmlns:a16="http://schemas.microsoft.com/office/drawing/2014/main" xmlns="" val="20001"/>
                    </a:ext>
                  </a:extLst>
                </a:gridCol>
              </a:tblGrid>
              <a:tr h="6688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Debate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Dialogue</a:t>
                      </a:r>
                    </a:p>
                  </a:txBody>
                  <a:tcPr/>
                </a:tc>
                <a:extLst>
                  <a:ext uri="{0D108BD9-81ED-4DB2-BD59-A6C34878D82A}">
                    <a16:rowId xmlns:a16="http://schemas.microsoft.com/office/drawing/2014/main" xmlns="" val="10000"/>
                  </a:ext>
                </a:extLst>
              </a:tr>
              <a:tr h="10560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Is combative—participants attempt to prove the other side is wrong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800" kern="1200" dirty="0">
                          <a:solidFill>
                            <a:schemeClr val="tx1"/>
                          </a:solidFill>
                          <a:latin typeface="+mn-lt"/>
                          <a:ea typeface="+mn-ea"/>
                          <a:cs typeface="+mn-cs"/>
                        </a:rPr>
                        <a:t>Is collaborative – participants work together toward common understanding. </a:t>
                      </a:r>
                    </a:p>
                  </a:txBody>
                  <a:tcPr/>
                </a:tc>
                <a:extLst>
                  <a:ext uri="{0D108BD9-81ED-4DB2-BD59-A6C34878D82A}">
                    <a16:rowId xmlns:a16="http://schemas.microsoft.com/office/drawing/2014/main" xmlns="" val="10001"/>
                  </a:ext>
                </a:extLst>
              </a:tr>
              <a:tr h="10560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It’s about winning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It’s about exploring</a:t>
                      </a:r>
                      <a:r>
                        <a:rPr lang="en-US" sz="2800" baseline="0" dirty="0"/>
                        <a:t> common good</a:t>
                      </a:r>
                      <a:endParaRPr lang="en-US" sz="2800" dirty="0"/>
                    </a:p>
                  </a:txBody>
                  <a:tcPr/>
                </a:tc>
                <a:extLst>
                  <a:ext uri="{0D108BD9-81ED-4DB2-BD59-A6C34878D82A}">
                    <a16:rowId xmlns:a16="http://schemas.microsoft.com/office/drawing/2014/main" xmlns="" val="10002"/>
                  </a:ext>
                </a:extLst>
              </a:tr>
              <a:tr h="15697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Entails listening</a:t>
                      </a:r>
                      <a:r>
                        <a:rPr lang="en-US" sz="2800" baseline="0" dirty="0"/>
                        <a:t> to find flaws and make counter-arguments</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Entails listening to understand, and find meaning and agreement</a:t>
                      </a:r>
                    </a:p>
                  </a:txBody>
                  <a:tcPr/>
                </a:tc>
                <a:extLst>
                  <a:ext uri="{0D108BD9-81ED-4DB2-BD59-A6C34878D82A}">
                    <a16:rowId xmlns:a16="http://schemas.microsoft.com/office/drawing/2014/main" xmlns="" val="10003"/>
                  </a:ext>
                </a:extLst>
              </a:tr>
              <a:tr h="8264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I defend</a:t>
                      </a:r>
                      <a:r>
                        <a:rPr lang="en-US" sz="2800" baseline="0" dirty="0"/>
                        <a:t> my assumptions as truth</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I reveal my assumptions for re-evaluation</a:t>
                      </a: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471270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46930987"/>
              </p:ext>
            </p:extLst>
          </p:nvPr>
        </p:nvGraphicFramePr>
        <p:xfrm>
          <a:off x="1174043" y="1049867"/>
          <a:ext cx="9279468" cy="4411697"/>
        </p:xfrm>
        <a:graphic>
          <a:graphicData uri="http://schemas.openxmlformats.org/drawingml/2006/table">
            <a:tbl>
              <a:tblPr firstRow="1" bandRow="1">
                <a:tableStyleId>{8799B23B-EC83-4686-B30A-512413B5E67A}</a:tableStyleId>
              </a:tblPr>
              <a:tblGrid>
                <a:gridCol w="4639734">
                  <a:extLst>
                    <a:ext uri="{9D8B030D-6E8A-4147-A177-3AD203B41FA5}">
                      <a16:colId xmlns:a16="http://schemas.microsoft.com/office/drawing/2014/main" xmlns="" val="20000"/>
                    </a:ext>
                  </a:extLst>
                </a:gridCol>
                <a:gridCol w="4639734">
                  <a:extLst>
                    <a:ext uri="{9D8B030D-6E8A-4147-A177-3AD203B41FA5}">
                      <a16:colId xmlns:a16="http://schemas.microsoft.com/office/drawing/2014/main" xmlns="" val="20001"/>
                    </a:ext>
                  </a:extLst>
                </a:gridCol>
              </a:tblGrid>
              <a:tr h="6321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Debate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Dialogue</a:t>
                      </a:r>
                    </a:p>
                  </a:txBody>
                  <a:tcPr/>
                </a:tc>
                <a:extLst>
                  <a:ext uri="{0D108BD9-81ED-4DB2-BD59-A6C34878D82A}">
                    <a16:rowId xmlns:a16="http://schemas.microsoft.com/office/drawing/2014/main" xmlns="" val="10000"/>
                  </a:ext>
                </a:extLst>
              </a:tr>
              <a:tr h="8264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I critique</a:t>
                      </a:r>
                      <a:r>
                        <a:rPr lang="en-US" sz="2800" baseline="0" dirty="0"/>
                        <a:t> the other side’s position</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I re-examine all positions</a:t>
                      </a:r>
                    </a:p>
                  </a:txBody>
                  <a:tcPr/>
                </a:tc>
                <a:extLst>
                  <a:ext uri="{0D108BD9-81ED-4DB2-BD59-A6C34878D82A}">
                    <a16:rowId xmlns:a16="http://schemas.microsoft.com/office/drawing/2014/main" xmlns="" val="10001"/>
                  </a:ext>
                </a:extLst>
              </a:tr>
              <a:tr h="8264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I defend</a:t>
                      </a:r>
                      <a:r>
                        <a:rPr lang="en-US" sz="2800" baseline="0" dirty="0"/>
                        <a:t> my own views against those of others</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I admit others’ thinking can improve my own</a:t>
                      </a:r>
                    </a:p>
                  </a:txBody>
                  <a:tcPr/>
                </a:tc>
                <a:extLst>
                  <a:ext uri="{0D108BD9-81ED-4DB2-BD59-A6C34878D82A}">
                    <a16:rowId xmlns:a16="http://schemas.microsoft.com/office/drawing/2014/main" xmlns="" val="10002"/>
                  </a:ext>
                </a:extLst>
              </a:tr>
              <a:tr h="8264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I search</a:t>
                      </a:r>
                      <a:r>
                        <a:rPr lang="en-US" sz="2800" baseline="0" dirty="0"/>
                        <a:t> for weakness in other’s positions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I search for strength</a:t>
                      </a:r>
                      <a:r>
                        <a:rPr lang="en-US" sz="2800" baseline="0" dirty="0"/>
                        <a:t> and value in others’ positions</a:t>
                      </a:r>
                      <a:endParaRPr lang="en-US" sz="2800" dirty="0"/>
                    </a:p>
                  </a:txBody>
                  <a:tcPr/>
                </a:tc>
                <a:extLst>
                  <a:ext uri="{0D108BD9-81ED-4DB2-BD59-A6C34878D82A}">
                    <a16:rowId xmlns:a16="http://schemas.microsoft.com/office/drawing/2014/main" xmlns="" val="10003"/>
                  </a:ext>
                </a:extLst>
              </a:tr>
              <a:tr h="8264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I seek a conclusion or vote that ratifies </a:t>
                      </a:r>
                      <a:r>
                        <a:rPr lang="en-US" sz="2800"/>
                        <a:t>my position</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I discover</a:t>
                      </a:r>
                      <a:r>
                        <a:rPr lang="en-US" sz="2800" baseline="0" dirty="0"/>
                        <a:t> new options</a:t>
                      </a:r>
                      <a:endParaRPr lang="en-US" sz="2800" dirty="0"/>
                    </a:p>
                    <a:p>
                      <a:endParaRPr lang="en-US" sz="2800"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375561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Behaviors that support dialogue</a:t>
            </a:r>
          </a:p>
        </p:txBody>
      </p:sp>
      <p:sp>
        <p:nvSpPr>
          <p:cNvPr id="2" name="Content Placeholder 1"/>
          <p:cNvSpPr>
            <a:spLocks noGrp="1"/>
          </p:cNvSpPr>
          <p:nvPr>
            <p:ph idx="1"/>
          </p:nvPr>
        </p:nvSpPr>
        <p:spPr/>
        <p:txBody>
          <a:bodyPr>
            <a:normAutofit/>
          </a:bodyPr>
          <a:lstStyle/>
          <a:p>
            <a:pPr marL="914400" indent="-914400">
              <a:buAutoNum type="arabicPeriod"/>
            </a:pPr>
            <a:r>
              <a:rPr lang="en-US" sz="4000" dirty="0"/>
              <a:t>Suspension of judgement while listening and speaking.</a:t>
            </a:r>
          </a:p>
          <a:p>
            <a:pPr marL="914400" indent="-914400">
              <a:buFont typeface="Wingdings 2"/>
              <a:buAutoNum type="arabicPeriod"/>
            </a:pPr>
            <a:r>
              <a:rPr lang="en-US" sz="4000" dirty="0"/>
              <a:t>Respect for differences</a:t>
            </a:r>
          </a:p>
          <a:p>
            <a:pPr marL="914400" indent="-914400">
              <a:buFont typeface="Wingdings 2"/>
              <a:buAutoNum type="arabicPeriod"/>
            </a:pPr>
            <a:r>
              <a:rPr lang="en-US" sz="4000" dirty="0"/>
              <a:t>Role and status suspension</a:t>
            </a:r>
          </a:p>
          <a:p>
            <a:pPr marL="914400" indent="-914400">
              <a:buFont typeface="Wingdings 2"/>
              <a:buAutoNum type="arabicPeriod"/>
            </a:pPr>
            <a:r>
              <a:rPr lang="en-US" sz="4000" dirty="0"/>
              <a:t>Balancing inquiry and advocacy</a:t>
            </a:r>
          </a:p>
          <a:p>
            <a:pPr marL="914400" indent="-914400">
              <a:buFont typeface="Wingdings 2"/>
              <a:buAutoNum type="arabicPeriod"/>
            </a:pPr>
            <a:r>
              <a:rPr lang="en-US" sz="4000" dirty="0"/>
              <a:t>Focus on learning</a:t>
            </a:r>
          </a:p>
          <a:p>
            <a:pPr marL="914400" indent="-914400">
              <a:buFont typeface="Wingdings 2"/>
              <a:buAutoNum type="arabicPeriod"/>
            </a:pPr>
            <a:endParaRPr lang="en-US" sz="4800" dirty="0"/>
          </a:p>
          <a:p>
            <a:pPr marL="914400" indent="-914400">
              <a:buFont typeface="Wingdings 2"/>
              <a:buAutoNum type="arabicPeriod"/>
            </a:pPr>
            <a:endParaRPr lang="en-US" sz="4800" dirty="0"/>
          </a:p>
          <a:p>
            <a:pPr marL="914400" indent="-914400">
              <a:buAutoNum type="arabicPeriod"/>
            </a:pPr>
            <a:endParaRPr lang="en-US" sz="4800" dirty="0"/>
          </a:p>
        </p:txBody>
      </p:sp>
    </p:spTree>
    <p:extLst>
      <p:ext uri="{BB962C8B-B14F-4D97-AF65-F5344CB8AC3E}">
        <p14:creationId xmlns:p14="http://schemas.microsoft.com/office/powerpoint/2010/main" val="1359992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Discussion</a:t>
            </a:r>
          </a:p>
        </p:txBody>
      </p:sp>
      <p:sp>
        <p:nvSpPr>
          <p:cNvPr id="2" name="Content Placeholder 1"/>
          <p:cNvSpPr>
            <a:spLocks noGrp="1"/>
          </p:cNvSpPr>
          <p:nvPr>
            <p:ph idx="1"/>
          </p:nvPr>
        </p:nvSpPr>
        <p:spPr/>
        <p:txBody>
          <a:bodyPr>
            <a:normAutofit/>
          </a:bodyPr>
          <a:lstStyle/>
          <a:p>
            <a:r>
              <a:rPr lang="en-US" sz="4400" dirty="0"/>
              <a:t> What stood out to you about the difference between dialogue and debate?</a:t>
            </a:r>
          </a:p>
          <a:p>
            <a:r>
              <a:rPr lang="en-US" sz="4400" dirty="0"/>
              <a:t>Why do allies need to dialogue, rather than debate?</a:t>
            </a:r>
          </a:p>
          <a:p>
            <a:pPr marL="914400" indent="-914400">
              <a:buFont typeface="Wingdings 2"/>
              <a:buAutoNum type="arabicPeriod"/>
            </a:pPr>
            <a:endParaRPr lang="en-US" sz="4800" dirty="0"/>
          </a:p>
          <a:p>
            <a:pPr marL="914400" indent="-914400">
              <a:buFont typeface="Wingdings 2"/>
              <a:buAutoNum type="arabicPeriod"/>
            </a:pPr>
            <a:endParaRPr lang="en-US" sz="4800" dirty="0"/>
          </a:p>
          <a:p>
            <a:pPr marL="914400" indent="-914400">
              <a:buAutoNum type="arabicPeriod"/>
            </a:pPr>
            <a:endParaRPr lang="en-US" sz="4800" dirty="0"/>
          </a:p>
        </p:txBody>
      </p:sp>
    </p:spTree>
    <p:extLst>
      <p:ext uri="{BB962C8B-B14F-4D97-AF65-F5344CB8AC3E}">
        <p14:creationId xmlns:p14="http://schemas.microsoft.com/office/powerpoint/2010/main" val="3274092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9911" y="1371600"/>
            <a:ext cx="7940152" cy="1828800"/>
          </a:xfrm>
        </p:spPr>
        <p:txBody>
          <a:bodyPr>
            <a:normAutofit/>
          </a:bodyPr>
          <a:lstStyle/>
          <a:p>
            <a:pPr algn="l"/>
            <a:r>
              <a:rPr lang="en-US" sz="4000" dirty="0"/>
              <a:t>Becoming an ally</a:t>
            </a:r>
          </a:p>
        </p:txBody>
      </p:sp>
      <p:sp>
        <p:nvSpPr>
          <p:cNvPr id="5" name="Subtitle 4"/>
          <p:cNvSpPr>
            <a:spLocks noGrp="1"/>
          </p:cNvSpPr>
          <p:nvPr>
            <p:ph type="subTitle" idx="1"/>
          </p:nvPr>
        </p:nvSpPr>
        <p:spPr>
          <a:xfrm>
            <a:off x="3239911" y="3200400"/>
            <a:ext cx="9073106" cy="1752600"/>
          </a:xfrm>
        </p:spPr>
        <p:txBody>
          <a:bodyPr>
            <a:normAutofit/>
          </a:bodyPr>
          <a:lstStyle/>
          <a:p>
            <a:pPr algn="l"/>
            <a:r>
              <a:rPr lang="en-US" sz="2400" dirty="0"/>
              <a:t>PRESENTERS</a:t>
            </a:r>
          </a:p>
          <a:p>
            <a:pPr algn="l"/>
            <a:r>
              <a:rPr lang="en-US" sz="2400" dirty="0"/>
              <a:t>Jason Robison, Program Director, SHARE!</a:t>
            </a:r>
          </a:p>
          <a:p>
            <a:pPr algn="l"/>
            <a:r>
              <a:rPr lang="en-US" sz="2400" dirty="0"/>
              <a:t>Camille Dennis, Program Coordinator, SHARE!</a:t>
            </a: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61238" t="17196" r="16990" b="64623"/>
          <a:stretch/>
        </p:blipFill>
        <p:spPr>
          <a:xfrm>
            <a:off x="831312" y="1043353"/>
            <a:ext cx="2092510" cy="2485293"/>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l="10276" t="980" r="50236" b="67320"/>
          <a:stretch/>
        </p:blipFill>
        <p:spPr>
          <a:xfrm>
            <a:off x="831312" y="3857977"/>
            <a:ext cx="2092510" cy="2569286"/>
          </a:xfrm>
          <a:prstGeom prst="rect">
            <a:avLst/>
          </a:prstGeom>
        </p:spPr>
      </p:pic>
    </p:spTree>
    <p:extLst>
      <p:ext uri="{BB962C8B-B14F-4D97-AF65-F5344CB8AC3E}">
        <p14:creationId xmlns:p14="http://schemas.microsoft.com/office/powerpoint/2010/main" val="2760955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Tools to be an ally</a:t>
            </a:r>
          </a:p>
        </p:txBody>
      </p:sp>
      <p:sp>
        <p:nvSpPr>
          <p:cNvPr id="2" name="Content Placeholder 1"/>
          <p:cNvSpPr>
            <a:spLocks noGrp="1"/>
          </p:cNvSpPr>
          <p:nvPr>
            <p:ph idx="1"/>
          </p:nvPr>
        </p:nvSpPr>
        <p:spPr/>
        <p:txBody>
          <a:bodyPr>
            <a:normAutofit fontScale="92500" lnSpcReduction="10000"/>
          </a:bodyPr>
          <a:lstStyle/>
          <a:p>
            <a:pPr marL="914400" indent="-914400">
              <a:buFont typeface="Wingdings 2"/>
              <a:buAutoNum type="arabicPeriod"/>
            </a:pPr>
            <a:r>
              <a:rPr lang="en-US" sz="4800" dirty="0"/>
              <a:t>Get Ready</a:t>
            </a:r>
          </a:p>
          <a:p>
            <a:pPr marL="914400" indent="-914400">
              <a:buFont typeface="Wingdings 2"/>
              <a:buAutoNum type="arabicPeriod"/>
            </a:pPr>
            <a:r>
              <a:rPr lang="en-US" sz="4800" dirty="0"/>
              <a:t>Identify the Behavior</a:t>
            </a:r>
          </a:p>
          <a:p>
            <a:pPr marL="914400" indent="-914400">
              <a:buFont typeface="Wingdings 2"/>
              <a:buAutoNum type="arabicPeriod"/>
            </a:pPr>
            <a:r>
              <a:rPr lang="en-US" sz="4800" dirty="0"/>
              <a:t>Appeal to Principles</a:t>
            </a:r>
          </a:p>
          <a:p>
            <a:pPr marL="914400" indent="-914400">
              <a:buFont typeface="Wingdings 2"/>
              <a:buAutoNum type="arabicPeriod"/>
            </a:pPr>
            <a:r>
              <a:rPr lang="en-US" sz="4800" dirty="0"/>
              <a:t>Set Limits</a:t>
            </a:r>
          </a:p>
          <a:p>
            <a:pPr marL="914400" indent="-914400">
              <a:buFont typeface="Wingdings 2"/>
              <a:buAutoNum type="arabicPeriod"/>
            </a:pPr>
            <a:r>
              <a:rPr lang="en-US" sz="4800" dirty="0"/>
              <a:t>Find an Ally/ Be an Ally</a:t>
            </a:r>
          </a:p>
          <a:p>
            <a:pPr marL="914400" indent="-914400">
              <a:buFont typeface="Wingdings 2"/>
              <a:buAutoNum type="arabicPeriod"/>
            </a:pPr>
            <a:r>
              <a:rPr lang="en-US" sz="4800" dirty="0"/>
              <a:t>Be Vigilant</a:t>
            </a:r>
          </a:p>
          <a:p>
            <a:pPr marL="914400" indent="-914400">
              <a:buFont typeface="Wingdings 2"/>
              <a:buAutoNum type="arabicPeriod"/>
            </a:pPr>
            <a:endParaRPr lang="en-US" sz="4800" dirty="0"/>
          </a:p>
          <a:p>
            <a:pPr marL="914400" indent="-914400">
              <a:buAutoNum type="arabicPeriod"/>
            </a:pPr>
            <a:endParaRPr lang="en-US" sz="4800" dirty="0"/>
          </a:p>
        </p:txBody>
      </p:sp>
    </p:spTree>
    <p:extLst>
      <p:ext uri="{BB962C8B-B14F-4D97-AF65-F5344CB8AC3E}">
        <p14:creationId xmlns:p14="http://schemas.microsoft.com/office/powerpoint/2010/main" val="258087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sz="4800" dirty="0"/>
          </a:p>
          <a:p>
            <a:pPr marL="914400" indent="-914400">
              <a:buAutoNum type="arabicPeriod"/>
            </a:pPr>
            <a:endParaRPr lang="en-US" sz="4800" dirty="0"/>
          </a:p>
        </p:txBody>
      </p:sp>
      <p:sp>
        <p:nvSpPr>
          <p:cNvPr id="4" name="Content Placeholder 1"/>
          <p:cNvSpPr txBox="1">
            <a:spLocks/>
          </p:cNvSpPr>
          <p:nvPr/>
        </p:nvSpPr>
        <p:spPr>
          <a:xfrm>
            <a:off x="762000" y="1569156"/>
            <a:ext cx="10972800" cy="4907844"/>
          </a:xfrm>
          <a:prstGeom prst="rect">
            <a:avLst/>
          </a:prstGeom>
        </p:spPr>
        <p:txBody>
          <a:bodyPr vert="horz">
            <a:norm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r>
              <a:rPr lang="en-US" sz="4800" i="1" dirty="0"/>
              <a:t>Never doubt that a small group of thoughtful, committed citizens can change the world. Indeed, it’s the only thing that ever has. </a:t>
            </a:r>
          </a:p>
          <a:p>
            <a:pPr marL="0" indent="0">
              <a:buNone/>
            </a:pPr>
            <a:r>
              <a:rPr lang="en-US" sz="4400" dirty="0"/>
              <a:t>--Margaret Mead</a:t>
            </a:r>
          </a:p>
        </p:txBody>
      </p:sp>
    </p:spTree>
    <p:extLst>
      <p:ext uri="{BB962C8B-B14F-4D97-AF65-F5344CB8AC3E}">
        <p14:creationId xmlns:p14="http://schemas.microsoft.com/office/powerpoint/2010/main" val="1127673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1. Get ready</a:t>
            </a:r>
          </a:p>
        </p:txBody>
      </p:sp>
      <p:sp>
        <p:nvSpPr>
          <p:cNvPr id="2" name="Content Placeholder 1"/>
          <p:cNvSpPr>
            <a:spLocks noGrp="1"/>
          </p:cNvSpPr>
          <p:nvPr>
            <p:ph idx="1"/>
          </p:nvPr>
        </p:nvSpPr>
        <p:spPr/>
        <p:txBody>
          <a:bodyPr>
            <a:normAutofit/>
          </a:bodyPr>
          <a:lstStyle/>
          <a:p>
            <a:pPr marL="0" indent="0">
              <a:buNone/>
            </a:pPr>
            <a:endParaRPr lang="en-US" sz="4800" dirty="0"/>
          </a:p>
          <a:p>
            <a:pPr marL="914400" indent="-914400">
              <a:buAutoNum type="arabicPeriod"/>
            </a:pPr>
            <a:endParaRPr lang="en-US" sz="4800" dirty="0"/>
          </a:p>
        </p:txBody>
      </p:sp>
      <p:sp>
        <p:nvSpPr>
          <p:cNvPr id="4" name="Content Placeholder 1"/>
          <p:cNvSpPr txBox="1">
            <a:spLocks/>
          </p:cNvSpPr>
          <p:nvPr/>
        </p:nvSpPr>
        <p:spPr>
          <a:xfrm>
            <a:off x="609600" y="2023872"/>
            <a:ext cx="10972800" cy="4389120"/>
          </a:xfrm>
          <a:prstGeom prst="rect">
            <a:avLst/>
          </a:prstGeom>
        </p:spPr>
        <p:txBody>
          <a:bodyPr vert="horz">
            <a:norm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spcBef>
                <a:spcPts val="0"/>
              </a:spcBef>
              <a:buFont typeface="Arial" panose="020B0604020202020204" pitchFamily="34" charset="0"/>
              <a:buChar char="•"/>
            </a:pPr>
            <a:r>
              <a:rPr lang="en-US" sz="3200" dirty="0"/>
              <a:t>Prepare yourself to speak up.</a:t>
            </a:r>
          </a:p>
          <a:p>
            <a:pPr>
              <a:spcBef>
                <a:spcPts val="0"/>
              </a:spcBef>
              <a:buFont typeface="Arial" panose="020B0604020202020204" pitchFamily="34" charset="0"/>
              <a:buChar char="•"/>
            </a:pPr>
            <a:r>
              <a:rPr lang="en-US" sz="3200" dirty="0"/>
              <a:t>Open-ended questions: "Why do you say that?" "How did you develop that belief?"</a:t>
            </a:r>
          </a:p>
        </p:txBody>
      </p:sp>
    </p:spTree>
    <p:extLst>
      <p:ext uri="{BB962C8B-B14F-4D97-AF65-F5344CB8AC3E}">
        <p14:creationId xmlns:p14="http://schemas.microsoft.com/office/powerpoint/2010/main" val="1423756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2. Identify the behavior</a:t>
            </a:r>
          </a:p>
        </p:txBody>
      </p:sp>
      <p:sp>
        <p:nvSpPr>
          <p:cNvPr id="2" name="Content Placeholder 1"/>
          <p:cNvSpPr>
            <a:spLocks noGrp="1"/>
          </p:cNvSpPr>
          <p:nvPr>
            <p:ph idx="1"/>
          </p:nvPr>
        </p:nvSpPr>
        <p:spPr>
          <a:xfrm>
            <a:off x="762000" y="1998132"/>
            <a:ext cx="10972800" cy="4752623"/>
          </a:xfrm>
        </p:spPr>
        <p:txBody>
          <a:bodyPr>
            <a:normAutofit/>
          </a:bodyPr>
          <a:lstStyle/>
          <a:p>
            <a:pPr marL="0" indent="0">
              <a:buNone/>
            </a:pPr>
            <a:endParaRPr lang="en-US" sz="4800" dirty="0"/>
          </a:p>
          <a:p>
            <a:pPr>
              <a:lnSpc>
                <a:spcPct val="120000"/>
              </a:lnSpc>
              <a:spcBef>
                <a:spcPts val="0"/>
              </a:spcBef>
              <a:buFont typeface="Arial" panose="020B0604020202020204" pitchFamily="34" charset="0"/>
              <a:buChar char="•"/>
            </a:pPr>
            <a:r>
              <a:rPr lang="en-US" sz="3200" dirty="0"/>
              <a:t>Describe the behavior; don't label the person.</a:t>
            </a:r>
          </a:p>
          <a:p>
            <a:pPr>
              <a:lnSpc>
                <a:spcPct val="120000"/>
              </a:lnSpc>
              <a:spcBef>
                <a:spcPts val="0"/>
              </a:spcBef>
              <a:buFont typeface="Arial" panose="020B0604020202020204" pitchFamily="34" charset="0"/>
              <a:buChar char="•"/>
            </a:pPr>
            <a:endParaRPr lang="en-US" sz="3200" dirty="0"/>
          </a:p>
          <a:p>
            <a:pPr>
              <a:lnSpc>
                <a:spcPct val="120000"/>
              </a:lnSpc>
              <a:spcBef>
                <a:spcPts val="0"/>
              </a:spcBef>
              <a:buFont typeface="Arial" panose="020B0604020202020204" pitchFamily="34" charset="0"/>
              <a:buChar char="•"/>
            </a:pPr>
            <a:r>
              <a:rPr lang="en-US" sz="3200" dirty="0"/>
              <a:t>If you simply call someone a racist, a wall goes up.</a:t>
            </a:r>
          </a:p>
          <a:p>
            <a:pPr marL="914400" indent="-914400">
              <a:buAutoNum type="arabicPeriod"/>
            </a:pPr>
            <a:endParaRPr lang="en-US" sz="4800" dirty="0"/>
          </a:p>
        </p:txBody>
      </p:sp>
      <p:sp>
        <p:nvSpPr>
          <p:cNvPr id="4" name="Content Placeholder 1"/>
          <p:cNvSpPr txBox="1">
            <a:spLocks/>
          </p:cNvSpPr>
          <p:nvPr/>
        </p:nvSpPr>
        <p:spPr>
          <a:xfrm>
            <a:off x="762000" y="2087880"/>
            <a:ext cx="10972800" cy="4389120"/>
          </a:xfrm>
          <a:prstGeom prst="rect">
            <a:avLst/>
          </a:prstGeom>
        </p:spPr>
        <p:txBody>
          <a:bodyPr vert="horz">
            <a:norm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endParaRPr lang="en-US" sz="4800" dirty="0"/>
          </a:p>
        </p:txBody>
      </p:sp>
    </p:spTree>
    <p:extLst>
      <p:ext uri="{BB962C8B-B14F-4D97-AF65-F5344CB8AC3E}">
        <p14:creationId xmlns:p14="http://schemas.microsoft.com/office/powerpoint/2010/main" val="3322154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3. Appeal to principles</a:t>
            </a:r>
          </a:p>
        </p:txBody>
      </p:sp>
      <p:sp>
        <p:nvSpPr>
          <p:cNvPr id="2" name="Content Placeholder 1"/>
          <p:cNvSpPr>
            <a:spLocks noGrp="1"/>
          </p:cNvSpPr>
          <p:nvPr>
            <p:ph idx="1"/>
          </p:nvPr>
        </p:nvSpPr>
        <p:spPr>
          <a:xfrm>
            <a:off x="762000" y="1998132"/>
            <a:ext cx="10972800" cy="4752623"/>
          </a:xfrm>
        </p:spPr>
        <p:txBody>
          <a:bodyPr>
            <a:normAutofit/>
          </a:bodyPr>
          <a:lstStyle/>
          <a:p>
            <a:pPr>
              <a:buFont typeface="Arial" panose="020B0604020202020204" pitchFamily="34" charset="0"/>
              <a:buChar char="•"/>
            </a:pPr>
            <a:r>
              <a:rPr lang="en-US" sz="3200" dirty="0"/>
              <a:t>Call on their higher principles.</a:t>
            </a:r>
          </a:p>
        </p:txBody>
      </p:sp>
      <p:sp>
        <p:nvSpPr>
          <p:cNvPr id="4" name="Content Placeholder 1"/>
          <p:cNvSpPr txBox="1">
            <a:spLocks/>
          </p:cNvSpPr>
          <p:nvPr/>
        </p:nvSpPr>
        <p:spPr>
          <a:xfrm>
            <a:off x="762000" y="2087880"/>
            <a:ext cx="10972800" cy="4389120"/>
          </a:xfrm>
          <a:prstGeom prst="rect">
            <a:avLst/>
          </a:prstGeom>
        </p:spPr>
        <p:txBody>
          <a:bodyPr vert="horz">
            <a:norm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endParaRPr lang="en-US" sz="4800" dirty="0"/>
          </a:p>
        </p:txBody>
      </p:sp>
    </p:spTree>
    <p:extLst>
      <p:ext uri="{BB962C8B-B14F-4D97-AF65-F5344CB8AC3E}">
        <p14:creationId xmlns:p14="http://schemas.microsoft.com/office/powerpoint/2010/main" val="821750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Appeal to principles</a:t>
            </a:r>
          </a:p>
        </p:txBody>
      </p:sp>
      <p:sp>
        <p:nvSpPr>
          <p:cNvPr id="2" name="Content Placeholder 1"/>
          <p:cNvSpPr>
            <a:spLocks noGrp="1"/>
          </p:cNvSpPr>
          <p:nvPr>
            <p:ph idx="1"/>
          </p:nvPr>
        </p:nvSpPr>
        <p:spPr>
          <a:xfrm>
            <a:off x="762000" y="1998132"/>
            <a:ext cx="10972800" cy="4752623"/>
          </a:xfrm>
        </p:spPr>
        <p:txBody>
          <a:bodyPr>
            <a:normAutofit/>
          </a:bodyPr>
          <a:lstStyle/>
          <a:p>
            <a:pPr marL="0" indent="0">
              <a:buNone/>
            </a:pPr>
            <a:r>
              <a:rPr lang="en-US" sz="3600" dirty="0"/>
              <a:t>Fair-minded			Caring</a:t>
            </a:r>
          </a:p>
          <a:p>
            <a:pPr marL="0" indent="0">
              <a:buNone/>
            </a:pPr>
            <a:r>
              <a:rPr lang="en-US" sz="3600" dirty="0"/>
              <a:t>Considerate			Just</a:t>
            </a:r>
          </a:p>
          <a:p>
            <a:pPr marL="0" indent="0">
              <a:buNone/>
            </a:pPr>
            <a:r>
              <a:rPr lang="en-US" sz="3600" dirty="0"/>
              <a:t>Tolerant				Accepting</a:t>
            </a:r>
          </a:p>
          <a:p>
            <a:pPr marL="0" indent="0">
              <a:buNone/>
            </a:pPr>
            <a:r>
              <a:rPr lang="en-US" sz="3600" dirty="0"/>
              <a:t>Broadminded		Unbiased</a:t>
            </a:r>
          </a:p>
          <a:p>
            <a:pPr marL="0" indent="0">
              <a:buNone/>
            </a:pPr>
            <a:r>
              <a:rPr lang="en-US" sz="3600" dirty="0"/>
              <a:t>Unprejudiced		Moral</a:t>
            </a:r>
          </a:p>
          <a:p>
            <a:pPr marL="0" indent="0">
              <a:buNone/>
            </a:pPr>
            <a:r>
              <a:rPr lang="en-US" sz="3600" dirty="0"/>
              <a:t>Ethical</a:t>
            </a:r>
          </a:p>
        </p:txBody>
      </p:sp>
      <p:sp>
        <p:nvSpPr>
          <p:cNvPr id="4" name="Content Placeholder 1"/>
          <p:cNvSpPr txBox="1">
            <a:spLocks/>
          </p:cNvSpPr>
          <p:nvPr/>
        </p:nvSpPr>
        <p:spPr>
          <a:xfrm>
            <a:off x="762000" y="2087880"/>
            <a:ext cx="10972800" cy="4389120"/>
          </a:xfrm>
          <a:prstGeom prst="rect">
            <a:avLst/>
          </a:prstGeom>
        </p:spPr>
        <p:txBody>
          <a:bodyPr vert="horz">
            <a:norm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endParaRPr lang="en-US" sz="4800" dirty="0"/>
          </a:p>
        </p:txBody>
      </p:sp>
    </p:spTree>
    <p:extLst>
      <p:ext uri="{BB962C8B-B14F-4D97-AF65-F5344CB8AC3E}">
        <p14:creationId xmlns:p14="http://schemas.microsoft.com/office/powerpoint/2010/main" val="3434182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4. Set limits</a:t>
            </a:r>
          </a:p>
        </p:txBody>
      </p:sp>
      <p:sp>
        <p:nvSpPr>
          <p:cNvPr id="2" name="Content Placeholder 1"/>
          <p:cNvSpPr>
            <a:spLocks noGrp="1"/>
          </p:cNvSpPr>
          <p:nvPr>
            <p:ph idx="1"/>
          </p:nvPr>
        </p:nvSpPr>
        <p:spPr>
          <a:xfrm>
            <a:off x="762000" y="1998132"/>
            <a:ext cx="10972800" cy="4752623"/>
          </a:xfrm>
        </p:spPr>
        <p:txBody>
          <a:bodyPr>
            <a:normAutofit/>
          </a:bodyPr>
          <a:lstStyle/>
          <a:p>
            <a:pPr>
              <a:buFont typeface="Arial" panose="020B0604020202020204" pitchFamily="34" charset="0"/>
              <a:buChar char="•"/>
            </a:pPr>
            <a:r>
              <a:rPr lang="en-US" sz="3200" dirty="0"/>
              <a:t>You cannot control another person, but you can ask them not to make comments, or leave their presence. </a:t>
            </a:r>
          </a:p>
          <a:p>
            <a:pPr>
              <a:buFont typeface="Arial" panose="020B0604020202020204" pitchFamily="34" charset="0"/>
              <a:buChar char="•"/>
            </a:pPr>
            <a:r>
              <a:rPr lang="en-US" sz="3200" dirty="0"/>
              <a:t>Follow through on your limits.</a:t>
            </a:r>
          </a:p>
        </p:txBody>
      </p:sp>
      <p:sp>
        <p:nvSpPr>
          <p:cNvPr id="4" name="Content Placeholder 1"/>
          <p:cNvSpPr txBox="1">
            <a:spLocks/>
          </p:cNvSpPr>
          <p:nvPr/>
        </p:nvSpPr>
        <p:spPr>
          <a:xfrm>
            <a:off x="762000" y="2087880"/>
            <a:ext cx="10972800" cy="4389120"/>
          </a:xfrm>
          <a:prstGeom prst="rect">
            <a:avLst/>
          </a:prstGeom>
        </p:spPr>
        <p:txBody>
          <a:bodyPr vert="horz">
            <a:norm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endParaRPr lang="en-US" sz="4800" dirty="0"/>
          </a:p>
        </p:txBody>
      </p:sp>
    </p:spTree>
    <p:extLst>
      <p:ext uri="{BB962C8B-B14F-4D97-AF65-F5344CB8AC3E}">
        <p14:creationId xmlns:p14="http://schemas.microsoft.com/office/powerpoint/2010/main" val="2357406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5. Find an Ally/Be an Ally</a:t>
            </a:r>
          </a:p>
        </p:txBody>
      </p:sp>
      <p:sp>
        <p:nvSpPr>
          <p:cNvPr id="2" name="Content Placeholder 1"/>
          <p:cNvSpPr>
            <a:spLocks noGrp="1"/>
          </p:cNvSpPr>
          <p:nvPr>
            <p:ph idx="1"/>
          </p:nvPr>
        </p:nvSpPr>
        <p:spPr>
          <a:xfrm>
            <a:off x="762000" y="1998132"/>
            <a:ext cx="10972800" cy="4752623"/>
          </a:xfrm>
        </p:spPr>
        <p:txBody>
          <a:bodyPr>
            <a:normAutofit/>
          </a:bodyPr>
          <a:lstStyle/>
          <a:p>
            <a:pPr>
              <a:buFont typeface="Arial" panose="020B0604020202020204" pitchFamily="34" charset="0"/>
              <a:buChar char="•"/>
            </a:pPr>
            <a:r>
              <a:rPr lang="en-US" sz="3200" dirty="0"/>
              <a:t>Seek out like-minded people and ask for support.</a:t>
            </a:r>
          </a:p>
          <a:p>
            <a:pPr>
              <a:buFont typeface="Arial" panose="020B0604020202020204" pitchFamily="34" charset="0"/>
              <a:buChar char="•"/>
            </a:pPr>
            <a:r>
              <a:rPr lang="en-US" sz="3200" dirty="0"/>
              <a:t>After you speak up, call your ally and discuss what happened.</a:t>
            </a:r>
          </a:p>
          <a:p>
            <a:pPr>
              <a:buFont typeface="Arial" panose="020B0604020202020204" pitchFamily="34" charset="0"/>
              <a:buChar char="•"/>
            </a:pPr>
            <a:r>
              <a:rPr lang="en-US" sz="3200" dirty="0"/>
              <a:t>If you aren't the first voice to speak up against everyday prejudice, be the next voice.</a:t>
            </a:r>
          </a:p>
        </p:txBody>
      </p:sp>
      <p:sp>
        <p:nvSpPr>
          <p:cNvPr id="4" name="Content Placeholder 1"/>
          <p:cNvSpPr txBox="1">
            <a:spLocks/>
          </p:cNvSpPr>
          <p:nvPr/>
        </p:nvSpPr>
        <p:spPr>
          <a:xfrm>
            <a:off x="762000" y="2087880"/>
            <a:ext cx="10972800" cy="4389120"/>
          </a:xfrm>
          <a:prstGeom prst="rect">
            <a:avLst/>
          </a:prstGeom>
        </p:spPr>
        <p:txBody>
          <a:bodyPr vert="horz">
            <a:norm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endParaRPr lang="en-US" sz="4800" dirty="0"/>
          </a:p>
        </p:txBody>
      </p:sp>
    </p:spTree>
    <p:extLst>
      <p:ext uri="{BB962C8B-B14F-4D97-AF65-F5344CB8AC3E}">
        <p14:creationId xmlns:p14="http://schemas.microsoft.com/office/powerpoint/2010/main" val="387962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6. Be vigilant</a:t>
            </a:r>
          </a:p>
        </p:txBody>
      </p:sp>
      <p:sp>
        <p:nvSpPr>
          <p:cNvPr id="2" name="Content Placeholder 1"/>
          <p:cNvSpPr>
            <a:spLocks noGrp="1"/>
          </p:cNvSpPr>
          <p:nvPr>
            <p:ph idx="1"/>
          </p:nvPr>
        </p:nvSpPr>
        <p:spPr>
          <a:xfrm>
            <a:off x="762000" y="1998132"/>
            <a:ext cx="10972800" cy="4752623"/>
          </a:xfrm>
        </p:spPr>
        <p:txBody>
          <a:bodyPr>
            <a:normAutofit/>
          </a:bodyPr>
          <a:lstStyle/>
          <a:p>
            <a:pPr>
              <a:buFont typeface="Arial" panose="020B0604020202020204" pitchFamily="34" charset="0"/>
              <a:buChar char="•"/>
            </a:pPr>
            <a:r>
              <a:rPr lang="en-US" sz="3200" dirty="0"/>
              <a:t>Remember: Change happens slowly. </a:t>
            </a:r>
          </a:p>
          <a:p>
            <a:pPr>
              <a:buFont typeface="Arial" panose="020B0604020202020204" pitchFamily="34" charset="0"/>
              <a:buChar char="•"/>
            </a:pPr>
            <a:r>
              <a:rPr lang="en-US" sz="3200" dirty="0"/>
              <a:t>Make a commitment to keep speaking up. </a:t>
            </a:r>
          </a:p>
        </p:txBody>
      </p:sp>
      <p:sp>
        <p:nvSpPr>
          <p:cNvPr id="4" name="Content Placeholder 1"/>
          <p:cNvSpPr txBox="1">
            <a:spLocks/>
          </p:cNvSpPr>
          <p:nvPr/>
        </p:nvSpPr>
        <p:spPr>
          <a:xfrm>
            <a:off x="762000" y="2087880"/>
            <a:ext cx="10972800" cy="4389120"/>
          </a:xfrm>
          <a:prstGeom prst="rect">
            <a:avLst/>
          </a:prstGeom>
        </p:spPr>
        <p:txBody>
          <a:bodyPr vert="horz">
            <a:norm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endParaRPr lang="en-US" sz="4800" dirty="0"/>
          </a:p>
        </p:txBody>
      </p:sp>
    </p:spTree>
    <p:extLst>
      <p:ext uri="{BB962C8B-B14F-4D97-AF65-F5344CB8AC3E}">
        <p14:creationId xmlns:p14="http://schemas.microsoft.com/office/powerpoint/2010/main" val="1372016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Make a commitment</a:t>
            </a:r>
          </a:p>
        </p:txBody>
      </p:sp>
      <p:sp>
        <p:nvSpPr>
          <p:cNvPr id="3" name="Content Placeholder 2"/>
          <p:cNvSpPr>
            <a:spLocks noGrp="1"/>
          </p:cNvSpPr>
          <p:nvPr>
            <p:ph idx="1"/>
          </p:nvPr>
        </p:nvSpPr>
        <p:spPr/>
        <p:txBody>
          <a:bodyPr/>
          <a:lstStyle/>
          <a:p>
            <a:r>
              <a:rPr lang="en-US" dirty="0"/>
              <a:t>My allies are…</a:t>
            </a:r>
          </a:p>
          <a:p>
            <a:r>
              <a:rPr lang="en-US" dirty="0"/>
              <a:t>I commit to…</a:t>
            </a:r>
          </a:p>
          <a:p>
            <a:endParaRPr lang="en-US" dirty="0"/>
          </a:p>
        </p:txBody>
      </p:sp>
    </p:spTree>
    <p:extLst>
      <p:ext uri="{BB962C8B-B14F-4D97-AF65-F5344CB8AC3E}">
        <p14:creationId xmlns:p14="http://schemas.microsoft.com/office/powerpoint/2010/main" val="3003883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90133" y="333022"/>
            <a:ext cx="9599620" cy="1828800"/>
          </a:xfrm>
        </p:spPr>
        <p:txBody>
          <a:bodyPr>
            <a:normAutofit/>
          </a:bodyPr>
          <a:lstStyle/>
          <a:p>
            <a:pPr algn="l"/>
            <a:r>
              <a:rPr lang="en-US" sz="4000" dirty="0"/>
              <a:t>Today’s Schedule</a:t>
            </a:r>
          </a:p>
        </p:txBody>
      </p:sp>
      <p:sp>
        <p:nvSpPr>
          <p:cNvPr id="3" name="Subtitle 4"/>
          <p:cNvSpPr>
            <a:spLocks noGrp="1"/>
          </p:cNvSpPr>
          <p:nvPr>
            <p:ph type="subTitle" idx="1"/>
          </p:nvPr>
        </p:nvSpPr>
        <p:spPr>
          <a:xfrm>
            <a:off x="1569155" y="2551202"/>
            <a:ext cx="10472928" cy="2461064"/>
          </a:xfrm>
        </p:spPr>
        <p:txBody>
          <a:bodyPr>
            <a:normAutofit/>
          </a:bodyPr>
          <a:lstStyle/>
          <a:p>
            <a:pPr algn="l"/>
            <a:r>
              <a:rPr lang="en-US" sz="2400" dirty="0"/>
              <a:t>9:30 Start</a:t>
            </a:r>
          </a:p>
          <a:p>
            <a:pPr algn="l"/>
            <a:r>
              <a:rPr lang="en-US" sz="2400" dirty="0"/>
              <a:t>11 am Break</a:t>
            </a:r>
          </a:p>
          <a:p>
            <a:pPr algn="l"/>
            <a:r>
              <a:rPr lang="en-US" sz="2400" dirty="0"/>
              <a:t>12:30 Lunch</a:t>
            </a:r>
          </a:p>
          <a:p>
            <a:pPr algn="l"/>
            <a:r>
              <a:rPr lang="en-US" sz="2400" dirty="0"/>
              <a:t>3 pm Break</a:t>
            </a:r>
          </a:p>
          <a:p>
            <a:pPr algn="l"/>
            <a:r>
              <a:rPr lang="en-US" sz="2400" dirty="0"/>
              <a:t>4:25 Evaluations</a:t>
            </a:r>
          </a:p>
        </p:txBody>
      </p:sp>
    </p:spTree>
    <p:extLst>
      <p:ext uri="{BB962C8B-B14F-4D97-AF65-F5344CB8AC3E}">
        <p14:creationId xmlns:p14="http://schemas.microsoft.com/office/powerpoint/2010/main" val="157896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Nationally-informed Trainings</a:t>
            </a:r>
          </a:p>
        </p:txBody>
      </p:sp>
      <p:sp>
        <p:nvSpPr>
          <p:cNvPr id="2" name="Content Placeholder 1"/>
          <p:cNvSpPr>
            <a:spLocks noGrp="1"/>
          </p:cNvSpPr>
          <p:nvPr>
            <p:ph idx="1"/>
          </p:nvPr>
        </p:nvSpPr>
        <p:spPr/>
        <p:txBody>
          <a:bodyPr>
            <a:normAutofit/>
          </a:bodyPr>
          <a:lstStyle/>
          <a:p>
            <a:pPr marL="514350" lvl="0" indent="-514350">
              <a:buFont typeface="+mj-lt"/>
              <a:buAutoNum type="arabicPeriod"/>
            </a:pPr>
            <a:r>
              <a:rPr lang="en-US" dirty="0"/>
              <a:t>Strategies for an Effective Peer Workforce--Dec. &amp; Jan. 2019</a:t>
            </a:r>
          </a:p>
          <a:p>
            <a:pPr marL="514350" lvl="0" indent="-514350">
              <a:buFont typeface="+mj-lt"/>
              <a:buAutoNum type="arabicPeriod"/>
            </a:pPr>
            <a:r>
              <a:rPr lang="en-US" dirty="0"/>
              <a:t>Cultural Competency: Becoming an Ally—February 2019</a:t>
            </a:r>
          </a:p>
          <a:p>
            <a:pPr marL="514350" lvl="0" indent="-514350">
              <a:buFont typeface="+mj-lt"/>
              <a:buAutoNum type="arabicPeriod"/>
            </a:pPr>
            <a:r>
              <a:rPr lang="en-US" dirty="0"/>
              <a:t>Trauma-informed Developmental Model of Supervision—March 26, 27, 28 2019 </a:t>
            </a:r>
          </a:p>
          <a:p>
            <a:pPr marL="514350" lvl="0" indent="-514350">
              <a:buFont typeface="+mj-lt"/>
              <a:buAutoNum type="arabicPeriod"/>
            </a:pPr>
            <a:r>
              <a:rPr lang="en-US" dirty="0"/>
              <a:t>Stigma… in Our Work and in Our Lives—April 29, 20 and May 1&amp; 2 2019</a:t>
            </a:r>
          </a:p>
          <a:p>
            <a:pPr marL="0" lvl="0" indent="0">
              <a:buNone/>
            </a:pPr>
            <a:r>
              <a:rPr lang="en-US" dirty="0"/>
              <a:t>       </a:t>
            </a:r>
          </a:p>
          <a:p>
            <a:pPr marL="0" lvl="0" indent="0">
              <a:buNone/>
            </a:pPr>
            <a:r>
              <a:rPr lang="en-US" i="1" dirty="0"/>
              <a:t>Participants are encouraged to attend all trainings in person. Online versions will be available for those who miss the training.</a:t>
            </a:r>
          </a:p>
        </p:txBody>
      </p:sp>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Opportunities</a:t>
            </a:r>
          </a:p>
        </p:txBody>
      </p:sp>
      <p:sp>
        <p:nvSpPr>
          <p:cNvPr id="2" name="Content Placeholder 1"/>
          <p:cNvSpPr>
            <a:spLocks noGrp="1"/>
          </p:cNvSpPr>
          <p:nvPr>
            <p:ph idx="1"/>
          </p:nvPr>
        </p:nvSpPr>
        <p:spPr/>
        <p:txBody>
          <a:bodyPr>
            <a:normAutofit/>
          </a:bodyPr>
          <a:lstStyle/>
          <a:p>
            <a:pPr lvl="0"/>
            <a:r>
              <a:rPr lang="en-US" dirty="0"/>
              <a:t>Form an Implementation Team on the peer workforce at your agency</a:t>
            </a:r>
          </a:p>
          <a:p>
            <a:pPr lvl="0"/>
            <a:r>
              <a:rPr lang="en-US" dirty="0"/>
              <a:t>Sign up for a mentor.</a:t>
            </a:r>
          </a:p>
          <a:p>
            <a:pPr lvl="0"/>
            <a:r>
              <a:rPr lang="en-US" dirty="0"/>
              <a:t>Questions? training@shareselfhelp.org</a:t>
            </a:r>
          </a:p>
        </p:txBody>
      </p:sp>
    </p:spTree>
    <p:extLst>
      <p:ext uri="{BB962C8B-B14F-4D97-AF65-F5344CB8AC3E}">
        <p14:creationId xmlns:p14="http://schemas.microsoft.com/office/powerpoint/2010/main" val="2144763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Evaluation</a:t>
            </a:r>
          </a:p>
        </p:txBody>
      </p:sp>
      <p:sp>
        <p:nvSpPr>
          <p:cNvPr id="2" name="Content Placeholder 1"/>
          <p:cNvSpPr>
            <a:spLocks noGrp="1"/>
          </p:cNvSpPr>
          <p:nvPr>
            <p:ph idx="1"/>
          </p:nvPr>
        </p:nvSpPr>
        <p:spPr>
          <a:xfrm>
            <a:off x="609601" y="1935480"/>
            <a:ext cx="7371644" cy="4389120"/>
          </a:xfrm>
        </p:spPr>
        <p:txBody>
          <a:bodyPr/>
          <a:lstStyle/>
          <a:p>
            <a:pPr marL="0" indent="0">
              <a:buNone/>
            </a:pPr>
            <a:r>
              <a:rPr lang="en-US" dirty="0"/>
              <a:t>University of Texas professor Dr. Louis Brown will evaluate the effectiveness of the project in which 500 peers and supervisors from 89 sites are participating.</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96347" y="1422344"/>
            <a:ext cx="2899032" cy="3623790"/>
          </a:xfrm>
          <a:prstGeom prst="rect">
            <a:avLst/>
          </a:prstGeom>
        </p:spPr>
      </p:pic>
      <p:sp>
        <p:nvSpPr>
          <p:cNvPr id="5" name="TextBox 4"/>
          <p:cNvSpPr txBox="1"/>
          <p:nvPr/>
        </p:nvSpPr>
        <p:spPr>
          <a:xfrm>
            <a:off x="8096347" y="5300777"/>
            <a:ext cx="3318933" cy="369332"/>
          </a:xfrm>
          <a:prstGeom prst="rect">
            <a:avLst/>
          </a:prstGeom>
          <a:noFill/>
          <a:ln>
            <a:solidFill>
              <a:schemeClr val="bg2"/>
            </a:solidFill>
          </a:ln>
        </p:spPr>
        <p:txBody>
          <a:bodyPr wrap="square" rtlCol="0">
            <a:spAutoFit/>
          </a:bodyPr>
          <a:lstStyle/>
          <a:p>
            <a:r>
              <a:rPr lang="en-US" dirty="0">
                <a:hlinkClick r:id="rId4"/>
              </a:rPr>
              <a:t>Louis.D.Brown@uth.tmc.edu</a:t>
            </a:r>
            <a:endParaRPr lang="en-US" dirty="0"/>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2445" y="2364458"/>
            <a:ext cx="10972800" cy="4389120"/>
          </a:xfrm>
        </p:spPr>
        <p:txBody>
          <a:bodyPr>
            <a:normAutofit/>
          </a:bodyPr>
          <a:lstStyle/>
          <a:p>
            <a:pPr marL="0" lvl="0" indent="0">
              <a:buNone/>
            </a:pPr>
            <a:r>
              <a:rPr lang="en-US" sz="6000" i="1" dirty="0"/>
              <a:t>In the end, we will remember not the words of our enemies, but the silence of our friends. </a:t>
            </a:r>
          </a:p>
          <a:p>
            <a:pPr marL="0" lvl="0" indent="0">
              <a:buNone/>
            </a:pPr>
            <a:r>
              <a:rPr lang="en-US" sz="4400" dirty="0"/>
              <a:t>--Martin Luther King, Jr.</a:t>
            </a:r>
          </a:p>
          <a:p>
            <a:endParaRPr lang="en-US" dirty="0"/>
          </a:p>
        </p:txBody>
      </p:sp>
    </p:spTree>
    <p:extLst>
      <p:ext uri="{BB962C8B-B14F-4D97-AF65-F5344CB8AC3E}">
        <p14:creationId xmlns:p14="http://schemas.microsoft.com/office/powerpoint/2010/main" val="465522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do we define success for an ally?</a:t>
            </a:r>
          </a:p>
        </p:txBody>
      </p:sp>
      <p:sp>
        <p:nvSpPr>
          <p:cNvPr id="2" name="Content Placeholder 1"/>
          <p:cNvSpPr>
            <a:spLocks noGrp="1"/>
          </p:cNvSpPr>
          <p:nvPr>
            <p:ph idx="1"/>
          </p:nvPr>
        </p:nvSpPr>
        <p:spPr>
          <a:xfrm>
            <a:off x="903110" y="2122311"/>
            <a:ext cx="10679289" cy="4515555"/>
          </a:xfrm>
        </p:spPr>
        <p:txBody>
          <a:bodyPr>
            <a:normAutofit/>
          </a:bodyPr>
          <a:lstStyle/>
          <a:p>
            <a:r>
              <a:rPr lang="en-US" dirty="0"/>
              <a:t>Success needs to be realistic. Expecting someone to abandon their biased words and actions based on a few conversations is not realistic.</a:t>
            </a:r>
          </a:p>
          <a:p>
            <a:r>
              <a:rPr lang="en-US" dirty="0"/>
              <a:t>Success slowly builds tolerance for differences. </a:t>
            </a:r>
          </a:p>
          <a:p>
            <a:r>
              <a:rPr lang="en-US" dirty="0"/>
              <a:t>Success reduces the contagion of bigotry or prejudice. </a:t>
            </a:r>
          </a:p>
          <a:p>
            <a:r>
              <a:rPr lang="en-US" dirty="0"/>
              <a:t>Success gets people to think about what they are saying and doing. </a:t>
            </a:r>
          </a:p>
          <a:p>
            <a:r>
              <a:rPr lang="en-US" dirty="0"/>
              <a:t>Success gives voiceless people a voice.</a:t>
            </a:r>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Learning objectives</a:t>
            </a:r>
          </a:p>
        </p:txBody>
      </p:sp>
      <p:sp>
        <p:nvSpPr>
          <p:cNvPr id="2" name="Content Placeholder 1"/>
          <p:cNvSpPr>
            <a:spLocks noGrp="1"/>
          </p:cNvSpPr>
          <p:nvPr>
            <p:ph idx="1"/>
          </p:nvPr>
        </p:nvSpPr>
        <p:spPr>
          <a:xfrm>
            <a:off x="609600" y="1935479"/>
            <a:ext cx="10972800" cy="4702387"/>
          </a:xfrm>
        </p:spPr>
        <p:txBody>
          <a:bodyPr>
            <a:normAutofit lnSpcReduction="10000"/>
          </a:bodyPr>
          <a:lstStyle/>
          <a:p>
            <a:endParaRPr lang="en-US" dirty="0"/>
          </a:p>
          <a:p>
            <a:pPr marL="514350" lvl="0" indent="-514350">
              <a:buFont typeface="+mj-lt"/>
              <a:buAutoNum type="arabicPeriod"/>
            </a:pPr>
            <a:r>
              <a:rPr lang="en-US" dirty="0"/>
              <a:t>Relate current thinking in discrimination and cultural competency studies related to isolation and alienation.</a:t>
            </a:r>
          </a:p>
          <a:p>
            <a:pPr marL="514350" lvl="0" indent="-514350">
              <a:buFont typeface="+mj-lt"/>
              <a:buAutoNum type="arabicPeriod"/>
            </a:pPr>
            <a:r>
              <a:rPr lang="en-US" dirty="0"/>
              <a:t>Know at least five differences between dialogue and debate. </a:t>
            </a:r>
          </a:p>
          <a:p>
            <a:pPr marL="514350" lvl="0" indent="-514350">
              <a:buFont typeface="+mj-lt"/>
              <a:buAutoNum type="arabicPeriod"/>
            </a:pPr>
            <a:r>
              <a:rPr lang="en-US" dirty="0"/>
              <a:t>List at least three behaviors that support dialogue. </a:t>
            </a:r>
          </a:p>
          <a:p>
            <a:pPr marL="514350" lvl="0" indent="-514350">
              <a:buFont typeface="+mj-lt"/>
              <a:buAutoNum type="arabicPeriod"/>
            </a:pPr>
            <a:r>
              <a:rPr lang="en-US" dirty="0"/>
              <a:t>Demonstrate knowledge of “</a:t>
            </a:r>
            <a:r>
              <a:rPr lang="en-US" dirty="0" err="1"/>
              <a:t>othering</a:t>
            </a:r>
            <a:r>
              <a:rPr lang="en-US" dirty="0"/>
              <a:t>” and the impact it has on those experiencing it.</a:t>
            </a:r>
          </a:p>
          <a:p>
            <a:pPr marL="514350" lvl="0" indent="-514350">
              <a:buFont typeface="+mj-lt"/>
              <a:buAutoNum type="arabicPeriod"/>
            </a:pPr>
            <a:r>
              <a:rPr lang="en-US" dirty="0"/>
              <a:t>List six tools allies use to change behaviors in people whose behavior may exclude, stigmatize, and/or discriminate against people.</a:t>
            </a:r>
          </a:p>
          <a:p>
            <a:pPr marL="514350" lvl="0" indent="-514350">
              <a:buFont typeface="+mj-lt"/>
              <a:buAutoNum type="arabicPeriod"/>
            </a:pPr>
            <a:r>
              <a:rPr lang="en-US" dirty="0"/>
              <a:t>Develop a plan to apply knowledge and skills for being an ally to people who experience and feel discriminated against.</a:t>
            </a:r>
          </a:p>
        </p:txBody>
      </p:sp>
    </p:spTree>
    <p:extLst>
      <p:ext uri="{BB962C8B-B14F-4D97-AF65-F5344CB8AC3E}">
        <p14:creationId xmlns:p14="http://schemas.microsoft.com/office/powerpoint/2010/main" val="200090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409244" y="1732844"/>
            <a:ext cx="7353130" cy="1473200"/>
          </a:xfrm>
        </p:spPr>
        <p:txBody>
          <a:bodyPr>
            <a:normAutofit/>
          </a:bodyPr>
          <a:lstStyle/>
          <a:p>
            <a:pPr algn="l"/>
            <a:r>
              <a:rPr lang="en-US" sz="4000" dirty="0"/>
              <a:t>Research on Allies</a:t>
            </a:r>
          </a:p>
        </p:txBody>
      </p:sp>
      <p:sp>
        <p:nvSpPr>
          <p:cNvPr id="5" name="Subtitle 4"/>
          <p:cNvSpPr>
            <a:spLocks noGrp="1"/>
          </p:cNvSpPr>
          <p:nvPr>
            <p:ph type="subTitle" idx="1"/>
          </p:nvPr>
        </p:nvSpPr>
        <p:spPr>
          <a:xfrm>
            <a:off x="3409244" y="3206044"/>
            <a:ext cx="8486084" cy="1752600"/>
          </a:xfrm>
        </p:spPr>
        <p:txBody>
          <a:bodyPr>
            <a:normAutofit/>
          </a:bodyPr>
          <a:lstStyle/>
          <a:p>
            <a:pPr algn="l"/>
            <a:r>
              <a:rPr lang="en-US" sz="2400" dirty="0"/>
              <a:t>Dr. Jessica Wolf, Assistant Clinical Professor</a:t>
            </a:r>
          </a:p>
          <a:p>
            <a:pPr algn="l"/>
            <a:r>
              <a:rPr lang="en-US" sz="2400" dirty="0"/>
              <a:t>Yale University Department of Psychiatry </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7333" y="1895685"/>
            <a:ext cx="2314222" cy="3472181"/>
          </a:xfrm>
          <a:prstGeom prst="rect">
            <a:avLst/>
          </a:prstGeom>
        </p:spPr>
      </p:pic>
    </p:spTree>
    <p:extLst>
      <p:ext uri="{BB962C8B-B14F-4D97-AF65-F5344CB8AC3E}">
        <p14:creationId xmlns:p14="http://schemas.microsoft.com/office/powerpoint/2010/main" val="2762277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4AC31D-EDC4-4406-B8B8-E1F9D2C1E7B5}"/>
              </a:ext>
            </a:extLst>
          </p:cNvPr>
          <p:cNvSpPr>
            <a:spLocks noGrp="1"/>
          </p:cNvSpPr>
          <p:nvPr>
            <p:ph type="ctrTitle"/>
          </p:nvPr>
        </p:nvSpPr>
        <p:spPr/>
        <p:txBody>
          <a:bodyPr/>
          <a:lstStyle/>
          <a:p>
            <a:r>
              <a:rPr lang="en-US" dirty="0"/>
              <a:t>Becoming an Ally</a:t>
            </a:r>
            <a:br>
              <a:rPr lang="en-US" dirty="0"/>
            </a:br>
            <a:endParaRPr lang="en-US" dirty="0"/>
          </a:p>
        </p:txBody>
      </p:sp>
      <p:sp>
        <p:nvSpPr>
          <p:cNvPr id="3" name="Subtitle 2">
            <a:extLst>
              <a:ext uri="{FF2B5EF4-FFF2-40B4-BE49-F238E27FC236}">
                <a16:creationId xmlns:a16="http://schemas.microsoft.com/office/drawing/2014/main" xmlns="" id="{BE2DAB42-EAFB-4870-B08E-622AD9EC6DA4}"/>
              </a:ext>
            </a:extLst>
          </p:cNvPr>
          <p:cNvSpPr>
            <a:spLocks noGrp="1"/>
          </p:cNvSpPr>
          <p:nvPr>
            <p:ph type="subTitle" idx="1"/>
          </p:nvPr>
        </p:nvSpPr>
        <p:spPr/>
        <p:txBody>
          <a:bodyPr>
            <a:noAutofit/>
          </a:bodyPr>
          <a:lstStyle/>
          <a:p>
            <a:r>
              <a:rPr lang="en-US" sz="3600" dirty="0"/>
              <a:t>Ally: A person or group that gives help to another person or group</a:t>
            </a:r>
          </a:p>
          <a:p>
            <a:r>
              <a:rPr lang="en-US" sz="2800" dirty="0"/>
              <a:t>(Merriam-Webster Dictionary)</a:t>
            </a:r>
          </a:p>
        </p:txBody>
      </p:sp>
    </p:spTree>
    <p:extLst>
      <p:ext uri="{BB962C8B-B14F-4D97-AF65-F5344CB8AC3E}">
        <p14:creationId xmlns:p14="http://schemas.microsoft.com/office/powerpoint/2010/main" val="975869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UUID" val="{F4428014-2719-403A-B590-0971414A370C}"/>
  <p:tag name="ISPRING_RESOURCE_FOLDER" val="T:\Training\Peer Supervision (Local)\Online\Strategies for Effec. PS\Introduction_1\"/>
  <p:tag name="ISPRING_RESOURCE_FOLDER_STATIC" val="T:\Training\Peer Supervision (Local)\Online\Strategies for Effec. PS\Introduction_1\"/>
  <p:tag name="ISPRING_PRESENTATION_PATH" val="T:\Training\Peer Supervision (Local)\Online\Strategies for Effec. PS\Introduction.pptx"/>
  <p:tag name="ISPRING_PROJECT_VERSION" val="9"/>
  <p:tag name="ISPRING_PROJECT_FOLDER_UPDATED" val="1"/>
  <p:tag name="ISPRING_SCREEN_RECS_UPDATED" val="T:\Training\Peer Supervision (Local)\Online\Strategies for Effec. PS\Introduction_1\"/>
  <p:tag name="ISPRING_LMS_API_VERSION" val="Experience API"/>
  <p:tag name="ISPRING_ULTRA_SCORM_COURSE_ID" val="CCC09981-86F7-4B10-A21E-4A3EE9392C60"/>
  <p:tag name="ISPRING_CMI5_LAUNCH_METHOD" val="any window"/>
  <p:tag name="ISPRINGONLINEFOLDERID" val="144"/>
  <p:tag name="ISPRINGONLINEFOLDERPATH" val="Content List/Libby's Test Folder"/>
  <p:tag name="ISPRINGONLINEFOLDERDOMAIN" val="https://share.ispringlearn.com"/>
  <p:tag name="ISPRING_OUTPUT_FOLDER" val="[[&quot;\u001DD\uFFFDl{800ED2A1-8527-4E4C-9265-6344731B237E}&quot;,&quot;T:\\Training\\Peer Supervision (Local)\\Online\\Strategies for Effec. PS&quot;]]"/>
  <p:tag name="ISPRING_SCORM_RATE_SLIDES" val="0"/>
  <p:tag name="ISPRING_SCORM_PASSING_SCORE" val="0.000000"/>
  <p:tag name="ISPRING_CURRENT_PLAYER_ID" val="universal"/>
  <p:tag name="ISPRING_PRESENTATION_TITLE" val="Introduction"/>
  <p:tag name="ISPRING_FIRST_PUBLISH" val="1"/>
  <p:tag name="ISPRING_PLAYERS_CUSTOMIZATION_2" val="UEsDBBQAAgAIAAZpn024+Zi64gIAAGcKAAAYAAAAbm9uZS9jb21tb25fbWVzc2FnZXMubG5nrVZdb9owFH2v1P9gRerb1m5ve4CgAG5lNSQ0MaXdi+UmLlhNYhY7dOzX78aBDrahAK2EImznfp1z7nU6vZ95hpai1FIVXefr5RcHiSJRqSxmXWdCrz9/c5A2vEh5pgrRdQrloJ57ftbJeDGr+EzA//MzhDq50BqW2q1Xf9ZIpl1n3Gd9b3DLaMi88Zj1J5SGAfO9PvYdt8+Tl87V+vU91oMwoFHos7EXYJ8F+IE6bv08zm4c4XvHrZ+tdpMowgFlsU+GmJGYBSEFZ6OxjykeOu6jqtCcLwUyCi2leEVmLgA3I0uBdCZTe5Ao2Cgq0RZsGI48ErAIxzQiA0rCwHFjVZarT9Ytr8xclRBOo1Rq/pSJ1MYEhuz5ohQaQnMDDCL4mbmEN1XOZXHZFhpqxBGgE8fTMIK6cGFEiThacK1fVZnu1LcdqM0xCQYhQDigW85p7WPjGHKUoLOyFIlpdwZZehaZNSNTEgzDKaNWCDUZeaUNAJ4vMmGEzVbWpfDEovIknhUwkwm+bFCD6JamVoBGOI69G8z64QNoAEQXHmMR3jpueHuMxSOOoSAct9kE3j258SwioM6NdDbSTHithGyFeJKAXc3cUqpKw07NJgjIVq8vjwsT47sJKIZ4/p4OaLwC9HY1k0sBeZSpKFsDQVMO8JAEN+xuQr6za4/4ePgfmvkKFcogni55kQggNuGVFmgFZ6lM7VktMRv/RyV/IW7WDXmx7uVgiB8ujs1np/33qI8bI/KFaQtdA7ZO/5Qs6nbam8IhpZ8WPx7gwItI+DHMaJlXWTOw3s3PW2bHctSaxDuROpytD83EKuXgKWmFcvp43LqzdsYYJdTHMC3B4awpDFxmMpdGpAf4nIxwjWgMw6YZPjuVTFWVpVZYmXyxAwgupioX/96Gz6XK7W7G9QbYZgD23pNFU1zUBB0fcSu+aeNgfrakcTpLlEAlH/J5wZvWyVUOW3/FfVtp+0nYudr6QvwNUEsDBBQAAgAIAAZpn00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AZpn00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AGaZ9N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AZpn03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AGaZ9NjnP2+moAAADlAAAAGgAAAG5vbmUvaHRtbF9za2luX3NldHRpbmdzLmpzq+ZSAAKlHCUFK4VqMBvMTyotKcnP00vOzytJzSvRy8svyk0Eq1FSdgMDJR2civPLUosIKE1LTE5FMdTUyMLJBadKhIkmTuYuzpbI6goS01P1khKTs9OL8kvzUiDKnF1dDF2MlcCqarlqAVBLAwQUAAIACAAGaZ9NvH0190oAAABJAAAAFwAAAG5vbmUvbG9jYWxfc2V0dGluZ3MueG1ss7GvyM1RKEstKs7Mz7NVMtQzUFJIzUvOT8nMS7dVCg1x07VQUiguScxLSczJz0u1VcrLV1Kwt+OyyclPTswJTi0pASos1rfjAgBQSwMEFAACAAgAs0iZTTZhWAJHAwAA4QkAABQAAAB1bml2ZXJzYWwvcGxheWVyLnhtbK1WXU/bMBR9LhL/IfI7cUvHBigBMSS0hzEhdWx7q9zkNvGa2JntELpfvxvnO6RsSKvUKrm+5/h+HF/Xu35OE+cJlOZS+GThzokDIpAhF5FPHr/enZyT66vjIy9L2B6Uw0Of5IKXAJYQJwQdKJ4ZBD8wE/ukZ3CRmTiZ4lJxs/fJco7c7U7LOTk+mqGL0D6JjckuKS2KwuUaESLSMslLEu0GMqWZAg3CgKJVGMRpsJfm72j8plJQs89A95CZefvGNUnL8az5gKRYulJF9HQ+X9Af959XQQwpO+FCGyYCIA5WcmZLuWHB7l6GeQK6tM28KsgVGFMGYW0zz1zyxblwtAp8UjmsU9CaRaDdRESEtn4NZ0NQYRrrmolwLdgTj1iZ21rXXrZFHYmOpTJBbmr0DvYbyVS4bu09f49OROxtE6bjmk8PcrH8O14nY/3W5ftkLDajfJNwHeNSH9JZp5Ogw1291NbYyvaxke1dyUQcBb9yriC0r9/aEzBfkGrDVuY2TlcXAS7g0x0LjFT7W4ShdGvZuK1S3EoprgW1HG67+6qjIE22W2AmV9CUauY98RDkF6aU7deVUTl4dGSssXQI9miVct2kriFebNLk7B96U/qNWvNTv9YZC/gfjfmERG1NuAjh+Y6jj4EUa2oAi13aXJMlbrlnF5PON2nvMA1M3UnApmAijmEqAjz7ITOMdnZ6CAqKaXQJcjXC9hYOgmMexQl+zSTDePUgTcrUbpKht3AQnMhgNwFtzQeBGyULzFDnWYYD4GXxXq63HaHjlox02YrRoxPj0AtybWTKf1ulD+akubSSfuX0Hh85hz4N6CbjLeTD/DXEaBIM4mrmwvY1ApwLTxyK1YDnpLa6GQ7xiVlfPo0GfGl6KGdMM51LwzqrLOM5DibPKq/mHOfZyCeELcsTc9tPaHh5WOgo4el7Y4rrO55VWaz4b3AKHpZ/DRZLLLUTQ6l3n7w/X/YYUIs4GQfbW9OhHbdSNHVwXWrfql/bjuaGqrVSyeyQpLy6FxWmmgcfUY6RkrkIRwKwDavpdYLz+EYBcxLYYkaLUzweMvPJO3yoc744u+hS/rC4aLA2rodq4yqWN1xHdcCd/Gh9kNpEvHqu4eMfUEsDBBQAAgAIAAdpn02QSSYlKAUAAPYTAAAdAAAAdW5pdmVyc2FsL2NvbW1vbl9tZXNzYWdlcy5sbmetWP9u2zYQ/r9A34EQUGADurQd0GAYEhe0xMRCZMkV6aTZMAiMxNhEJNHVDyfeX3uaPdieZEdKdu22gaSkQByYku+7I/l9d0eefHjIUrQWRSlVfmq9O3prIZHHKpH54tSas7NffrNQWfE84anKxamVKwt9GL18cZLyfFHzhYDvL18gdJKJsoRhOdKjL2Mkk1NrNo7G2L6IWBDh2SwazxkL/MjDY+JZozGP707etD9/xNoOpjPsX0decB5EY/fcGtkqW/F8gzy1UD/9enz88O798c+DYOgUe94hEDJI79/2APJZGHgRoBEv8sknZo30/2F2wZx5rk+sUftlmPUsJJfWSP/vtJuHIfFZRD3XIZFLIz9gZi08wohjja5VjZZ8LVCl0FqKe1QtBbCgkoVAZSoT8yJW8CCvRZczJ5hi149CQlno2swNfGtEVVFsXhtYXldLVYC7EiWy5DepSIxP4Jt5vypECa55BXxE8FctJfxSZVzmR92ur3wvwI4h2ZRQis9hcdluUoB0AH8vqyW8S4R6DS7u81TxBN0WAgADivhqlcq4+aWkq0JHOEv5pjOKEF+5/jmQPfBoRHxn+8QakTxBTsH1ZAeihJiSEAAKXoriCbaR4boxRzhNhyFM3POJBx+mQ5jIxTKFTzU0jhkBJsxE3mUFTCUhcJzSqyB09KKBK8TRipflvSqSA5bu72cXsOvbAQjBZnvgTGNsgYEfEnJfUYi46gaDKLHhd6srmCoQMGImGWhJZXVZgWyyVSoqYaKVeio8NpS6EbcK9JUKvm64D96N2Dpp7uG5b0+iMdulUI/XebzsaQfi/K4+9tVQA032Od8ZU4sWjYNPkF0gGQZDLIILyIEXQyyuCYVFJrTLxseX7jk2uwR5b5uUtkkv5jrHpBvE4xjsNJvWUtUlPNFLAqnJ7Eh5NMwNJR/nwGIXe4/k1gYV6GBGC7kWEEeRiKLTEaR7mzhaVB/n7h/RGXY94nyHenyDclUhnqx5HgsgW8z1nm7gXSIT807T3vj/XMu/Ea/aVP+qrRK+Qz69GhrPQWF5RBG8qkS2qrpc6wVrw39KFFrij4bQZ+pP809t4uPQDX7MzpQyq9OmAj17f3aRDd2jziCeuVL9d+tHR0KbUkOgYdHFEXqMtL/VRLsdu4GuiInob+f6Z2Aza+oWFDY3v1X9rf2gBfAVeioGncAam8gptDoZVKH+tpcw64PwL3XB6G9/RcbUZVB1rsRNKatOz0bPveurkfPTC+tez3pQbJjLPAjZB8BF2w+WKJUZxJ/0wJxPyXYFmhJxMJMrVaeJkX8q70yZgLWtM/FtN3xbqMw8TXm5pX9Tpj48J4pmcmHjdDagn9opuPf+7An46btECQ6hjbGxb+vex9ZqT3sagXz0UniMblsn0FHGq3gJ5fhW1XnSE6g5gjnkDANYO2cqeNHdhbUAX4XRPEXt098HgeiODpIo2YH96atKlH8NBtHT2GHQ5uAnHqpOIIbHhwGYQR+r9uC7tet5DmYucPmHHDB5U+IylcGjo26/IJV26zFj2J5MQU3UiEfVBbSQQxC25LGDeQgHtFaHNgBBO8BklQpEHrhWzxDUKQ4vIM+aI5c1mvLiDpI0UyodFJvZQC2Oaticvtxo1FUq80GRP69E6gkzdxZhxzHXO7CScHq/azqCBI6PcXvPk6pFbzB7gn2oAV/hiURWQwFDQnbXN/qKwlwHeIrre7b//vm3y96U3W2GhSTWjL+ksPW3VXg3Ks0N3cmbvQu7/wFQSwMEFAACAAgAB2mfTb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Adpn03ZCkXwUQUAABoeAAAnAAAAdW5pdmVyc2FsL2ZsYXNoX3B1Ymxpc2hpbmdfc2V0dGluZ3MueG1s5Vndcto4FL7PU2i808uG0CRtmgEyFMzEU/4WO20zOzsZYQusjSy5kkxKr/Zp9sH2SfbIDgZCfkRbOt32IkMsn+/TkY7On1w7+5QwNCNSUcHrTnX/wEGEhyKifFp3LoLO8xMHKY15hJngpO5w4aCzxl4tzcaMqtgnWoOoQkDD1Wmq606sdXpaqdzc3OxTlUrzVrBMA7/aD0VSSSVRhGsiKynDc/jR85Qo55bBggD+EsFvYY29PYRqBVNPRBkjiEagOadmUZh1GFaxUynExji8nkqR8aglmJBITsd157eW2662DxcyBVWbJoSbPVENGDTD+hRHETVaYObTzwTFhE5jULd6cOSgGxrpuO4cHrwwPCBf2eTJ2YvFY8PTErALXN9OkBCNI6xx8VjMKMmESDAHUQ0tMwKka2Mrkpp80uVAMRTNOU5oGMAbZPaq7rSDq5HbcUduv+VeXYy6harWiMALuq4Vxu96bfeqPwhc/+o86HW3BgXuh2AL0LaaWdMPR67v9gN3dPXGG2yJsFdqiXF7Ta+7Jea9+8b3gm1n6jd720KG54O+Heb8cuiOul7/7VUwGHQDb7hE5Wd45bTWKusHvwYOIjK5erx1nCVjjimDYHPnjCuiIVwxLKckEB0K3jjBTBEH/ZWS6e8ZZlTPjYdCVLsmJG2qlIR6ZLyv7hiPcpZ0BSEoBi5Z+vbx69K1X52sLb1SzL5c1r1a1spgN4yFFt9Z++rBcan+66PH1X9A0dqMRkT0sZR5yNpcwJMqvFhGx+rhy5ePa/HAbDWsNQ5jCKV6EQlXRxZS1OiPQ01nEKfJHV0nGWN+lqZC6mUwXR0slXiApjYRfO38mWc0Fiwq7UaSMYn6OCErCci/prwDklUHTcBTGFh0kBKOfMwh6VENVg5LApWNlaY6T3adW+mmpJgh4IOsTFDP37B6GGOp1lyjtI9JNGHjj77QRP1ZbHcx9KCoz8AEyDiolbzLI9SW+AaStI34kHAbsXM4PMwcICKtlJBYbSGJmoxZCSfgzTaC78lYUU2sREXGIjQXGWL0GvZZIPC7LIH/YoJWiwM0kSLJR6GA0UjlZplRckOiM5uJLmGKJAMkVEspI7qY4WNGP6MxmQgJvATPwGwwTlXBv78VcYqVWpLihY7PihTr9dvuh2dmgTiaYShXtiMH9yZJqnfCj+eIC73AwXaEOINTYYwS0Sh/Z7O2/S83QxlhwM7fyBpr/IomGcPfkr7ckBXqHZp8N7NsY/gnNbCeNsaz3NGN8+bU4OIUTFJwwosQsgPlGbElDDFHgrM5wiGUScqEjRkVmYKRIkAU1OrLNSzwcEzzpylkMphRRkRaUR5UXxweHb98dfL6dL/y79//PH8UdFtADhk20xUVZOvRtsMaeafFeQL3QCthh7rTUDwBerCtsMZtq+YjLYY18p5Gwxp7t92wBm40HU8gH2k9NrAdIRMTdaINe97fhVrAPaN0sxV477zg8h6C3BU2C7ZaxRST99eWeaX/o5aWvtsctc4RmOuiG/inNuGhLyAS6zCGADMxVzGWmLw1sJEdXARgf9eK1pjZqm4due+sCMHgVlHXbtr+wGrBb22kRkWdOVypMa1UgLphWuRBqBwYTaDQjb5bFviamGzlw984nO8szP0/QtVXt8FFrNtRqCJYhvHOju6vkUx2aaCfeNt/7Puhn/kSZ7S4TrYR7mF5TSQKhGBW8sPFpSny+MSqOPEJQQk05HYbGJHvGq7WD77v9rw3g277F0gNP+gOFk/lh5K1LyPljf36p0TzJqGcJrCtpokvvz82jo8OapX7X+3tAdv699zG3n9QSwMEFAACAAgAB2mfTSh/+uptAwAAnAwAACEAAAB1bml2ZXJzYWwvZmxhc2hfc2tpbl9zZXR0aW5ncy54bWyVV9tu4jAQfe9XIPa9bGl3aaUUiVulatm22rK8O2QAC8eObIcuf7/jS4gDSUOLKuGZc+y5HI/bSO0o7+xBKir4Y7ffHV51OtEqlxK4XkCaMaKhExMFz8lj9+nvfN7tOYhgQr6D1pRvlLEUtg5FYJxrLfj1SnCN+1xzIVPCusNvT/Yn6llkG0tgWJdy1mQF5TE/+vfj6UUUf8bdeDCdPDQRViLNCD/MxUZcx2S120iR88SEdms+TbTtIQPJKN+1RsSo0s8a0kpMs5tZf9a/jJJJUApMSA/TUX/0s5XFSAzsmP3g7v5udCGnPOrzxpzQ9lRRbWmD/uB2cNdEy8gGqkWezKY309tmPMfdq135NC5H0PBPt2aO4j+A/NLmIsuzr2gkk2JjCnrCGZhPK4cJkuD1Q8L0wXxaCSYhc1CrIBWjCbZByMRJ8bv5NIGbaum/hkMiMndbCvZmmnAyPYxCYgZDLXOIesXK+dRWfLzmGi8TDNeEKQSEphL0hhm+kVwV21RtJe4PfFCeBCBvKBFLwfIUJi7eAFi1l/jJZGznShjf0RYEKGHvjUGEpbFEvmBZz5CBsUS+m269cnY4g596HKfQw5j4Zn5effQCJ7gs6lWsCq85aW5uuQqO9oYCk4oEhlZWC5qC6VrUszYXUu8spoiTPd0Qje/Sb4OLDzYZFfVOHF5p9bqKNNUM6uS2ErlUGAy6lz5b37kaj6O4h0ON9BzW2qdatZU9MY9FKAW7bhe63+5YNrfuaHxKHrspkTuQCyGY6nY8D68fbuMe5XOGGdb4lIJ85mtxIYcLDeH+NokmsHA38FI40ZqstimG1JTBsaKur/Xti/yxdX3leRqDnKEcKBR6rNocbks3W4a/eknhA5IqocHpmHqL23FCj3IPDF4AQORqW1wGt3CeNGeaMthDMVICg024KbNIofjr8jXi8uoL5PYVPfoJVAolxFUdNYQlxiWqsyx0tEtek1jZxCrzpBjt5caVYV/MSKPVcDzatRdSZWP01xUQW1WpJsm1eNdEFte7XPvUyR5GnKZ2/KAjOL7G4zhMiMxXxTqL8p7ZyxDMk3XcTBWEGk8TxQzZYb+OYj2nE3aBt3O4lgDhdLXGq2D+/4JDLIhMXo6QyoNQ43ZszBGfTDuslanlK/7ZGfUCq+vPsRP4Hf8rGf4HUEsDBBQAAgAIAAdpn03RHmh9TgUAAKQdAAAmAAAAdW5pdmVyc2FsL2h0bWxfcHVibGlzaGluZ19zZXR0aW5ncy54bWzdWdtu2zgQfc9XEFr0sXEuTdoGdgLHVhChvq2ltA0Wi4CWaIsbilRJyqn7tF+zH7ZfskMplu3YcehunKJ9KFLRcw6HnJnDoVQ9+5owNCZSUcFrzv7unoMID0VE+ajmXAUXr985SGnMI8wEJzWHCwedne5U02zAqIp9ojWYKgQ0XJ2kuubEWqcnlcrd3d0uVak0vwqWaeBXu6FIKqkkinBNZCVleAJ/9CQlyrlnsCCAf4ng97DTnR2EqgVTW0QZI4hG4DmnZlGYXeqEOZXCaoDD25EUGY8aggmJ5GhQc35ruM395uHUpmBq0oRwsyXqFAbNsD7BUUSNE5j59BtBMaGjGLzd33vjoDsa6bjmHO4dGB6wryzz5OzF2rHhaQjYBK7vJ0iIxhHWuHgsZpRkSCREg6hTLTMCpAtjc5aafNXlQDEUTThOaBjAL8hsVc1pBjd998Ltu52Ge3PVbxWuWiMCL2i5Vhi/5TXdm043cP2by6Dd2hgUuJ+DDUCbemZN3+u7vtsJ3P7NudfdEGHv1Azjtutea0PMJ/fc94JNZ+rU25tCepfdjh3m8rrn9lte58NN0O22Aq83Q+U5PJet1cpi4lehQEQm59Nbx1ky4Jgy0JoHOa6IBrViWI5IIC4oVOMQM0Uc9FdKRr9nmFE9MRUKonZLSFpXKQl131RfzTEV5czoCkJwDEqyrO2j92Vpv323sPRKMftsWSu9rJZa14uFFi/s/f7eUen++zfr3X/E0eqYRkR0sJS5ZC0v4EkXDmbquH94fLzei0dmq2KtcRiDlOqpEs6PTK2o8R+Hmo5Bp8kDX4cZY36WpkLqmZjOD5ZOPEJTHQq+kH/mGQ0Ei8q4kWRAog5OoAp6F9xBQygNBiHspoQjH3M45KiGsIYlQmUDpanOD7eLe+u6pJghOMDgFCao7S+FOYyxVAu1UAbEnCzh6R8doYn6s9jfYuhRU5/BniNTkVb2Lo9QU+I7OJRtzHuE25hdQrYwkzFEWjkhsdrAEtUZszJOoHxtDD+RgaKaWJmKjEVoIjLE6C3ss0BQaFkC/4sJmu8G0FCKJB9lWGmk8rCMKbkj0ZnNRNcwRZIBErqjlBFdzPAlo9/QgAyFBF6CxxA2GKeq4N/diDjFSs1I8dTHV8WZ6nWa7udXZoE4GmPoTzYjh3omSaq3wo8niAs9xcF2hDiDrDBBiWiU/2aztt3vD0MpKRDnZ4rGAr+iScbwc9KXGzJHvcWQb2eWTQL/pAfW08Z4nBe6Kd6cGkqcQkgKTvghhIOD8ozYEoaYI8HZBOEQ+iJlZGNMRaZgpBCIglp9v4cFHtI0fxrB1QlmlBGRVpR7+weHb46O3757f7Jb+ffvf16vBd13jD2GzXRFy9hYe8+wRj640zyBe+TuYId6cIN4AvToPcIat6mba+4U1sgVNwtr7MP7hTVw6ZbxBHLNXWMJeyFkYlQnWorn6munBdwzTtcbgffRC65XEOSlsNywVSume1zdTOat/YNecvDjmknfrfcblwgCdNUK/BMbQegI0F4dxiApQ/O2xRKTd/82tt2rACLuWtGawFp1qn33oxUhhNhKZ+2m7XStFvzBxqpfdJa9ua7SygXoFEbFyQe9AqMJtLbRi+n+/1Fhq6p9ZgHfmrD9HOK08qZL16pToWdbEieCZRhvLVl/4gPjx8XkF97pldmvVh3OyCcJNaAXOqV/5fcy/ekrYRvjNpa3RKJACGZl35u++EQeH1p1Hz4hKIE7tt0GRuRF1Wkx6X237Z13W82tZj+1S/+fQnKed/uKp/JLx8KnjfKV++K3wB0YX/yyerrzH1BLAwQUAAIACAAHaZ9NtYIDQLYBAAB5BgAAHwAAAHVuaXZlcnNhbC9odG1sX3NraW5fc2V0dGluZ3MuanONlFFPgzAQx9/3KRZ8NYsylM23OTBZ4oOJezM+FHZjZKXXtB06jd9dyjYtcOjoC/3z6/96V3qfg2H1eKk3vBt+1u/1/Kk5rzWwmlE7uGzqvEcvrO5pnq9gmRfAcwFeCylPS3/kr1+CMvZEbZrsn62tdvw8tF/WjGsXl4SFIjRNaCWhvRHaOxX4o5HZMatDRk6Zk50xKEYpCgPCjASqgtWMd/FQP26CLRhLUP+ga5ZCw/TGn9xHveSvY3AfRvOpy6VYSCb2j5jhKGHpNlO4E6tj/LEdLr3ZS1DVgW/7wvJcm4WBoh04vo792O8npQKt4Rh3Gs382S0Jc5YAdxMKg0kw+wNtGHcL2qLLXOfmRId+OA4Dl5Ysg06V5nF0HY2bmKi8OtXsBD9wBt5NXzKSsz2oc6xQ7uQZBygVZrYiXTS0g0Q5slUusgMXTe0gObtZa9v3b9QdY5SgWv38FVd2uEynGI1rhq1rtiFubdHXXM7oDIa83LoV9ZHqC5wSqbhIaJJaXJKbMe1OY+cvVdpMbUEtEXnVPO2hgK6aCaiFWKMVmDEs3RSVVqXz6jYKqhunZ6fY2uXg6xtQSwMEFAACAAgAB2mfTZQTsyJpAAAAbgAAABwAAAB1bml2ZXJzYWwvbG9jYWxfc2V0dGluZ3MueG1sDcwxDoMwDEDRnVNY3int1oHAxlaW0gNYxEWRHBuRgOD2ZPvD02/7MwocvKVg6vD1eCKwzuaDLg5/01C/EVIm9SSm7FANoe+qVmwm+XLOBSZYhS7eJo4lMo8Uixx2EajhU17/wB6brroBUEsDBBQAAgAIAKyUYUv/z5QKCTAAACRTAAAXAAAAdW5pdmVyc2FsL3VuaXZlcnNhbC5wbmftvHlUU+faN0xHWkRRD62gSI6KAopQBhkUklYUBERmEQXSwxSUSRKRIZOtFZTBCAQiY0oRUVBSQRPDkDiUMZDYKkQMEDUkUWKIJCYhZPoStNX29Kz1ve96nndYr3+wwr33vu/rd83Xtfe+95ngfb5LjVYbGRgYLPXbsyvUwODjfAODD2c++1R35OvPwWt0Px/AQn13GrTRLZ7rBh9Dvgn8xsDgGmaJ6l+f6MafH90TBTMwWHZX//dBf8alBAODULLfrm/Cc2KFkxmEVH7uKk33RcoJygl/1Ieh15YHncOvmwZ+SHP5aXn0xop/2kcEXw6o8DFa5lJ465sjEaPLd9ksW3/kVstvP/RdDg7rbREXPP3l8M47GjWli388gxANj4EzgMqc2W14wqtf66tujF2p8oC3dTDlV8b5yMgw1KtGQIz6sSHo5oJGTkUL4WylpQ6lwZI1XkHb8cdAsCnb/PafH5npDp3g7DF0gcYYq18WgOwiP9YdeZzz2ycxq7y1Iq2aCtUzZ3B2S909JeIHY/1J8YV/5LHxWgUet+QD3di97dhOUeuX+quOIgobnLHanbPZaHk2LTF6E/sfuqOeH/feMw/98Gcu/EMdsYIfzbZ7+xsQEUG6Uy+XWwY4vloQEMCA67yUG7VduSs33mJSZDdaCShpKxPcyvWVNqMXmpktiRXdQO0sW93VGoScCYvUcqkqHLTO+okfIqhYnnnDjhBVyYVfPIhaw/CUDI/6AsWl0HHkdObkhYNaeygANPcPUIj9Rzqw3/eHGnNPiPSLErj/3Gz51OBlqOeZlf/c3W8NnDvTikG+iI/UvsCrO1LwWhWflsUOkNuu32ybPRv6cjprQcjWCHdU+JnoyU4ja+XpES81CwTtQg+baRJhzEUVePYNN2T26GiaehsY3PrVixiXDEwe+Y4baHj+VX24owvO3sN5E/ceue4brLilUx3ebOqN6ard3lu+Of8pBC2DoFPHg9QPgmIcdvTHJVeSJe5g697lOsEeMwk17kWcqPz+GQTFg0x5vBweN4zvscjBsEg04KsGk8mbdsxWZDoOQvW4tFZwVjmc5rhsAbZ/4CFDRoH96OlA64wf985xKGzY44gFtU7Uc8ELv+HaqD6VDEBrocK4MdUtnW0fsMI5nSHjvKh5YQ2xSyOtpXXEWN6/6UVS6+2AANZmslQQR388A8FzZp4KjTAoyYKSWeh0hngiMp2RFuUqAhEJHO+c0N7gekaQZjqIIpB1L8slXHhQVVTXDeiYtSnpSzFtNKMLORpobiqe6QiRFae1zwY6r2e2yqFNm/P7iBwKLFfjzDpUnyiJzv2tQ29uDV57HF2WXez74Hhl8zlzGuxr92XdPOgmcD/X4quknszHFcpq5uSsM7E3eAyAWQfFk5HRjNvJlKQ6i+6zyETAuPxmrdKclSpXLJ8qirMhfON/HjEipC60Uhfie/2Jfs+d2pq/MidkGGEzPXRrZoI5eUMXFVl0IF99wb3ahNiBiD57ZQcuINeTw3Ckid3bMbk1UWPmyq4RDYkQVplYl5kUUek121G9OajFbAgYWjydi2FJpgJDOrbmiyf6U8qZifZYceywulhQqgSwIOMIcNTx+8WXpmhulwsbUmuQJUoaNxcMp8HA8W0JivJ6vb+ZCK9pzjYg1vbdzlr2qP/2o3PoLIDhqfF04GdroY/dAT/2u389wn0RD/+WuDU/LrZeeWUZD4rPtZDEWzBhX1WfvC2Mz92jhwNbvXvQHbaJBjWovZNgYdM/fykqfU2fLKoempAKWrOb1j1pA+/j1n7iMgaA2JYI4ifXbQyj+6yWV9Di1Z6VwoVDHAVPnCbD06IyohkavnQDQ90A+l5uVdSgyh1p2meE7zYR168VsaIqE7sUahyNlQXTkreKtArOkclFFs3lzm18iiS2njnIWbtxPwmBihX12uk4zEnGXDXzJ5edvGQRTDdEkrcaRnEep5sZsj2+oi1EWRt+7zG/Wu4BeLy7kmFYxOJKvjtcicnis4isXWO0D8CVDJ9fSz+6beGZVEd2ybHRsVq9pDJ33GYvkdRkOni8Y251k9mgwIXusprrN2YO6K0uUV6ROVf2H89tyxCl1PZi1XTW/pa45FjKJNqeT8xEdqFSmbmfBbWbDXFDPh3Z+KtKQ8PDxxjw9G4+X84m/njmCj6rI9U+sn1qqniAK4QrNrHUPCgRzzwzdyBDbyLWXkt0XFk+itfaRC07Bzvn1hapXQ8e/CZ52ep+X3fojx4AT5/Kko9+ycXfRRhErt3LIwqRPv5XFY0b3QZh8JWGP+h46Lw8PCBkfWjVy0gDOlXstIF8XtK+CZexkBx5Az/hSqWwuKPmO+6W2+Snb49PjuWv83wel1xbh5NP5zCGe4OnDFkf5qC0XLFsjqeBoclI0yByT82K0ddYGU3bNyR7jqUrZLlLx/d56KK8xe2TqrMNFr9wiZlqomEwGXNt0t1mLQ36c6XSHHIpQWfjNNjL7YBbEYblLKUF9Bzuo9FMNpx3klMAPdsbPAxwY5UL+/HZY0GZoRUeoyhe2gYaP03Cj66Az1kVNpjGSBzG9v2rsj05Gm0T1KkzRTp8vYh8DaGZYnTCqqpZfDnYPgMgUtUPM8nnxl/jHEWRREKhxcND9cqWwoaB+E4hR5cy3CMXg9+PuJNt0Yy80o/uXEMt6+wTRkGAzxjmn8d3IepMdsHwnFvbaB12zH7xBNErOYCMZXVoESMLnMzpa3SMIw4Gr4T0KGRkm5zP+AeNmz7288CmxQPDNgl0AZRqsB1iMsJqih4UjqKgh8bMmbBchOlWZtjKEVKvTV79LkesGsKO15K20mYFfqu8OQsqy+qic1fcqGCiiNpm9iiWXbOCJZSFK9d2xE1ky5y1VcKtDGRJnA0O/+qNrTeZdZZgnTx+Loy2JPFvHZmIXZtQojPqiePjMSb0Pk0cBYmykwjdrmqD63d9frTFdENuXRyw3Bp9kSNTMLL3XMYmKjpjiJAXGXA8XJm3sk+CDFWC+kVnPLWeF2d6cgu7KzlI2XJCSjabNC4/YN3C1ZFtzY3rXU7KpvcuFy39+0Ss+zG4GVy4Tl8ELGn6/zUUKdVsrXqLPtvbY+I+0wfonbb5i0Psf9Xwy7kKAoI7c4i9MDaaTZHUbVlROvz98A/D+UeSJvL1F377AVj1dBWBolWLQNstTFcoaAmuCT7hHY2NepQHbuHV43iv7R/rTsy9c/jE6T24I8eP6TOzwZLlK56Hjpw9+3q19etjWsZ/DTHWlTN2X++6ELBtx3Y92yc+OX362OUkX19Hnbv8bLCi1H70xTObRYT/XP9bU/XatfrcfOvDXbs63xP5rybS7jOVJ7jaGhmby51R8PFU2av7QWAv6YMwyEbMYU+K55hnkofPWxh0kO2BeqRsvL3YA5I7PNQQf+EPetMqydMih8pempH4YaL6LelaNH0uPp5U0Y/yj0VKR31x0xZvyUM1l41wFRPbbE/tG99n+Q4nfHzar+3VXQnYndmT+yxd3z1BTqjiojV5aikTcFU6xS1xm7qJshuNL2Yl2Z+aba/zRLwLFxbltIMUjnFML0+zPcYSTg++C7hj6958WIDUrDEgwmgyaUcu9K1YPbThTX61h1r6zeDky6ZGHvh3GWr5zYq+VUexpj3S6FRt0Lv0Ig6v5FfOOPpUtP2nSWnpYf9hUl8tq3LnOn75H5o6JwmKqP6F3JRX7AjFhdpMI/4kOP9ydz1nZV3/aVKmv60pFPg3POUA/pcfNnOgzMflwn3p1u+qssXljF7+GzyaLMokfn8Y+ICieXPg04lQrz4zcoqH1d9LhG/PPff3YnQlbS34e1m1TFz8D4Ru2sb8B0LXcD3QPX8Lu5EW+J8gpIVWeP9ZDqlLyp9U6Nzseh8cHwlG3kAUZ7JSaev+bCO89oTd2YPRywYV75qpM85uS2eKz1/wMTp0jWl8Im2z+GGQ39BfFopFKbjtx6K+sey6gn93zqGMnizpsDMD20vzoMXT43HSsHdCQejP3S/vLEn8AHZWfKBiZ7/f/7uxk76VQFmYGQ1w6Hn1rLrW++1as3gmGK2eudxc3ynTyTHaS6uSRDroxDa6JqN7LrlEMsxBIWyPiVWt3fNPi5j64CpgPh9xYyOuT/dLxDQHMDX/XcMgo30csRdSB6Wm3kEg9av0D8Sx1hhRZhIWGPEEi+yRPUph4iQLL3Y7HkO9O4kXl5yAtfIo2jTIxO5SVD+Nx26IEunMi0xJoyATrgBs9/N+shWcTSRjJpgDD8H+1dfo3QxE+BZMht2acbgn2TNhPCcdBt1/Txb/be4E7PNtIgdzudusM5jUe6+bLiNvkgjCvezJ4HcZx37JirMZTIuqvPBsz+FSVmh9cccRfS4QYMCJUUYVisYD46403ycr4ruwWzkUKHysZknpCwcoPp6V+WlYQleL2SO4J4c4ETQL9yR5sFbajFfulqRUKAd01WNCjx2+qGGWnFRzza4vZSvG4a1a5EERxk2Xzi8pw37ReN7cj1yKqR0ZlIbkTQOhx/dWmLpKfInQXPvMdmoqCILd6yc939VfntYRWFjdM517NguaFESsAgi62RPa6NUbc2thjtfl0ZI8nobnfLoPyGcenH1rQOeUEKxdh+kaWFVIXW8Zq094tzvWqAprp9i+ChCPlhwvZflAQVEZdAQ7wvGBV31mT4DR5RB/7jXGqQgnkRuOhIFNBcmj+Vn8Ycyh2Xe8Ttm8OYroFxLyxbbGW+dHBNzhGqydbaTPr5lhUU6V1m7CjCthXrzZuWJBDA9THgH5eEQ5whVyhoFi97JZMk9wIJuuiuZq3tV+S1lijekXuhbmFIPoQrb1iLfhBs82Lsw/cB3V8Nov5A1PcqqWVNlzOAksDGOjBAXLVf56nfzieX0Kfc+QL4M4rrFc/2fdhhU1RAdlOqGnU+kyGda18fygugSTEkFOc3TBuU5yyAGO2P5q6MXNaTzmZojpCJWZbPpto5m/rD5ljAHk9dfSci3hvVUTW9/RG8MmShb6xTY/euUgMcqS7DlGk4aU7TI6F3J8WtDdvTmMqKSlwa6Vp/Ud1xkO3DPbNh+KHicucMfJSCsB13GanIhWVK+0wfl28rcX/jjhWonhb8C8E4ZFyNC4C4gzCjtc7YhzOoA7XHtlR2Vd6A/FQhJA2vl8zjOcx7+GtNtAym2bRA48f1/7/b9O5IQIwd+BWabetQvlWbXiD3IvF7ugApDqSaP31ytKqXuTvJN2/b7AboSCBqbkKXU2tdao8HR0DOOd/ui/oSd7M/x2HVg9E0mgqIUZYCR/B5u8SUQ3Qb08mR1b071PK0CrCeKs7iK2sofdlcetiGxDcSNR3Jm7AM3LUSVbq2nl18Nng8Xd+UEocXkkXjnBH2J+z3ktnvW7Cya8bIsoshuECsJh61P3VhT9uK9e4gta+FW87cmB18Ldc21dM19/SDq+fzQFXl7rEVaxCTcN1tDQURRXi4LXUmcrp+SWERbQI6HLkNwtYFsw+2qtbfgXG3E2n0RJV2cav6mxOH4oebB0gS7eccp+jhMPV9EbOKGvVWUJ7sRguZywCA/ooLiI1MoslL5uTf+JcVBsnBpN8UQ8/ghgQysNqGReyLt6AP+asDhH0uuAuoaoA+sainazJ2QB82LeyIGa38/C7qPBeMzeiKbPgPuOh/8OI1AacEkS0Ny68wcqlpms7Lzm+trEZquZsXDhTBWknpynS+xTc/oWSOv2AlaP1igEiQSqZqHxkGY9R4YDoxQLCwjQIVYWUb6tPaZe2JfGAfr0tV9Lp5zNgrCEs2UOaAVNlFcSpHaYgW0aGdDVBCH2yjq2oi57UvM8CL0wIySxKbGu4qsZSEEMxI5LSR96yAgUFCsHUPwEAHVuDXWOLu4aSnGhJl0Jem21XVaJt232LSbaMmtwfxqs6qguDzP5Sr9Bl3SaqN6vT40PNeZqFksNVnlPXPKL7Cm5rWKBSdW0Mec3ABR7ovKP8eJsqmh1LWb+ti5loKI9/yq/YLdAxivJAilQOc6gdCASohntV5wrE5XX7HhIazIbpCgHkSndWy/PPtXbVVes81jz67Y/xmmoZlVszpNft6JLQ4gJij1DFeQT5uakDMaA+SeBlRnlrFbl6nF7AMa6KZhC0VdBJGt47z3OkJwi78mOZTOQs7DEFdA1jSfMIQZNF8bt1yTu9ceXmu6K7zHbyLBBJm1gsfpdI8ad6V+u3h2CeOYNyGvO2R4R26qAl994bR5HWd0KXo3I1KbRxWzQ3CM+aiyA3mCW97wJNxXlaikpt8kvm8ts11t/4uc6QiqFig/S7vNwAbbd2JoPhZdJecrT+mcQTBov7rDZ+BQl0rgEyd3b4HlWKA5DvmoEqK+JgsaaXvObdv8Lm/hxm2gdhSFm7VYsjYOSFzaMByo70/r6B6GbAiO+n+izQYf+NtwbRB8e/9J7NMqTpfQj0nyIpAwaNWEiWwYCAisv3OxkSCyAL78zUT2UWwtee8BjYtUS7GbWTm50YUPtiAswtJIL7w2WeYX3DsSITwJUj2MBG4rIZkPSufOhH3pdjkvWrPVmYX7iLuwxaq2tcnEA7UaRwqTIobzXfnszjYcpK8EUlYTTfD64vhXWJwzSqVwMiuXmadxu9MQ9y+Q/0JakPvzSmzpfRM1BeplDlpfEJUcTgPZEUmoCXGmT36dmW0GMuMUNCZ505QCsjRIUhXntV9mD8xkzJCoiT2WPtwMMbien2Z/gdWSL2VOM3IE4G3OqO9yzwDrE2GvWOT+utqm8zNq8N9CoulSBC+LHgxun/b7TpWmdTERfeLPALj3ZPr/ZokRyFEEVm7j1tY9ObLSF+Zwp+37jRrqKPcpIDAKudEln5Dn6V2G9WRMXzYYofcheG4c+sc7IdbSz+Cy+ksJAR4JC6xpgqyIcsTuTVOtnEuzTeZjjiTVmn4QSL6NM7g3IZHOPkpSZ4NLEccisAzj+RbwdlVB7OAJJaP/y9xBgasu5gl/H9P3VCaIB387HejceO+9sVI11YqWK4s2UE7GEwoYE3eK5k9fYV4XE5k0AbcsQhnWpsMEMsDSACHk1ndqQJi76KWOBe09nv62gRitaCzJBrbD7STn/sgAUjfqD2D4/4MrKnYkD0poytocLAX54XHOHZ71uY7B/U8NBPoWHnGhWdfoB8yOR1PZlb3rAf8HYmPKYFgzqVSNXvkUQ/CZ8ArUqvFbSrnqcBJi/ZTgkihxreJ0pPREt2qXFU+iFIO1lVX3i0jcxsHyQs9A7jPulf3Ds4psLq1T6dEITn6xRuI8/elOyWpcL0R4MYffCTCtXvpX/OhIZ5EIVjw1BByoBE3batSgpkqYIe42jPlofRCq5hm5wrZINRrGhmt8XwukC3aFExW0KWzXCtqNme2T8nphTJXW6hNw5oBqKpITSS1hveNo1fRGhW4S68HQV9QD9bYKHKzpAyg7of0eNIRNPilDyGRPtSxMC5VWTQwxSI8EbLtskEnb3S2LZb5d7wZUywdQ8yYgbQcPQKkCY9BWlGzb++2UbIaanB+bu9zBbf0f1rUPhulLaaT3cxzuFux2toOaLJ6Iv9djk77LfsDhxyY1VvecGEnfp4R5tkP1ktpJcvAjX/kGsqfd6Pp6ki/Ez+i4vT6Pgs+fuLHGI7tGpCDP2bLFAuhkM99jpiD3J6bL4Z9EVrK7nlMw8b8ZT9FnNnwFUvmjcJv/9QnKQ4ytdN0oVGEh7V4G7gR1P/KwhQd26fhPTdsbCOhfUND+o3CIiKdQVd2wgS0vksasWhXXqEe1y7z0BgYpCfl29k1fiNpXDb7QX7Ya6nhpY4TzErCnEk92H4FCHNxzhdJ2Fxc+8vXU1ZR3m7fSfA42aJupPjl/ZATRyteefcKPxMadLlHs/qHDaPMi0MIOoJ5g3QaUbpvXZ2B7Idz5FNN+Ylj127o3kuA/ibE4FLjuYsf3bwMPYO5t202Wp+Xa02+mVXGD7lK5dP9Zj1xS07KhkRZUZqyRLso3m+y8sYRxIgwKiKgXrffdM7YB/8mIgbSzsjfRrDxqXYH6+cK4qAG/FHUGcq6Zx4pM8wmyYvg3YOGvDG5zsj5seDkoVV/AT6MILM3t/xH4Dm8M6n4bGTH9GDnxSPpHk9VYuwWVQiKmzRLRqNUR24Yrfr+WCxgd+VS7an55dKRf6hrjgvVzKlA+nXMtOPtEFUPUk7+uDCaem1V9RQS3TamxWeh7mD33PhhmXFDvnQV+uJtdCN4UuHzG8wTo5MVd6vXTmn+6G/Zxso7RyKd/5TDt11iAqoWJa6cHmwBQe1qKKEMvJV5Z/WJfnWV3P/t1ho596nI+32xleg/GcUS1cv9ku/2U/8ENtB0Ub8wiabJfSggEblDi2KuD+nBqfWColNs1Y/M6XbW/wsj38jmOhL6btGqxImI4Cn75OztfH7QK+K8/qdyijS2dS8anlvyXXXKF6la+Xu42N+KbyhH2oMs+Lis4BXe2KM61vNHjUEbnM9g13+3TNHu8O4qvqp0kas4Ch6ol6aXuq/bfQx9Us8TYSpC7EIrGr5cpgGkfTHgOMLU9lMtQJPZnf1pYlm/pygH0U6I89Wyt20T04q0gmHCWIzVdMWaZvLlgMDauOODSbevsV/lhbElY3WF6c2HjafPCDlHR80QWWlbyDRN0sqQqMp26QOJVWlIu4ZIsh7oy66Xf/uWG2slQyaFOQvvnUyjcCKIrbM+3005sLQozPRPv8Tud/3KfFTQ7I5zP620HHAnedPf9v8aWLrZ4dXUV5eUrQ8fmJ+CG4p0ja839Xk2WfQVXLRqlauVYzA1YVoTOlGO0ciJKni+kmdvYibnezZIoO736X6TXs+b5RGMMrW/qig/GhYYU8Z0oAf7tiD0LFATiYWH0XPwhHvr0z9PMqyJLbiQN/OoSbMVjpfvGtxG7Ftpz0fXxe9pYJ+OVllhyCqoJ653YEetaCFdvyNkSP3o6/4D7Pc6MOfoNcuI+31054EP+8Vn+w8dqauGdOwneSR+haz/y4Zw9NvXGH/4TksaOpd/9Fs86977ISbohpMNvu2nsv8dE7EmjanmPce++abb79/b/gsck/G+h4rOovDHg7HkstbKBdf6uohwFZL80KG+LDjGMuvof8HvL/XZBxocZe8glYJPXlEmqwPWuhCbzQJJb1b8RswDQflF148e8I923N19wGzRtGajloFeYQbiteMQxp0/B19bCojCWRYtdvUhLSqX4yR5kHuO1FDyC9HekpQabi6hZqAc3/LgiWLsn5l4A0HBBloc+Nkin4nnPRafpBByTUP4LETrA/2dlRIJsycRsH1ivI6bjFPJYT9DuzdaHG6hmCZkbK7DK1cLta43zGx6+cZpuGkrihJXVOG2lQrz6Z/jZMG0U5KYplQ4jm8m3hrGmBTX47YmqWA9DO7xDwxSqUGQZyiR7eYsl4yLxJjQaQuALVQcRMGD6Pr2llPlv3N4KYlezIJ37SX18zVpfB4GZ6cQONymursIJSQZQDrmMKAbqbRqxyaJ73u1zevoWUUdRgGm4L70NGKOtEGedF8RSLKDfWNHTWWTkgHYj34Bq3dP2NMr0G9VUXpQ+RNHITE20J2bDbvzrVuc0kCiRIz8CwUp3B+xzLnVG8rH7lOohhmty5cqSl35ngBj57ZUc9rPDHmkqvC38jc3Kd4/UYSO0H2I4jff032/eN1TFrsljDuH7fm31ExymTqAzErlRXwo4x1hRwNh7u0Z5ONKfxlGfnfu0s+BsT3yGPSx4Q2h4OrZ6Gjl0dq5m8PoLwaLonk5uWyL3HWunARzrB3sQIuefxELEVcDvxxr+vAa/tDabTB33JvKx8YeeokJUVer74Nytwv/b7L1mYb5fCWdMamBLhgfEQFAs7UlGghHH3k9byyLqRMK96BbAskxc6zHAGxNPM98WP31Q3/I1z6So77t4ass1lo7J/daVnKY/XRe874zRMXWKDg7Fkqfga4qAwflIBnZavLpGSIMsTJ68RHs5mPATWR1vSQlXFQpiXYBoF80i8j9BKjpv8jaMex8edznofid5Dfg/5/xTIPoXrzgoI6hvU/RoyLPVdiJ66xMf9wOqoXS5B9O4tiTkMutvz9MdnN77bAdyKpcyVZLinfLbMXjTXzZS/xRmjmcdo52dwqOe4oY/8v03LzeB7Tf33VPhhYoAu604/3sV7i8vWL/PlSAaq/OTCq2aQ+lnQwWmHt8s279ILcN34xT/g7DuzqML2wD8o1K5c1EhCzR/I3DcuCnjw7bs/R/0XVVyW9gfIx9hFjVmx3kESolfAHuI7eH/Sm8C51LD3gP73ADo+2Htv8cWTvjUZnp1jfHsBVbMgwNhfxf15ZleKIxY63YSL7dTf3yL0vLyzJDKDouA1NrlZ7x58uAkKEGX1xXem8aRdafi8mcu+uLGAP6PRFWI980+LRLVeuvKrQFb29Nni/S/hDWbbkopIMFK6IIDXKU29J8e9F1+4pNP1wmAhQf7Ha6AbBZ6SYWdMmzon1KxHJaYxQ1eXXAhefL6WEaRwGbowARzDZMLLnEtDHw3TYMiECfbR+/FBz53HzOUgENMOz8gb4ljq6rho4zQAI43+c57DXwQq35of+v0xiHGT2aC5t20i0e+2WNfxUmBfhthj1m/a6E/fMyQ1+yRoqGogzbYCypa059ZEn7Vi9qsxiRGO2H4Pgptltj1GyqdxFCOQXSO9wbF47B4OpQVZH/ZnhQuBujIG4TdYeqcxYKjc1NE2OHS+eD0E676Bc6XaSpBevv4wXBYyG491y/W0TfbhfWj9SaB/TWnueO2V8rjkmly1AirzGmouDTEuYSbTyejhK3+2A135HZpz4WZVQB3LitW0y7w3wL88ms78F9Yt4rvQCg9YFTZREl/NZB8ijrin2CT+Nv+M2a1B5E5pB3JeRDkQwsbq6mB/QYyNs4EoL7hUMSjkgHa1zb7QsmHI/PDgds7wT6VYF1ZHrtjxqqK4oWYIL6TwEt0STXd4hB2ORVNqQ5OV1Csjvfdkc/Xwv6zZ1nvP5lToLxdemUHh/jUtdkNC2/0+7fR59wP2DGqjjaDEyQbyZRrjF792bcjLhMkJpnurdWKgJWOPPeZDSBdhIjvCmAvsjzeTg+ohEcaJbEk/qz0VyLKl9UkY6hFCr8df3GP2oHFTtN+69m30S5dRDveO12CdYR5lZYdjgTgb24I+IRlvReNL+R0noDw6gk32xI+U0yTHWc7IMqEawwa4sJkyFAwcrxaa74rKRlmOAhm2f/EkPBi4tX/v/8aYgGlcfMzWNpXDKfFlTtXpn4lWXyn/M/0dTWZ5c72rADELRfpHCItOvAMHRqulAtqZuOSeP9NlxRQ11Jq/enU/iNr60rw32FOrkjB7Qyq5C0SzoTTbs3FYP2jsn4ERwwobmuvzZuqg1n7mLoX1EDxStnhjnKIZ00WaVrMhKaQ+l1f31AZX4c3/S5jZwW1MsM3nFcclwz2qihpU9j/pn/8uQMsE8VXvvM332oT8vvSOqnQuFG+D9p2Le6b6S1IL6jSrxg3mXvw37xArv/ch9gajzKUD0cbcFCBwE7/u32X05NSqKcWeA06rvBW99xWnD6TTHFrqixqwfuOutPXarirn03SHvxiAv6NV/773Seo9oP/FgEKNM6O1Qqqa5Iv+bT269P0LRe+JvCfynsh7Iu+JvCfynsh7Iv9HEkHwd7Bzjz2zXi/mDBZf+qNQJCC4WyJBqicmgLUfFp5WJTqtcdrwxwJPaWCNeJSVQVU/Cw7eNT2TtynBNdyZ47pI12CVv34Jg6MN/4XDKXmPCCnSfxPkBK3xf2a37F+G1l94szUyEgElIKEEMzi0AkcAzt82idU/Y4RYY7ZgHDDOGFKe/kMdRz/nceZnzBZquY79VIWblrevXx7lxioWtipjv7FUeh9fk22fT9FICWD1BEMdrfiWEWGZYZktRehf2R7QPMNonqUGzdxstWDzFeEMWGXWfoH9doVz9wiM2rpjlTd+/hfrIcOcWfHNVv5HnuYSarDnWSp2n9eWexzd/LJpqzP9cxKeh+KZL+ggkBk1dpkYE6OxA8jPOOjI7k+beD2vuwB4/ys5subJs0wdYj+xSb5+M53CmTPTwt/RSvQoVFUB6WhjCswx3OtSRDiDD6QsjBJi1cMM1fCogECNtSeoXjA0L6THJWlUNYuKRIL0n++4AdZKwWgm1JLAVk+ykXwpnalgcMLwCw92oJcBFu4VtGleBWlfxbCmknpYU/37pT2laSBxKaYbhpbIfcZGXOOj6pndwjQmDSh2l9zkswDN1pkXn6TRjV6569Rg5VHTvRA199lrjGWq8f0MpWlhwz+4jxcWPwuCmmlGzfR9JL5qumc8CQ5fJgtbxjXwkkv/AZr7R/bmmps1qiqulJ5SxwQ2+aUHfeek8dzQFBJR+eJqNkv5sPM5fAOLB+xTJ9a92EAT3wxbzZV54l9kdyFJsbNb5HjlyHbJccx97/q1zgmAUQrE0tDAALeeWnRxwWPOpoXvuYioW3sTxdZ19bs8btGZPc7biND9fWn0TztpSKibAhawwoktKwcpykW125y1iuHEQCNsSO2LqyRSKiOQvWb8uP3nHfvGRjgjnHrmiGQ1G2eLFXs9uIojRFkzhOuKGmbU88tbkIyWNMudN0RRN0a8L8mWGtya48b7+Cp7dh4aldRHsCwCgaH7veRdocaT92P8a0O+DqcleTTG23+Ug2j5MEFlvh9d6QHfApbwHY2aeqSySiH5OTy+S6hyl2TFuoJIWF9bZKdUlg6vbZFzdOt7tRJzP9NxO+rqxnVDcdyGpBmNj9wMDPqzH4C7PVvr5Vce8U6L2XORDP2XU+ThX3xQUXvbEdh+3RryQyoj+cncZaNz5ORxTdT+JvpUHqkHMz4l77vce+8oS9rCsmyeUd+UXsMgX8zI0Vo5QX8HqJx27gi740hNQbAQvj8tjAtsCg5Xfmrw+GEsXHhDDLnbeLleqaN5ifLylAOWcDutB9J7z5UUcxwwKiETWj67NAxgk/3o4oeWv0hyIj4ZiL6eqrXD73K8Lu/J/Lz3noPmqUOsehCvGmzMVoKns1H87KGsHYv81dVYBoROWi7+z6pdWD3cgvzI4Gi0iZrKri+fUeikfnYzmidXgM98scjnIc6qlZG0/NptZWxrWA2mOrPT9CuWc3u6ZEd+ElwwKQPmz8I5D9iOLhPHe+QtZkMGyjESRfqsDpWFJG+Pf3Yfr3klbZ+gyFfFLOoysB3vWXnhIOq+METPeMeILlwiY6ojBFP7b2QYGJwVALXbkCiZqgKsqEgZZUx4LDOnkWj51xCVytU4kgCjHGYK2/dJVXpO5lan6tyN8S9PusJjpD2V4rmGxCBwxpAoDZUhWqO3jLTChsyvwFuLQoy4qHyy8eM5/xCnWLapFae4eqKyLAkL46AlQ1xTdwVsZox1aP9zils7wr69T+5nz5eF7OTOjVCbbTDbSFmCpaIIR5dCXILIuArxSyqdD9IqoMn7lfVpTKpfPrSwqjR3/CaQsn/Ran3EEz5isxYqNqN10YSw7G1h6r05hyQM3gbF+DE7BkPAmh7Wkh9cLsNf7bf+mAi6i8FLJCkbeayMxrylSTrOFNvO4yPrvZ3ORvVJ09pTVZ4gbXy2vXXu2vRHroOaftdmd6l8qW3+rC3bLuZMOfRbiwuRoXtThRWfTARp7EIrp7PoTLKV3/NQtfm0TDFcUzMmqEzLYq8pDYVMsG2a12N2yEGVI+wCMnDoxx5p/oQIwcYckqIs7jpWae9cnsCmVYUL4a6Erhs4YZ6E6a9XXKCTRnweXKPiZh7xCBeuMTjBUZwEzZ8U8293mTXtoY8xGOOcYc2c84xNvrgDbo+Rhs0WK838FI7TkPEJiHicgZLVZcHgZWjjtaTJ3dLtwy1p22GOLiBCCC+1qCHklXFUJb+C76IpzY4OCi3mLhxAmyblIqFqIMR4qSL2UizGq3Dd49sRov45wkeKJdZ3rx20FhMMYU7hzufCjqcxr8q8WG0gFu1ALPJquFIXH4qpRwtUTV9pdnpIHU4fYRsYWDA48+ABH1sno7MhH5c4JcCRqlognuvk1GaiyAUNMjQc4hymARZ1bNWo4KtW4vNp8oUr5rvpOVvF28wZyGg8XpnqScImc4x/uiZMVVaDlv0JVemsw/eOe3ydLrVKf3qkCxZJD99CCQ/9bJIPXrroZ56jjO+zb2y17WM88ajZyPR1xLI66DeBWk9QmXJ1X/ucyV0OIKdfDXoA+n4/61hfylf0o6v7Ld2+8LY91yeZsGQWK/3Tt+ebCzzpcTYtzHhM3Gc5R0eVmReO0CFR9egSM/Sc1Wjeomc5v0i0I7yxyPTW7WEzm0YpHxi4189AbndVFxV7cPgMBX+u1NRSwmiO6GvP/HLEpjq0ZRiyfDLitXY42wa4niQrjPJiXPI+Yp0oBRswmEM/VNgQmN71Atiiz64zancoK8y3Y2rPDc9FQvk9xdzR1wYzkjYNjmjBVE6+Iti9pqzfhsVlnMx29C80XU+uxXvxwUZehQ12ayDaVPTaOwMI1lfAfZXC/v576XC74MuxBTqrg3R/qrvyWrlK5WUpIpoNLUhkd+d7dnbMMCHFai+dENhLRgXXfB2vcxbfQY/Ne94k+PRYJav9yqNP5zN1kjG+zdJsuZ38ImP7Uuc3EFOZNdTXctkuofpPO1SGfMpNactgYl6bCQQoqdKb9TP/whBjbor/WZUFHu/d6pzPEyY1Bq8GZywY0lmXXqOzz49TcV7dVBN77z20hxiVOBeIa0mCLILCVtwT3GMJN/U+hQUqeCjZOISAerIK9WQGr7mPXrAHaSUgtJSkGWN3xvp+83GPTpD7Ngb2negZTH5WXrPvbvFibhiaD8hIiHVtwxAqFses8+AO1cZagaI6XBCpTxbnUQocmqyqekmcDTXmLsybI+19faCsr3AgCUMK1z6GrxlN0dtyMfPbaABEU6zzNLsavKA7FYXiAMikfqd4NKbVbEj+tfSgrjhew1bx3AgaOluxg8kNohzOEKdQZSlMQcJkatjkqperWuTx02Bzn/TNBWLUmrvu4NawrwoWcdUkuIsq7N3eJBXSNpw3rCWrVW/ue/XVZDZ6/+yxjb1Es8JMHsPGsyVVlKEq7pGbUEghPZ/qptNzlvJYLeh7llyGa5Sr/4/k5TSuFQMJvDuT+aW3ooPxOzyPDc9E6h6qPH73vcD2dOLl2SXzS0aVjn39P/o47XJOLZhbNbJnCjaqNl6EAXeK9pVQK8JJvovWGDN9Y/ziQcJiQJYaol8achmnfMO9tLpTpcgnS8A24AJWDqOwQb5TikjSb1yT+v5C5AbxM1Ql1ExphlZI7VnQf2Ws47x+bxQTYD6dZJvRIqfFhIv615Uokkcz/IcaWdefLdI2adDHAB6RmPhoz430xbwm1BXUpCH8UszFvFkdz40Lv1gDQyifkprMqqdx/vxso7QivEqgQut3Rxy0z8BpG9GvMG2aJyBVQeLcLUXr0PKpq3nUid1SVC13uLbWfzv6ut2gVPWUqDhG83qXqGv65lNlR9SLtswucqAc0CByrF6XTCGaVe1hoJ2uNvmb0EodS4KOlbzfrA1bWevXkUYE06s81VKqholO9RoL/mJdty4hkIv+QymGVAvAVKZozcFvpN060r6vfNGvfLkS6pLee/r9B7mRT/4RUbqcJdXMgNWt3LxaastnTyb10vI8Q8W26xzNGfORwYmAUrZHmLo2x3QUpoc3kkLo2Q/Ul3SBpt64y5t35pBm1NBViuEUaT2iNl1CPrg4SWyFmkUQwhnZ+9NgVhgJX63rFoKegjsBd9I00u4FmyhU8z3inoea+nWAjYcORfzwMn1UybW3XAgfm8iW6UIjT98KHIZ2H1QP32xXxdbNkOnt+24IV0wzrufRmzthjtePcHJqXLdqhQgprVl7Fz1vIsJ+Ru6OqQcD67RElP2aA75vVm0TjzML5gNs5bk4xmiehYFBdFmBxndQfiftrAiTR3zgrdrwsq6o4Qvq5XTlHeQsDN8F/GzqS1DdYr80Sl2I1LbYrXXP0OrFDtjyTQ6JqszWpitQumZy7Bza3dPf4xiLo9zwZVwu0GQOc0vX2Txt0DQp101IwQythq1VRuoDCfjLryuu1KS1KPUfTYL9/FumKnA2D4H+ge85ISWze/1675UihSngLk2M9+Jep/XJ8zfAyhuCrNdOpO/Ham3zjWzzxMp88YpqxGTlTu00XlUuwDxMqArVb7E9UBGX3K+Pi60myGfeTG2J2o6UGHVjqe7Urc1vWtIZJFrDR8fa6wePb/72eY/IEDT/DXn54vcb/a1fUQDqZ77cnX98q7FNo3VPWdy/C72wxL+tqGFaz9GhNv2hW5kXPlqd22zmj5q/C4hFapVsBzd9g/ptzHPEb2pVYlubBnTQeQs7Y8sPifoF/Xbv29W289vv/z9QSwMEFAACAAgArZRhS4AjzxZLAAAAagAAABsAAAB1bml2ZXJzYWwvdW5pdmVyc2FsLnBuZy54bWyzsa/IzVEoSy0qzszPs1Uy1DNQsrfj5bIpKEoty0wtV6gAigEFIUBJodJWycQIwS3PTCnJsFWyMDVDiGWkZqZnlNgqmSEp1AcaCQBQSwMEFAACAAgACGmfTRlaycdcBAAAcxAAACAAAAB2aWRlb2xlY3R1cmUvY29tbW9uX21lc3NhZ2VzLmxuZ61YW2+jOBR+H2n+g4U00q402+lqX+ahTUWI00GlNgOmafcFueAmVg3Ockmb/fV7MIQm2qkgbaUoig3fd47P3Tm7eM4U2oiilDo/t/48ObWQyBOdynx5bkVs/sd3C5UVz1OudC7OrVxb6GLy+dOZ4vmy5ksBvz9/QugsE2UJy3LSrF7WSKbnlj+Np7ZzFTMa274fTyPGKIk9e4o9azLlyePZt+71V9AOvfZtchd79JLG4bXtAc7R2ZrnW+TppUa//fX99Pn76e/DRIQF1IuBDXsxwbfMmjTfx+H8AN9Yk+Z7EBcFASYsDj13hmM3jAll5jQeZnhmTe50jVZ8I1Cl0UaKJ1StBDigkoVApZKpeZBo2MhrMSRsRq9tl8QBDlngOsylxJqEuii2Xw0tr6uVLkBciVJZ8nslUiMTXG2erwtRgmheQSgg+FQrCW/qjMv8ZFj0gnjUnhn/XuMwtC+xNWH9oYDpgP5JVit4lgr9FUQ85UrzFD0UAghpiPh6rWTSvinDddFo6Cu+HdICLI0D8FEYLmgA1sV5JQrE0ZqX5ZMu0gMr7+szROwSh4IjHbZHzhqOHTGcT0LaFIVIqmEy0NI2/uniYuESMGDMTDg2IZHVZQVuz9ZKVMJoK5uj8MSY5F48aIgPJfim9R1IN8Ey6CbPjojzI56yPvs8XufJaiQOguuX/t33Zl2KA58N6tSxxVN6C9kB6UiPQdAra0KvjkHc4RCMjMMhDLFv3EvbeAnydpdUu6RNeJMjaot4kgCuiaaN1HUJO41JILWMR8rjpIT4ZwRB7NreK6WhJYVoMKul3AhQo0hFMWhmGjHPJThmLvPAdd1yCAU1zsEzl1zGPyP373huux6e/SJe+RblukI83fA8ERChCW8CYQvPUpmaZ02uGK3/qeW/iFddffvSlUYyw7dfTo7U56CavpJGvKpEtq6GRDdm7tR/ixZNXXhVhTFHf5v80MHEDlz6MZ4pZVartuy+2z+9Zsf6aFCJd1pqvLc+WpOw7U8YujTkN4bGqsajCAWh86Y+auS3rQt6m5s/6PEcXe73G+ORCzwNXQbYhbgvZTU4ipi8GN3cTFq8vauBljQKHBweGAlspOsiMdVy2EgvHJ2R+o0RyN24ddBnOh4Cx1l2o0yJlMzAeukIzuga7+zftocDOy50rVKTxEo+mhYBx60z8f9B7qHQmdlVvNwFcduhLt6jRWekVqh/xCjV5+Ho6NhLw7fHCHPhJB8yGfO2TGU6g61huZR6zPVjx2mmLpBa31eyUsODQQ/8YROIqObmA3ceGIsfG2+LVELVNHZq7kAK7kBjCeeR54VOgDFpNZrXSpUJjN75GxjofN6y4GdQ6KGnAvOkYixfcwHrwsFwEfHcRepYht1wY+C0rpTMR2N9Owo7pN+0xtE4z77rYCOuJj2qL6ktdFfJj8Df7NvK7+bO4+z1Uu0MSbArlWPxN9RrKoMB32gFNeAQ2a9K8/fA2be9fwv+A1BLAwQUAAIACAAIaZ9N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Ahpn02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CGmfTY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AIaZ9N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AIaZ9Nk2hAfocBAADZBAAAIgAAAHZpZGVvbGVjdHVyZS9odG1sX3NraW5fc2V0dGluZ3MuanOVlM2OgjAQx+8+hWGvHnYtYthbWSBush8m+gJFRm0stCnFaIzvvhRRKZbsbnuhM79p5z90ehoMq+GsnOHr8FR/1+u1XitZwuhu21ps3GITFpu02A7atiasgNp2HjWpiE4ue3YNNjjWwVJakIRBGpRK8Vw7nacJ9tAUO20RfA+yjcTxWzRxDeQoQDKa7xrACwJ33AZyLjPC2puEKPRCv83oYxaMpvBBCxUxyCBXF3bsezgw9hNkA8Hm4kX1MLyMHBOyarKJQuy/hF1/JamJf3nW0/BzUYo5yYHdzpgibCq6MzMgKc0bMMZ6tsECGKwUpN//kHeN+TNfYQmRc53TTNfxXUEWVBXYSF7mafNnxxPP6w3TEUs4qK/6T/WKsURoYdeLocdv/KIR11TWQxj1xlxZm57HW1bochWfRO5AFn0pqSqFPnlqW2ZJTijrv1uKZlDddOhm4yIXm02hOGeKii5o2fICLm+JRVM9TUQEvGqeqgjyYUMfxW7sGJ2uOp3OLI/J3nwjBucfUEsDBBQAAgAIAAhpn028fTX3SgAAAEkAAAAfAAAAdmlkZW9sZWN0dXJlL2xvY2FsX3NldHRpbmdzLnhtbLOxr8jNUShLLSrOzM+zVTLUM1BSSM1Lzk/JzEu3VQoNcdO1UFIoLknMS0nMyc9LtVXKy1dSsLfjssnJT07MCU4tKQEqLNa34wIAUEsBAgAAFAACAAgABmmfTbj5mLriAgAAZwoAABgAAAAAAAAAAQAAAAAAAAAAAG5vbmUvY29tbW9uX21lc3NhZ2VzLmxuZ1BLAQIAABQAAgAIAAZpn00VHmAbowAAAH8BAAApAAAAAAAAAAEAAAAAABgDAABub25lL3BsYXliYWNrX2FuZF9uYXZpZ2F0aW9uX3NldHRpbmdzLnhtbFBLAQIAABQAAgAIAAZpn00fVIpqMAMAAMcOAAAiAAAAAAAAAAEAAAAAAAIEAABub25lL2ZsYXNoX3B1Ymxpc2hpbmdfc2V0dGluZ3MueG1sUEsBAgAAFAACAAgABmmfTXFXlJ0VAQAA0QIAABwAAAAAAAAAAQAAAAAAcgcAAG5vbmUvZmxhc2hfc2tpbl9zZXR0aW5ncy54bWxQSwECAAAUAAIACAAGaZ9N15twlisDAABvDgAAIQAAAAAAAAABAAAAAADBCAAAbm9uZS9odG1sX3B1Ymxpc2hpbmdfc2V0dGluZ3MueG1sUEsBAgAAFAACAAgABmmfTY5z9vpqAAAA5QAAABoAAAAAAAAAAQAAAAAAKwwAAG5vbmUvaHRtbF9za2luX3NldHRpbmdzLmpzUEsBAgAAFAACAAgABmmfTbx9NfdKAAAASQAAABcAAAAAAAAAAQAAAAAAzQwAAG5vbmUvbG9jYWxfc2V0dGluZ3MueG1sUEsBAgAAFAACAAgAs0iZTTZhWAJHAwAA4QkAABQAAAAAAAAAAQAAAAAATA0AAHVuaXZlcnNhbC9wbGF5ZXIueG1sUEsBAgAAFAACAAgAB2mfTZBJJiUoBQAA9hMAAB0AAAAAAAAAAQAAAAAAxRAAAHVuaXZlcnNhbC9jb21tb25fbWVzc2FnZXMubG5nUEsBAgAAFAACAAgAB2mfTbay98ilAAAAggEAAC4AAAAAAAAAAQAAAAAAKBYAAHVuaXZlcnNhbC9wbGF5YmFja19hbmRfbmF2aWdhdGlvbl9zZXR0aW5ncy54bWxQSwECAAAUAAIACAAHaZ9N2QpF8FEFAAAaHgAAJwAAAAAAAAABAAAAAAAZFwAAdW5pdmVyc2FsL2ZsYXNoX3B1Ymxpc2hpbmdfc2V0dGluZ3MueG1sUEsBAgAAFAACAAgAB2mfTSh/+uptAwAAnAwAACEAAAAAAAAAAQAAAAAArxwAAHVuaXZlcnNhbC9mbGFzaF9za2luX3NldHRpbmdzLnhtbFBLAQIAABQAAgAIAAdpn03RHmh9TgUAAKQdAAAmAAAAAAAAAAEAAAAAAFsgAAB1bml2ZXJzYWwvaHRtbF9wdWJsaXNoaW5nX3NldHRpbmdzLnhtbFBLAQIAABQAAgAIAAdpn021ggNAtgEAAHkGAAAfAAAAAAAAAAEAAAAAAO0lAAB1bml2ZXJzYWwvaHRtbF9za2luX3NldHRpbmdzLmpzUEsBAgAAFAACAAgAB2mfTZQTsyJpAAAAbgAAABwAAAAAAAAAAQAAAAAA4CcAAHVuaXZlcnNhbC9sb2NhbF9zZXR0aW5ncy54bWxQSwECAAAUAAIACACslGFL/8+UCgkwAAAkUwAAFwAAAAAAAAAAAAAAAACDKAAAdW5pdmVyc2FsL3VuaXZlcnNhbC5wbmdQSwECAAAUAAIACACtlGFLgCPPFksAAABqAAAAGwAAAAAAAAABAAAAAADBWAAAdW5pdmVyc2FsL3VuaXZlcnNhbC5wbmcueG1sUEsBAgAAFAACAAgACGmfTRlaycdcBAAAcxAAACAAAAAAAAAAAQAAAAAARVkAAHZpZGVvbGVjdHVyZS9jb21tb25fbWVzc2FnZXMubG5nUEsBAgAAFAACAAgACGmfTRUeYBujAAAAfwEAADEAAAAAAAAAAQAAAAAA310AAHZpZGVvbGVjdHVyZS9wbGF5YmFja19hbmRfbmF2aWdhdGlvbl9zZXR0aW5ncy54bWxQSwECAAAUAAIACAAIaZ9Np4ruNgwFAADlGQAAKgAAAAAAAAABAAAAAADRXgAAdmlkZW9sZWN0dXJlL2ZsYXNoX3B1Ymxpc2hpbmdfc2V0dGluZ3MueG1sUEsBAgAAFAACAAgACGmfTY92Vf5vAgAAhwgAACQAAAAAAAAAAQAAAAAAJWQAAHZpZGVvbGVjdHVyZS9mbGFzaF9za2luX3NldHRpbmdzLnhtbFBLAQIAABQAAgAIAAhpn018n4QKAgUAAF0ZAAApAAAAAAAAAAEAAAAAANZmAAB2aWRlb2xlY3R1cmUvaHRtbF9wdWJsaXNoaW5nX3NldHRpbmdzLnhtbFBLAQIAABQAAgAIAAhpn02TaEB+hwEAANkEAAAiAAAAAAAAAAEAAAAAAB9sAAB2aWRlb2xlY3R1cmUvaHRtbF9za2luX3NldHRpbmdzLmpzUEsBAgAAFAACAAgACGmfTbx9NfdKAAAASQAAAB8AAAAAAAAAAQAAAAAA5m0AAHZpZGVvbGVjdHVyZS9sb2NhbF9zZXR0aW5ncy54bWxQSwUGAAAAABgAGABkBwAAbW4AAAAA"/>
  <p:tag name="ISPRINGCLOUDFOLDERID" val="1"/>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SCAL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Path&quot;:&quot;Content List/Libby's Test Folder&quot;,&quot;onlineDestinationFolderId&quot;:&quot;144&quot;,&quot;onlineDestinationUrl&quot;:&quot;https://share.ispringlearn.com&quot;},&quot;cloudSettings&quot;:{&quot;onlineDestinationFolderId&quot;:&quot;1&quot;},&quot;publishDestination&quot;:&quot;ISPRING_LMS&quot;,&quot;wordSettings&quot;:{&quot;printCopies&quot;:1}}"/>
  <p:tag name="ISPRING_DEFAULT_PRESENTE_ID" val="None"/>
  <p:tag name="ISPRING_COMPANY_WEBSITE" val="http://shareselfhelp."/>
  <p:tag name="FLASHSPRING_PRESENTATION_REFERENCES" val="W&#10;Recovery International (self-help support group for mental health)&#10;http://recoveryinternational.org&#10;_blank&#10;|&#10;W&#10;ACA Website (self-help support group for childhood issues)&#10;http://adultchildren.org&#10;_blank&#10;|&#10;F&#10;The Value of Recovery Supports--Livia Davis.pptx&#10;T:\Training\Peer Supervision (Local)\Online\Strategies for Effec. PS\Introduction_1\attachment\att2\The Value of Recovery Supports--Livia Davis.pptx&#10;_blank&#10;|&#10;F&#10;Strategies For An Effective Peer Workforce.docx&#10;T:\Training\Peer Supervision (Local)\Online\Strategies for Effec. PS\Introduction_1\attachment\att3\Strategies For An Effective Peer Workforce.docx&#10;_blank&#10;|&#10;F&#10;SAMHSA peer support infographic 2017.pdf&#10;T:\Training\Peer Supervision (Local)\Online\Strategies for Effec. PS\Introduction_1\attachment\att4\SAMHSA peer support infographic 2017.pdf&#10;_blank&#10;|&#10;"/>
  <p:tag name="ISPRING_SCORM_ENDPOINT" val="&lt;endpoint&gt;&lt;enable&gt;0&lt;/enable&gt;&lt;lrs&gt;http://&lt;/lrs&gt;&lt;auth&gt;0&lt;/auth&gt;&lt;login&gt;&lt;/login&gt;&lt;password&gt;&lt;/password&gt;&lt;key&gt;&lt;/key&gt;&lt;name&gt;&lt;/name&gt;&lt;email&gt;&lt;/email&gt;&lt;/endpoint&gt;&#10;"/>
  <p:tag name="ISPRING_SCORM_RATE_QUIZZES"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697</TotalTime>
  <Words>1974</Words>
  <Application>Microsoft Office PowerPoint</Application>
  <PresentationFormat>Widescreen</PresentationFormat>
  <Paragraphs>255</Paragraphs>
  <Slides>42</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Century Gothic</vt:lpstr>
      <vt:lpstr>Palatino Linotype</vt:lpstr>
      <vt:lpstr>Wingdings 2</vt:lpstr>
      <vt:lpstr>Presentation on brainstorming</vt:lpstr>
      <vt:lpstr>Supervision of Peer Workforce Project</vt:lpstr>
      <vt:lpstr>Cultural Competence: Becoming an Ally</vt:lpstr>
      <vt:lpstr>Becoming an ally</vt:lpstr>
      <vt:lpstr>Today’s Schedule</vt:lpstr>
      <vt:lpstr>PowerPoint Presentation</vt:lpstr>
      <vt:lpstr>How do we define success for an ally?</vt:lpstr>
      <vt:lpstr>Learning objectives</vt:lpstr>
      <vt:lpstr>Research on Allies</vt:lpstr>
      <vt:lpstr>Becoming an Ally </vt:lpstr>
      <vt:lpstr>The term ally</vt:lpstr>
      <vt:lpstr>The term ally may be used</vt:lpstr>
      <vt:lpstr>Allies in the workplace are important because</vt:lpstr>
      <vt:lpstr>Allies are important because, continued</vt:lpstr>
      <vt:lpstr>How do people become allies? </vt:lpstr>
      <vt:lpstr>What are some barriers that may hinder allies?</vt:lpstr>
      <vt:lpstr>Questions to consider</vt:lpstr>
      <vt:lpstr>“No civil rights movement can be successful without the active engagement of supportive … allies.”   (Sabat, Martinez, &amp; Wessel, 2013)</vt:lpstr>
      <vt:lpstr>     Our vision is a world in which difference is celebrated and all people are valued.   (See john a. powell and Stephen Menedian, http://www.otheringandbelonging.org/the-problem-of-othering/)</vt:lpstr>
      <vt:lpstr>Othering</vt:lpstr>
      <vt:lpstr>Othering Discussion</vt:lpstr>
      <vt:lpstr>Othering Discussion</vt:lpstr>
      <vt:lpstr>The Magic of Dialogue</vt:lpstr>
      <vt:lpstr>Dialogue in a nutshell</vt:lpstr>
      <vt:lpstr>PowerPoint Presentation</vt:lpstr>
      <vt:lpstr>Group exercise: The Circle</vt:lpstr>
      <vt:lpstr>PowerPoint Presentation</vt:lpstr>
      <vt:lpstr>PowerPoint Presentation</vt:lpstr>
      <vt:lpstr>Behaviors that support dialogue</vt:lpstr>
      <vt:lpstr>Discussion</vt:lpstr>
      <vt:lpstr>Tools to be an ally</vt:lpstr>
      <vt:lpstr>PowerPoint Presentation</vt:lpstr>
      <vt:lpstr>1. Get ready</vt:lpstr>
      <vt:lpstr>2. Identify the behavior</vt:lpstr>
      <vt:lpstr>3. Appeal to principles</vt:lpstr>
      <vt:lpstr>Appeal to principles</vt:lpstr>
      <vt:lpstr>4. Set limits</vt:lpstr>
      <vt:lpstr>5. Find an Ally/Be an Ally</vt:lpstr>
      <vt:lpstr>6. Be vigilant</vt:lpstr>
      <vt:lpstr>Make a commitment</vt:lpstr>
      <vt:lpstr>Nationally-informed Trainings</vt:lpstr>
      <vt:lpstr>Opportunities</vt:lpstr>
      <vt:lpstr>Evaluation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Libby Hartigan</dc:creator>
  <cp:lastModifiedBy>Anne Wurts</cp:lastModifiedBy>
  <cp:revision>69</cp:revision>
  <cp:lastPrinted>2019-02-28T18:19:51Z</cp:lastPrinted>
  <dcterms:created xsi:type="dcterms:W3CDTF">2018-12-27T01:26:33Z</dcterms:created>
  <dcterms:modified xsi:type="dcterms:W3CDTF">2019-02-28T19:24:32Z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