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handoutMasterIdLst>
    <p:handoutMasterId r:id="rId51"/>
  </p:handoutMasterIdLst>
  <p:sldIdLst>
    <p:sldId id="280" r:id="rId2"/>
    <p:sldId id="288" r:id="rId3"/>
    <p:sldId id="329" r:id="rId4"/>
    <p:sldId id="287" r:id="rId5"/>
    <p:sldId id="328" r:id="rId6"/>
    <p:sldId id="337" r:id="rId7"/>
    <p:sldId id="332" r:id="rId8"/>
    <p:sldId id="333" r:id="rId9"/>
    <p:sldId id="334" r:id="rId10"/>
    <p:sldId id="335" r:id="rId11"/>
    <p:sldId id="336" r:id="rId12"/>
    <p:sldId id="338" r:id="rId13"/>
    <p:sldId id="339" r:id="rId14"/>
    <p:sldId id="340" r:id="rId15"/>
    <p:sldId id="341" r:id="rId16"/>
    <p:sldId id="343" r:id="rId17"/>
    <p:sldId id="344" r:id="rId18"/>
    <p:sldId id="360" r:id="rId19"/>
    <p:sldId id="347" r:id="rId20"/>
    <p:sldId id="348" r:id="rId21"/>
    <p:sldId id="349" r:id="rId22"/>
    <p:sldId id="350" r:id="rId23"/>
    <p:sldId id="351" r:id="rId24"/>
    <p:sldId id="352" r:id="rId25"/>
    <p:sldId id="356" r:id="rId26"/>
    <p:sldId id="353" r:id="rId27"/>
    <p:sldId id="342" r:id="rId28"/>
    <p:sldId id="357" r:id="rId29"/>
    <p:sldId id="354" r:id="rId30"/>
    <p:sldId id="362" r:id="rId31"/>
    <p:sldId id="363" r:id="rId32"/>
    <p:sldId id="361" r:id="rId33"/>
    <p:sldId id="274" r:id="rId34"/>
    <p:sldId id="326" r:id="rId35"/>
    <p:sldId id="313" r:id="rId36"/>
    <p:sldId id="290" r:id="rId37"/>
    <p:sldId id="325" r:id="rId38"/>
    <p:sldId id="298" r:id="rId39"/>
    <p:sldId id="294" r:id="rId40"/>
    <p:sldId id="296" r:id="rId41"/>
    <p:sldId id="295" r:id="rId42"/>
    <p:sldId id="300" r:id="rId43"/>
    <p:sldId id="303" r:id="rId44"/>
    <p:sldId id="358" r:id="rId45"/>
    <p:sldId id="359" r:id="rId46"/>
    <p:sldId id="275" r:id="rId47"/>
    <p:sldId id="281" r:id="rId48"/>
    <p:sldId id="276" r:id="rId49"/>
  </p:sldIdLst>
  <p:sldSz cx="12192000" cy="6858000"/>
  <p:notesSz cx="7010400" cy="9296400"/>
  <p:custDataLst>
    <p:tags r:id="rId5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1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03AF9F1-EDD9-48D2-B52B-6CE6BAC029E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Cultural Competence: Becoming an 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B3E4EB-3A40-4EFB-BA6B-F8049BD21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0475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r>
              <a:rPr lang="en-US"/>
              <a:t>Cultural Competence: Becoming an Ally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1773335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11926244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41867303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1296917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1470892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7186107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2094802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628162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5309357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9187109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218071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855596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2665118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4207803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014C3F2-21E2-4E27-89CC-D54832E92832}" type="slidenum">
              <a:rPr lang="en-US" altLang="en-US" smtClean="0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2101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7680A2C9-19D5-48B8-A756-E1772C521814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55978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75BD21C-8E84-4D1D-B03C-6678D7D826A6}" type="slidenum">
              <a:rPr lang="en-US" altLang="en-US" smtClean="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/>
          </p:cNvSpPr>
          <p:nvPr>
            <p:ph type="body" idx="1"/>
          </p:nvPr>
        </p:nvSpPr>
        <p:spPr bwMode="auto">
          <a:xfrm>
            <a:off x="685800" y="4414838"/>
            <a:ext cx="5486400" cy="41830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6853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6406528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Cultural Competence: Becoming an Ally</a:t>
            </a:r>
          </a:p>
        </p:txBody>
      </p:sp>
    </p:spTree>
    <p:extLst>
      <p:ext uri="{BB962C8B-B14F-4D97-AF65-F5344CB8AC3E}">
        <p14:creationId xmlns:p14="http://schemas.microsoft.com/office/powerpoint/2010/main" val="34683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3/25/2019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uis.D.Brown@uth.tmc.edu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Supervision of Peer Workforce Project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Emotional Health Association &amp; LAC Department of Mental Health</a:t>
            </a:r>
          </a:p>
          <a:p>
            <a:endParaRPr lang="en-US" sz="2400" i="1" dirty="0"/>
          </a:p>
          <a:p>
            <a:r>
              <a:rPr lang="en-US" sz="2000" i="1" dirty="0"/>
              <a:t>Funded by the Office of Statewide Health Planning and Development (OSHPD)</a:t>
            </a:r>
            <a:endParaRPr lang="en-US" sz="20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750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9"/>
          <p:cNvSpPr>
            <a:spLocks noGrp="1" noChangeArrowheads="1"/>
          </p:cNvSpPr>
          <p:nvPr>
            <p:ph type="title"/>
          </p:nvPr>
        </p:nvSpPr>
        <p:spPr>
          <a:xfrm>
            <a:off x="2087377" y="1618129"/>
            <a:ext cx="7591425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How Peer Supporters describe “GOOD” supervision? </a:t>
            </a:r>
          </a:p>
        </p:txBody>
      </p:sp>
      <p:sp>
        <p:nvSpPr>
          <p:cNvPr id="13315" name="Content Placeholder 5">
            <a:extLst>
              <a:ext uri="{FF2B5EF4-FFF2-40B4-BE49-F238E27FC236}">
                <a16:creationId xmlns:a16="http://schemas.microsoft.com/office/drawing/2014/main" xmlns="" id="{5C257C15-056A-4941-A6BA-CE5FD15208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7519" y="3021106"/>
            <a:ext cx="3419475" cy="34925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000" dirty="0"/>
              <a:t>Open to assist</a:t>
            </a:r>
          </a:p>
          <a:p>
            <a:pPr>
              <a:defRPr/>
            </a:pPr>
            <a:r>
              <a:rPr lang="en-US" altLang="en-US" sz="2000" dirty="0"/>
              <a:t>Good Listener-what the peers have to say</a:t>
            </a:r>
          </a:p>
          <a:p>
            <a:pPr>
              <a:defRPr/>
            </a:pPr>
            <a:r>
              <a:rPr lang="en-US" altLang="en-US" sz="2000" dirty="0"/>
              <a:t>Down to earth</a:t>
            </a:r>
          </a:p>
          <a:p>
            <a:pPr>
              <a:defRPr/>
            </a:pPr>
            <a:r>
              <a:rPr lang="en-US" altLang="en-US" sz="2000" dirty="0"/>
              <a:t>Provides positive feed-back</a:t>
            </a:r>
          </a:p>
          <a:p>
            <a:pPr>
              <a:defRPr/>
            </a:pPr>
            <a:r>
              <a:rPr lang="en-US" altLang="en-US" sz="2000" dirty="0"/>
              <a:t>Constructive </a:t>
            </a:r>
          </a:p>
          <a:p>
            <a:pPr>
              <a:defRPr/>
            </a:pPr>
            <a:r>
              <a:rPr lang="en-US" altLang="en-US" sz="2000" dirty="0"/>
              <a:t>They are there-open door policy</a:t>
            </a:r>
          </a:p>
          <a:p>
            <a:pPr>
              <a:defRPr/>
            </a:pPr>
            <a:r>
              <a:rPr lang="en-US" altLang="en-US" sz="2000" dirty="0"/>
              <a:t>Consistency</a:t>
            </a:r>
          </a:p>
          <a:p>
            <a:pPr>
              <a:defRPr/>
            </a:pPr>
            <a:r>
              <a:rPr lang="en-US" altLang="en-US" sz="2000" dirty="0"/>
              <a:t>No favoritism</a:t>
            </a:r>
          </a:p>
          <a:p>
            <a:pPr>
              <a:defRPr/>
            </a:pPr>
            <a:r>
              <a:rPr lang="en-US" altLang="en-US" sz="2000" dirty="0"/>
              <a:t>Honesty</a:t>
            </a:r>
          </a:p>
          <a:p>
            <a:pPr>
              <a:defRPr/>
            </a:pPr>
            <a:r>
              <a:rPr lang="en-US" altLang="en-US" sz="2000" dirty="0"/>
              <a:t>Realistic expectations</a:t>
            </a:r>
          </a:p>
          <a:p>
            <a:pPr>
              <a:defRPr/>
            </a:pPr>
            <a:endParaRPr lang="en-US" altLang="en-US" sz="1600" dirty="0"/>
          </a:p>
        </p:txBody>
      </p:sp>
      <p:sp>
        <p:nvSpPr>
          <p:cNvPr id="13316" name="Content Placeholder 10">
            <a:extLst>
              <a:ext uri="{FF2B5EF4-FFF2-40B4-BE49-F238E27FC236}">
                <a16:creationId xmlns:a16="http://schemas.microsoft.com/office/drawing/2014/main" xmlns="" id="{0D7197C7-0BE9-48B0-93CA-AA9A52F4A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9327" y="3021106"/>
            <a:ext cx="3419475" cy="34925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000" dirty="0"/>
              <a:t>Stay optimistic</a:t>
            </a:r>
          </a:p>
          <a:p>
            <a:pPr>
              <a:defRPr/>
            </a:pPr>
            <a:r>
              <a:rPr lang="en-US" altLang="en-US" sz="2000" dirty="0"/>
              <a:t>Encourage staff to stretch the envelope</a:t>
            </a:r>
          </a:p>
          <a:p>
            <a:pPr>
              <a:defRPr/>
            </a:pPr>
            <a:r>
              <a:rPr lang="en-US" altLang="en-US" sz="2000" dirty="0"/>
              <a:t>Empower to say no- related to taking on too much</a:t>
            </a:r>
          </a:p>
          <a:p>
            <a:pPr>
              <a:defRPr/>
            </a:pPr>
            <a:r>
              <a:rPr lang="en-US" altLang="en-US" sz="2000" dirty="0"/>
              <a:t>Assignments outside of the job description</a:t>
            </a:r>
          </a:p>
          <a:p>
            <a:pPr>
              <a:defRPr/>
            </a:pPr>
            <a:r>
              <a:rPr lang="en-US" altLang="en-US" sz="2000" dirty="0"/>
              <a:t>Moving towards-what are you going to do-what am I going to do</a:t>
            </a:r>
          </a:p>
          <a:p>
            <a:pPr>
              <a:defRPr/>
            </a:pPr>
            <a:r>
              <a:rPr lang="en-US" altLang="en-US" sz="2000" dirty="0"/>
              <a:t>Don’t read between the lines</a:t>
            </a:r>
          </a:p>
          <a:p>
            <a:pPr>
              <a:defRPr/>
            </a:pPr>
            <a:r>
              <a:rPr lang="en-US" altLang="en-US" sz="2000" dirty="0"/>
              <a:t>Realistic expectations</a:t>
            </a:r>
          </a:p>
          <a:p>
            <a:pPr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8236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 noChangeArrowheads="1"/>
          </p:cNvSpPr>
          <p:nvPr>
            <p:ph type="title"/>
          </p:nvPr>
        </p:nvSpPr>
        <p:spPr>
          <a:xfrm>
            <a:off x="1963179" y="1573306"/>
            <a:ext cx="7189787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How peer supporters describe “bad” supervision? </a:t>
            </a:r>
          </a:p>
        </p:txBody>
      </p:sp>
      <p:sp>
        <p:nvSpPr>
          <p:cNvPr id="11267" name="Content Placeholder 2"/>
          <p:cNvSpPr>
            <a:spLocks noGrp="1" noChangeArrowheads="1"/>
          </p:cNvSpPr>
          <p:nvPr>
            <p:ph sz="half" idx="1"/>
          </p:nvPr>
        </p:nvSpPr>
        <p:spPr bwMode="auto">
          <a:xfrm>
            <a:off x="677490" y="2946307"/>
            <a:ext cx="3419475" cy="34925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altLang="en-US" dirty="0" smtClean="0"/>
              <a:t>Judgmental</a:t>
            </a:r>
          </a:p>
          <a:p>
            <a:r>
              <a:rPr lang="en-US" altLang="en-US" dirty="0" smtClean="0"/>
              <a:t>Angry</a:t>
            </a:r>
          </a:p>
          <a:p>
            <a:r>
              <a:rPr lang="en-US" altLang="en-US" dirty="0" smtClean="0"/>
              <a:t>No agenda</a:t>
            </a:r>
          </a:p>
          <a:p>
            <a:r>
              <a:rPr lang="en-US" altLang="en-US" dirty="0" smtClean="0"/>
              <a:t>Always negative</a:t>
            </a:r>
          </a:p>
          <a:p>
            <a:r>
              <a:rPr lang="en-US" altLang="en-US" dirty="0" smtClean="0"/>
              <a:t>No emotions or feedback</a:t>
            </a:r>
          </a:p>
          <a:p>
            <a:r>
              <a:rPr lang="en-US" altLang="en-US" dirty="0" smtClean="0"/>
              <a:t>Rigid</a:t>
            </a:r>
          </a:p>
          <a:p>
            <a:r>
              <a:rPr lang="en-US" altLang="en-US" dirty="0" smtClean="0"/>
              <a:t>Doesn’t think outside the box</a:t>
            </a:r>
          </a:p>
          <a:p>
            <a:endParaRPr lang="en-US" altLang="en-US" dirty="0" smtClean="0"/>
          </a:p>
        </p:txBody>
      </p:sp>
      <p:sp>
        <p:nvSpPr>
          <p:cNvPr id="11268" name="Content Placeholder 3"/>
          <p:cNvSpPr>
            <a:spLocks noGrp="1" noChangeArrowheads="1"/>
          </p:cNvSpPr>
          <p:nvPr>
            <p:ph sz="half" idx="2"/>
          </p:nvPr>
        </p:nvSpPr>
        <p:spPr bwMode="auto">
          <a:xfrm>
            <a:off x="5410014" y="2946307"/>
            <a:ext cx="3965575" cy="3492500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r>
              <a:rPr lang="en-US" altLang="en-US" dirty="0" smtClean="0"/>
              <a:t>Tells too much about personal life</a:t>
            </a:r>
          </a:p>
          <a:p>
            <a:r>
              <a:rPr lang="en-US" altLang="en-US" dirty="0" smtClean="0"/>
              <a:t>Gives too much information</a:t>
            </a:r>
          </a:p>
          <a:p>
            <a:r>
              <a:rPr lang="en-US" altLang="en-US" dirty="0" smtClean="0"/>
              <a:t>Not sharing information</a:t>
            </a:r>
          </a:p>
          <a:p>
            <a:r>
              <a:rPr lang="en-US" altLang="en-US" dirty="0" smtClean="0"/>
              <a:t>Not providing opportunities for professional development</a:t>
            </a:r>
          </a:p>
          <a:p>
            <a:r>
              <a:rPr lang="en-US" altLang="en-US" dirty="0" smtClean="0"/>
              <a:t>Shows no empathy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011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4325" y="1028700"/>
            <a:ext cx="7772400" cy="14478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Fundamentals</a:t>
            </a:r>
            <a:br>
              <a:rPr lang="en-US" altLang="en-US" b="1" dirty="0" smtClean="0"/>
            </a:br>
            <a:r>
              <a:rPr lang="en-US" altLang="en-US" b="1" dirty="0" smtClean="0"/>
              <a:t>of Intentional Peer Support…</a:t>
            </a:r>
            <a:r>
              <a:rPr lang="en-US" altLang="en-US" dirty="0" smtClean="0"/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half" idx="1"/>
          </p:nvPr>
        </p:nvSpPr>
        <p:spPr bwMode="auto">
          <a:xfrm>
            <a:off x="1060015" y="2077571"/>
            <a:ext cx="3505200" cy="4343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altLang="en-US" sz="3200" b="1" dirty="0"/>
          </a:p>
          <a:p>
            <a:pPr marL="0" indent="0">
              <a:buNone/>
            </a:pPr>
            <a:r>
              <a:rPr lang="en-US" altLang="en-US" sz="3200" b="1" dirty="0"/>
              <a:t>     3  Principles</a:t>
            </a:r>
          </a:p>
          <a:p>
            <a:pPr lvl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L</a:t>
            </a:r>
            <a:r>
              <a:rPr lang="en-US" altLang="en-US" i="1" dirty="0" smtClean="0">
                <a:solidFill>
                  <a:srgbClr val="3C8C93"/>
                </a:solidFill>
              </a:rPr>
              <a:t>e</a:t>
            </a:r>
            <a:r>
              <a:rPr lang="en-US" altLang="en-US" i="1" dirty="0" smtClean="0"/>
              <a:t>arning versus Helping</a:t>
            </a:r>
            <a:endParaRPr lang="en-US" altLang="en-US" dirty="0" smtClean="0"/>
          </a:p>
          <a:p>
            <a:pPr lvl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Relationship versus the Individual</a:t>
            </a:r>
            <a:endParaRPr lang="en-US" altLang="en-US" dirty="0" smtClean="0"/>
          </a:p>
          <a:p>
            <a:pPr lvl="1">
              <a:lnSpc>
                <a:spcPct val="80000"/>
              </a:lnSpc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Hope and Possibility versus Fear</a:t>
            </a:r>
            <a:endParaRPr lang="en-US" altLang="en-US" dirty="0" smtClean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sz="half" idx="2"/>
          </p:nvPr>
        </p:nvSpPr>
        <p:spPr bwMode="auto">
          <a:xfrm>
            <a:off x="4759107" y="2736477"/>
            <a:ext cx="3124200" cy="3962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3200" b="1" dirty="0"/>
              <a:t>   4  Tasks</a:t>
            </a:r>
            <a:endParaRPr lang="en-US" altLang="en-US" sz="3600" b="1" dirty="0"/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Connection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Worldview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Mutuality/mutual responsibility</a:t>
            </a:r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en-US" i="1" dirty="0" smtClean="0"/>
              <a:t>Moving towards [vs. moving away from]</a:t>
            </a:r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dirty="0" smtClean="0"/>
          </a:p>
          <a:p>
            <a:pPr marL="0" indent="0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altLang="en-US" dirty="0" smtClean="0"/>
          </a:p>
        </p:txBody>
      </p:sp>
      <p:sp>
        <p:nvSpPr>
          <p:cNvPr id="14341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3657600" y="6286500"/>
            <a:ext cx="441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t>Copyright by IPS - Shery Mead Consulting; ©2010</a:t>
            </a:r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 bwMode="auto">
          <a:xfrm>
            <a:off x="80772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C5F98D5C-01C1-47D4-8E16-03C1C2B95E2E}" type="slidenum"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67069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Intentional…</a:t>
            </a:r>
          </a:p>
        </p:txBody>
      </p:sp>
      <p:sp>
        <p:nvSpPr>
          <p:cNvPr id="15363" name="Content Placeholder 2"/>
          <p:cNvSpPr>
            <a:spLocks noGrp="1" noChangeArrowheads="1"/>
          </p:cNvSpPr>
          <p:nvPr>
            <p:ph sz="half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What does intentionality mean for supervisors…</a:t>
            </a:r>
          </a:p>
        </p:txBody>
      </p:sp>
      <p:sp>
        <p:nvSpPr>
          <p:cNvPr id="15364" name="Content Placeholder 3"/>
          <p:cNvSpPr>
            <a:spLocks noGrp="1" noChangeArrowheads="1"/>
          </p:cNvSpPr>
          <p:nvPr>
            <p:ph sz="half" idx="2"/>
          </p:nvPr>
        </p:nvSpPr>
        <p:spPr bwMode="auto">
          <a:xfrm>
            <a:off x="4583954" y="2862431"/>
            <a:ext cx="5384800" cy="3350111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Explain your role and that of the supervisee</a:t>
            </a:r>
          </a:p>
          <a:p>
            <a:r>
              <a:rPr lang="en-US" altLang="en-US" dirty="0" smtClean="0"/>
              <a:t>Talk with your staff about your style. You might say…</a:t>
            </a:r>
          </a:p>
          <a:p>
            <a:pPr lvl="1"/>
            <a:r>
              <a:rPr lang="en-US" altLang="en-US" i="1" dirty="0" smtClean="0"/>
              <a:t>I might appear tough sometimes and I’m easy going other times</a:t>
            </a:r>
          </a:p>
          <a:p>
            <a:pPr lvl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58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5486401" y="5851526"/>
            <a:ext cx="4181475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t>Copyright by IPS - Shery Mead Consulting; ©2010</a:t>
            </a: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7AD3FCE-34B2-4942-B291-B2EE078DC1BC}" type="slidenum"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6388" name="Title 1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990600"/>
            <a:ext cx="7024688" cy="1143000"/>
          </a:xfrm>
        </p:spPr>
        <p:txBody>
          <a:bodyPr/>
          <a:lstStyle/>
          <a:p>
            <a:r>
              <a:rPr lang="en-US" altLang="en-US" dirty="0" smtClean="0"/>
              <a:t>Learning Vs Help</a:t>
            </a:r>
          </a:p>
        </p:txBody>
      </p:sp>
      <p:sp>
        <p:nvSpPr>
          <p:cNvPr id="16389" name="Content Placeholder 2"/>
          <p:cNvSpPr>
            <a:spLocks noGrp="1" noChangeArrowheads="1"/>
          </p:cNvSpPr>
          <p:nvPr>
            <p:ph idx="4294967295"/>
          </p:nvPr>
        </p:nvSpPr>
        <p:spPr bwMode="auto">
          <a:xfrm>
            <a:off x="552450" y="2238375"/>
            <a:ext cx="6778625" cy="3508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Assuming we’re there to help assumes there’s a problem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Sometimes we “help” based on our own experience with help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An emphasis on learning assumes growth</a:t>
            </a:r>
          </a:p>
          <a:p>
            <a:r>
              <a:rPr lang="en-US" altLang="en-US" dirty="0" smtClean="0">
                <a:solidFill>
                  <a:srgbClr val="000000"/>
                </a:solidFill>
              </a:rPr>
              <a:t>Co-learning does not assume that either one is there to teach</a:t>
            </a:r>
          </a:p>
        </p:txBody>
      </p:sp>
    </p:spTree>
    <p:extLst>
      <p:ext uri="{BB962C8B-B14F-4D97-AF65-F5344CB8AC3E}">
        <p14:creationId xmlns:p14="http://schemas.microsoft.com/office/powerpoint/2010/main" val="3297143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Fear vs. Hope</a:t>
            </a:r>
          </a:p>
        </p:txBody>
      </p:sp>
      <p:sp>
        <p:nvSpPr>
          <p:cNvPr id="18435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09600" y="1935479"/>
            <a:ext cx="10972800" cy="4514747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altLang="en-US" sz="4000" dirty="0" smtClean="0"/>
              <a:t>Fear-based relationships are based on what’s wrong, and what we are afraid is going to happen</a:t>
            </a:r>
          </a:p>
          <a:p>
            <a:pPr algn="just"/>
            <a:r>
              <a:rPr lang="en-US" altLang="en-US" sz="4000" dirty="0" smtClean="0"/>
              <a:t>Hope-based relationships are based on what is possible, where we are going and how we can co-create something new</a:t>
            </a:r>
          </a:p>
        </p:txBody>
      </p:sp>
      <p:sp>
        <p:nvSpPr>
          <p:cNvPr id="18436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t>Copyright by Shery Mead Consulting; ©2010</a:t>
            </a:r>
          </a:p>
        </p:txBody>
      </p:sp>
      <p:sp>
        <p:nvSpPr>
          <p:cNvPr id="1843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D34BB72F-CB57-4115-A0BC-E9D4DDAE5531}" type="slidenum">
              <a:rPr lang="en-US" altLang="en-US" sz="1400"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4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8904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>
          <a:xfrm>
            <a:off x="820270" y="662922"/>
            <a:ext cx="8404225" cy="1295400"/>
          </a:xfrm>
        </p:spPr>
        <p:txBody>
          <a:bodyPr/>
          <a:lstStyle/>
          <a:p>
            <a:r>
              <a:rPr lang="en-US" altLang="en-US" sz="3200" dirty="0"/>
              <a:t>Challenges faced by Peer Supporters in the behavioral health workforce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sz="half" idx="1"/>
          </p:nvPr>
        </p:nvSpPr>
        <p:spPr bwMode="auto">
          <a:xfrm>
            <a:off x="820270" y="2227263"/>
            <a:ext cx="4114800" cy="4908550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sz="2200" dirty="0"/>
              <a:t>Criminal Justice Backgrounds – Going into prisons… being hired by organizations</a:t>
            </a:r>
          </a:p>
          <a:p>
            <a:r>
              <a:rPr lang="en-US" altLang="en-US" sz="2200" dirty="0"/>
              <a:t>Creating a career and vocational path in a mental health system (What comes next? Advancement?) </a:t>
            </a:r>
          </a:p>
          <a:p>
            <a:r>
              <a:rPr lang="en-US" altLang="en-US" sz="2200" dirty="0"/>
              <a:t>Transitioning from entitlements to employment</a:t>
            </a:r>
          </a:p>
          <a:p>
            <a:r>
              <a:rPr lang="en-US" altLang="en-US" sz="2200" dirty="0"/>
              <a:t>Role clarity and Salary Equity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20484" name="Content Placeholder 2"/>
          <p:cNvSpPr>
            <a:spLocks noGrp="1" noChangeArrowheads="1"/>
          </p:cNvSpPr>
          <p:nvPr>
            <p:ph sz="half" idx="2"/>
          </p:nvPr>
        </p:nvSpPr>
        <p:spPr bwMode="auto">
          <a:xfrm>
            <a:off x="5290111" y="2227263"/>
            <a:ext cx="3932238" cy="3792537"/>
          </a:xfrm>
        </p:spPr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sz="2200" dirty="0"/>
              <a:t>Supervision: administrative, educational &amp; supportive (work stress, setting limits, adjusting to work, cultivating new skills)</a:t>
            </a:r>
          </a:p>
          <a:p>
            <a:r>
              <a:rPr lang="en-US" altLang="en-US" sz="2200" dirty="0"/>
              <a:t>Changing organizational culture &amp; coming to terms with where it stands  now </a:t>
            </a:r>
          </a:p>
          <a:p>
            <a:r>
              <a:rPr lang="en-US" altLang="en-US" sz="2200" dirty="0"/>
              <a:t>Training – initial and ongoing</a:t>
            </a:r>
          </a:p>
          <a:p>
            <a:endParaRPr lang="en-US" altLang="en-US" sz="2200" dirty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9829801" y="166688"/>
            <a:ext cx="631825" cy="36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D89881-E762-427E-957C-F562F9AF9A6C}" type="slidenum">
              <a:rPr lang="en-US" altLang="en-US" sz="1200">
                <a:solidFill>
                  <a:srgbClr val="FEFEFE"/>
                </a:solidFill>
                <a:latin typeface="Century Gothic" panose="020B0502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200">
              <a:solidFill>
                <a:srgbClr val="FEFEF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17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/>
              <a:t>Supervision - Overview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altLang="en-US" sz="6000" dirty="0" smtClean="0">
                <a:solidFill>
                  <a:schemeClr val="accent2">
                    <a:lumMod val="75000"/>
                  </a:schemeClr>
                </a:solidFill>
              </a:rPr>
              <a:t>Supervision defined…</a:t>
            </a:r>
          </a:p>
          <a:p>
            <a:r>
              <a:rPr lang="en-US" altLang="en-US" sz="3200" dirty="0" smtClean="0"/>
              <a:t>Taken from the Latin word ‘to watch or to see’ </a:t>
            </a:r>
          </a:p>
          <a:p>
            <a:r>
              <a:rPr lang="en-US" altLang="en-US" sz="3200" dirty="0" smtClean="0"/>
              <a:t>“a constructive learning environment for aiding the supervisee in confronting unwarranted assumptions, increasing acquisition of knowledge, and improving mastery of skills necessary for integrating, evaluating and applying such knowledge”. </a:t>
            </a:r>
          </a:p>
        </p:txBody>
      </p:sp>
    </p:spTree>
    <p:extLst>
      <p:ext uri="{BB962C8B-B14F-4D97-AF65-F5344CB8AC3E}">
        <p14:creationId xmlns:p14="http://schemas.microsoft.com/office/powerpoint/2010/main" val="28875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1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en-US" sz="31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en-US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altLang="en-US" sz="3100" b="1" dirty="0">
                <a:solidFill>
                  <a:schemeClr val="accent2">
                    <a:lumMod val="75000"/>
                  </a:schemeClr>
                </a:solidFill>
              </a:rPr>
              <a:t>Three </a:t>
            </a: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</a:rPr>
              <a:t>functions of supervision: administrative, educational, and supportive supervision (</a:t>
            </a:r>
            <a:r>
              <a:rPr lang="en-US" altLang="en-US" sz="3100" dirty="0" err="1">
                <a:solidFill>
                  <a:schemeClr val="accent2">
                    <a:lumMod val="75000"/>
                  </a:schemeClr>
                </a:solidFill>
              </a:rPr>
              <a:t>Kadushin</a:t>
            </a: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</a:rPr>
              <a:t>, 1992).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 dirty="0">
                <a:solidFill>
                  <a:schemeClr val="accent2">
                    <a:lumMod val="75000"/>
                  </a:schemeClr>
                </a:solidFill>
              </a:rPr>
              <a:t>Administrative supervision</a:t>
            </a:r>
            <a:r>
              <a:rPr lang="en-US" alt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en-US" dirty="0"/>
              <a:t>focuses on delegation of work tasks, and is generally conducted by a direct supervisor who is also in charge of work evaluations, merit pay and other more agency specific roles. </a:t>
            </a:r>
            <a:endParaRPr lang="en-US" altLang="en-US" dirty="0" smtClean="0"/>
          </a:p>
          <a:p>
            <a:pPr>
              <a:defRPr/>
            </a:pPr>
            <a:r>
              <a:rPr lang="en-US" altLang="en-US" u="sng" dirty="0">
                <a:solidFill>
                  <a:schemeClr val="accent2">
                    <a:lumMod val="75000"/>
                  </a:schemeClr>
                </a:solidFill>
              </a:rPr>
              <a:t>Educational supervision </a:t>
            </a:r>
            <a:r>
              <a:rPr lang="en-US" altLang="en-US" dirty="0"/>
              <a:t>focuses on the development of the professional identity and learning specific skills to improve practice. </a:t>
            </a:r>
          </a:p>
          <a:p>
            <a:pPr>
              <a:defRPr/>
            </a:pPr>
            <a:r>
              <a:rPr lang="en-US" altLang="en-US" u="sng" dirty="0">
                <a:solidFill>
                  <a:schemeClr val="accent2">
                    <a:lumMod val="75000"/>
                  </a:schemeClr>
                </a:solidFill>
              </a:rPr>
              <a:t>Supportive supervision </a:t>
            </a:r>
            <a:r>
              <a:rPr lang="en-US" altLang="en-US" dirty="0"/>
              <a:t>attends to interpersonal dynamics and is a key area for preventing burnout and providing support for the often challenging tasks involved in counseling. </a:t>
            </a:r>
          </a:p>
          <a:p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3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Supervision is a process</a:t>
            </a:r>
          </a:p>
        </p:txBody>
      </p:sp>
      <p:sp>
        <p:nvSpPr>
          <p:cNvPr id="24579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Developmental process</a:t>
            </a:r>
          </a:p>
          <a:p>
            <a:pPr lvl="1"/>
            <a:r>
              <a:rPr lang="en-US" altLang="en-US" smtClean="0"/>
              <a:t>New employees</a:t>
            </a:r>
          </a:p>
          <a:p>
            <a:pPr lvl="1"/>
            <a:r>
              <a:rPr lang="en-US" altLang="en-US" smtClean="0"/>
              <a:t>Experienced employees</a:t>
            </a:r>
          </a:p>
          <a:p>
            <a:r>
              <a:rPr lang="en-US" altLang="en-US" smtClean="0"/>
              <a:t>Our job is to assist individuals so they gain motivation, autonomy and self-awareness…</a:t>
            </a:r>
          </a:p>
          <a:p>
            <a:endParaRPr lang="en-US" altLang="en-US" smtClean="0"/>
          </a:p>
          <a:p>
            <a:r>
              <a:rPr lang="en-US" altLang="en-US" smtClean="0"/>
              <a:t>FLEXIBILITY is a MUST! </a:t>
            </a:r>
          </a:p>
        </p:txBody>
      </p:sp>
    </p:spTree>
    <p:extLst>
      <p:ext uri="{BB962C8B-B14F-4D97-AF65-F5344CB8AC3E}">
        <p14:creationId xmlns:p14="http://schemas.microsoft.com/office/powerpoint/2010/main" val="3782585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90133" y="333022"/>
            <a:ext cx="9599620" cy="18288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Today’s Schedule</a:t>
            </a:r>
          </a:p>
        </p:txBody>
      </p:sp>
      <p:sp>
        <p:nvSpPr>
          <p:cNvPr id="3" name="Subtitle 4"/>
          <p:cNvSpPr>
            <a:spLocks noGrp="1"/>
          </p:cNvSpPr>
          <p:nvPr>
            <p:ph type="subTitle" idx="1"/>
          </p:nvPr>
        </p:nvSpPr>
        <p:spPr>
          <a:xfrm>
            <a:off x="1569155" y="2551202"/>
            <a:ext cx="10472928" cy="2461064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9:30 Start</a:t>
            </a:r>
          </a:p>
          <a:p>
            <a:pPr algn="l"/>
            <a:r>
              <a:rPr lang="en-US" sz="2400" dirty="0" smtClean="0"/>
              <a:t>11:15 </a:t>
            </a:r>
            <a:r>
              <a:rPr lang="en-US" sz="2400" dirty="0"/>
              <a:t>Break</a:t>
            </a:r>
          </a:p>
          <a:p>
            <a:pPr algn="l"/>
            <a:r>
              <a:rPr lang="en-US" sz="2400" dirty="0"/>
              <a:t>12:30 Lunch</a:t>
            </a:r>
          </a:p>
          <a:p>
            <a:pPr algn="l"/>
            <a:r>
              <a:rPr lang="en-US" sz="2400" dirty="0"/>
              <a:t>3 pm Break</a:t>
            </a:r>
          </a:p>
          <a:p>
            <a:pPr algn="l"/>
            <a:r>
              <a:rPr lang="en-US" sz="2400" dirty="0"/>
              <a:t>4:25 Evaluations</a:t>
            </a:r>
          </a:p>
        </p:txBody>
      </p:sp>
    </p:spTree>
    <p:extLst>
      <p:ext uri="{BB962C8B-B14F-4D97-AF65-F5344CB8AC3E}">
        <p14:creationId xmlns:p14="http://schemas.microsoft.com/office/powerpoint/2010/main" val="157896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>
          <a:xfrm>
            <a:off x="861755" y="1093016"/>
            <a:ext cx="7491412" cy="1143000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/>
              <a:t>Supervisors and Peer Support Specialists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933E20-E49F-450B-A650-C8F208DBB9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755" y="2471351"/>
            <a:ext cx="7886700" cy="293267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Must stay up on the what is going on in the peer support field</a:t>
            </a:r>
          </a:p>
          <a:p>
            <a:pPr lvl="1">
              <a:defRPr/>
            </a:pPr>
            <a:r>
              <a:rPr lang="en-US" sz="2800" dirty="0"/>
              <a:t>Should know about various approaches</a:t>
            </a:r>
          </a:p>
          <a:p>
            <a:pPr lvl="1">
              <a:defRPr/>
            </a:pPr>
            <a:r>
              <a:rPr lang="en-US" sz="2800" dirty="0"/>
              <a:t>Should be aware of common </a:t>
            </a:r>
            <a:r>
              <a:rPr lang="en-US" sz="2800" dirty="0" smtClean="0"/>
              <a:t>challenges</a:t>
            </a:r>
          </a:p>
          <a:p>
            <a:pPr lvl="1">
              <a:defRPr/>
            </a:pPr>
            <a:r>
              <a:rPr lang="en-US" sz="2800" dirty="0" smtClean="0"/>
              <a:t>Should be aware of and committed to </a:t>
            </a:r>
            <a:r>
              <a:rPr lang="en-US" sz="2800" smtClean="0"/>
              <a:t>Recovery-Oriented practices</a:t>
            </a:r>
            <a:endParaRPr lang="en-US" sz="2800" dirty="0"/>
          </a:p>
          <a:p>
            <a:pPr marL="69850" indent="0">
              <a:buNone/>
              <a:defRPr/>
            </a:pPr>
            <a:endParaRPr lang="en-US" dirty="0"/>
          </a:p>
          <a:p>
            <a:pPr marL="69850" indent="0"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582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 noChangeArrowheads="1"/>
          </p:cNvSpPr>
          <p:nvPr>
            <p:ph type="title"/>
          </p:nvPr>
        </p:nvSpPr>
        <p:spPr>
          <a:xfrm>
            <a:off x="609600" y="99095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These things need to be part of the conversation:</a:t>
            </a:r>
          </a:p>
        </p:txBody>
      </p:sp>
      <p:sp>
        <p:nvSpPr>
          <p:cNvPr id="26627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09600" y="2347856"/>
            <a:ext cx="10972800" cy="438912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Role Clarification</a:t>
            </a:r>
          </a:p>
          <a:p>
            <a:r>
              <a:rPr lang="en-US" altLang="en-US" dirty="0" err="1" smtClean="0"/>
              <a:t>Microaggressions</a:t>
            </a:r>
            <a:r>
              <a:rPr lang="en-US" altLang="en-US" dirty="0" smtClean="0"/>
              <a:t> and </a:t>
            </a:r>
            <a:r>
              <a:rPr lang="en-US" altLang="en-US" dirty="0" err="1" smtClean="0"/>
              <a:t>Microaffirmations</a:t>
            </a:r>
            <a:endParaRPr lang="en-US" altLang="en-US" dirty="0" smtClean="0"/>
          </a:p>
          <a:p>
            <a:r>
              <a:rPr lang="en-US" altLang="en-US" dirty="0" smtClean="0"/>
              <a:t>Supervisors in the middle</a:t>
            </a:r>
          </a:p>
          <a:p>
            <a:r>
              <a:rPr lang="en-US" altLang="en-US" dirty="0" smtClean="0"/>
              <a:t>Peer Drift</a:t>
            </a:r>
          </a:p>
          <a:p>
            <a:r>
              <a:rPr lang="en-US" altLang="en-US" dirty="0" smtClean="0"/>
              <a:t>Training on the Art of disclosure</a:t>
            </a:r>
          </a:p>
          <a:p>
            <a:r>
              <a:rPr lang="en-US" altLang="en-US" dirty="0" smtClean="0"/>
              <a:t>Peer Support Specialists promoted to Supervision</a:t>
            </a:r>
          </a:p>
          <a:p>
            <a:r>
              <a:rPr lang="en-US" altLang="en-US" dirty="0" smtClean="0"/>
              <a:t>System transformation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3227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Challenges of Supervision</a:t>
            </a:r>
          </a:p>
        </p:txBody>
      </p:sp>
      <p:sp>
        <p:nvSpPr>
          <p:cNvPr id="27651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Avoiding conflict</a:t>
            </a:r>
          </a:p>
          <a:p>
            <a:r>
              <a:rPr lang="en-US" altLang="en-US" smtClean="0"/>
              <a:t>Waiting too long to intervene</a:t>
            </a:r>
          </a:p>
          <a:p>
            <a:r>
              <a:rPr lang="en-US" altLang="en-US" smtClean="0"/>
              <a:t>Fearing tough situations</a:t>
            </a:r>
          </a:p>
          <a:p>
            <a:r>
              <a:rPr lang="en-US" altLang="en-US" smtClean="0"/>
              <a:t>Criticizing without having provided enough praise</a:t>
            </a:r>
          </a:p>
          <a:p>
            <a:r>
              <a:rPr lang="en-US" altLang="en-US" smtClean="0"/>
              <a:t>Using same approach for all… when confronting staff (this does not mean, different rules or policies)</a:t>
            </a:r>
          </a:p>
          <a:p>
            <a:r>
              <a:rPr lang="en-US" altLang="en-US" smtClean="0"/>
              <a:t>Not documenting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64843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 noChangeArrowheads="1"/>
          </p:cNvSpPr>
          <p:nvPr>
            <p:ph type="title"/>
          </p:nvPr>
        </p:nvSpPr>
        <p:spPr>
          <a:xfrm>
            <a:off x="640977" y="1013014"/>
            <a:ext cx="813547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Some things to look out for</a:t>
            </a:r>
          </a:p>
        </p:txBody>
      </p:sp>
      <p:sp>
        <p:nvSpPr>
          <p:cNvPr id="28675" name="Conten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40977" y="2299449"/>
            <a:ext cx="6777038" cy="3508375"/>
          </a:xfrm>
        </p:spPr>
        <p:txBody>
          <a:bodyPr wrap="square" numCol="1" anchor="t" anchorCtr="0" compatLnSpc="1">
            <a:prstTxWarp prst="textNoShape">
              <a:avLst/>
            </a:prstTxWarp>
            <a:normAutofit fontScale="92500"/>
          </a:bodyPr>
          <a:lstStyle/>
          <a:p>
            <a:r>
              <a:rPr lang="en-US" altLang="en-US" dirty="0" smtClean="0"/>
              <a:t>Increased absenteeism or lateness</a:t>
            </a:r>
          </a:p>
          <a:p>
            <a:r>
              <a:rPr lang="en-US" altLang="en-US" dirty="0" smtClean="0"/>
              <a:t>Unsatisfactory performance or productivity</a:t>
            </a:r>
          </a:p>
          <a:p>
            <a:r>
              <a:rPr lang="en-US" altLang="en-US" dirty="0" smtClean="0"/>
              <a:t>Sloppy work, carelessness </a:t>
            </a:r>
          </a:p>
          <a:p>
            <a:r>
              <a:rPr lang="en-US" altLang="en-US" dirty="0" smtClean="0"/>
              <a:t>Not getting along with co-workers or supervisor</a:t>
            </a:r>
          </a:p>
          <a:p>
            <a:r>
              <a:rPr lang="en-US" altLang="en-US" dirty="0" smtClean="0"/>
              <a:t>Complaints from outside the agency</a:t>
            </a:r>
          </a:p>
          <a:p>
            <a:r>
              <a:rPr lang="en-US" altLang="en-US" dirty="0" smtClean="0"/>
              <a:t>Noticing when staff might be experiencing “bumps in the road”</a:t>
            </a:r>
          </a:p>
        </p:txBody>
      </p:sp>
    </p:spTree>
    <p:extLst>
      <p:ext uri="{BB962C8B-B14F-4D97-AF65-F5344CB8AC3E}">
        <p14:creationId xmlns:p14="http://schemas.microsoft.com/office/powerpoint/2010/main" val="86579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Meeting to discuss a challenge</a:t>
            </a:r>
          </a:p>
        </p:txBody>
      </p:sp>
      <p:sp>
        <p:nvSpPr>
          <p:cNvPr id="29699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 sure that you have a goal of what you expect from the meeting</a:t>
            </a:r>
          </a:p>
          <a:p>
            <a:r>
              <a:rPr lang="en-US" altLang="en-US" smtClean="0"/>
              <a:t>Play it out</a:t>
            </a:r>
          </a:p>
          <a:p>
            <a:r>
              <a:rPr lang="en-US" altLang="en-US" smtClean="0"/>
              <a:t>Stay in your body… </a:t>
            </a:r>
          </a:p>
          <a:p>
            <a:r>
              <a:rPr lang="en-US" altLang="en-US" smtClean="0"/>
              <a:t>Practice talking it through prior</a:t>
            </a:r>
          </a:p>
          <a:p>
            <a:r>
              <a:rPr lang="en-US" altLang="en-US" smtClean="0"/>
              <a:t>Do not use email or voicemail or text to communicate in these situations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306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Good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 - refers to a particular activity </a:t>
            </a:r>
            <a:endParaRPr lang="en-US" dirty="0" smtClean="0"/>
          </a:p>
          <a:p>
            <a:r>
              <a:rPr lang="en-US" dirty="0" smtClean="0"/>
              <a:t>Objective </a:t>
            </a:r>
            <a:r>
              <a:rPr lang="en-US" dirty="0"/>
              <a:t>- based on unbiased observation </a:t>
            </a:r>
            <a:endParaRPr lang="en-US" dirty="0" smtClean="0"/>
          </a:p>
          <a:p>
            <a:r>
              <a:rPr lang="en-US" dirty="0" smtClean="0"/>
              <a:t>Timely </a:t>
            </a:r>
            <a:r>
              <a:rPr lang="en-US" dirty="0"/>
              <a:t>- when the worker will most benefit from the </a:t>
            </a:r>
            <a:r>
              <a:rPr lang="en-US" dirty="0" smtClean="0"/>
              <a:t>feedback</a:t>
            </a:r>
          </a:p>
          <a:p>
            <a:r>
              <a:rPr lang="en-US" dirty="0" smtClean="0"/>
              <a:t>Individualized </a:t>
            </a:r>
            <a:r>
              <a:rPr lang="en-US" dirty="0"/>
              <a:t>- tailored to the learning needs of the </a:t>
            </a:r>
            <a:r>
              <a:rPr lang="en-US" dirty="0" smtClean="0"/>
              <a:t>worker</a:t>
            </a:r>
          </a:p>
          <a:p>
            <a:r>
              <a:rPr lang="en-US" dirty="0" smtClean="0"/>
              <a:t>Genuine </a:t>
            </a:r>
            <a:r>
              <a:rPr lang="en-US" dirty="0"/>
              <a:t>- comes from a place of </a:t>
            </a:r>
            <a:r>
              <a:rPr lang="en-US" dirty="0" smtClean="0"/>
              <a:t>kindness</a:t>
            </a:r>
          </a:p>
          <a:p>
            <a:r>
              <a:rPr lang="en-US" dirty="0" smtClean="0"/>
              <a:t>Actionable </a:t>
            </a:r>
            <a:r>
              <a:rPr lang="en-US" dirty="0"/>
              <a:t>- suggests activities designed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239411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Giving Feedback </a:t>
            </a:r>
            <a:r>
              <a:rPr lang="en-US" sz="2000" dirty="0"/>
              <a:t>Giving feedback means communicating your objective appraisal of the worker’s performance of a specific work task or worker attribute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70736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Helps workers discover areas they need to </a:t>
            </a:r>
            <a:r>
              <a:rPr lang="en-US" sz="2400" dirty="0" smtClean="0"/>
              <a:t>develop</a:t>
            </a:r>
          </a:p>
          <a:p>
            <a:r>
              <a:rPr lang="en-US" sz="2400" dirty="0" smtClean="0"/>
              <a:t>Contributes </a:t>
            </a:r>
            <a:r>
              <a:rPr lang="en-US" sz="2400" dirty="0"/>
              <a:t>to a culture of growth and </a:t>
            </a:r>
            <a:r>
              <a:rPr lang="en-US" sz="2400" dirty="0" smtClean="0"/>
              <a:t>development</a:t>
            </a:r>
          </a:p>
          <a:p>
            <a:r>
              <a:rPr lang="en-US" sz="2400" dirty="0" smtClean="0"/>
              <a:t>Demonstrates </a:t>
            </a:r>
            <a:r>
              <a:rPr lang="en-US" sz="2400" dirty="0"/>
              <a:t>supervisor’s interest in helping the peer worker to grow in the role </a:t>
            </a:r>
            <a:endParaRPr lang="en-US" sz="2400" dirty="0" smtClean="0"/>
          </a:p>
          <a:p>
            <a:pPr marL="514350" indent="-514350">
              <a:buAutoNum type="arabicPeriod"/>
            </a:pPr>
            <a:r>
              <a:rPr lang="en-US" sz="2400" dirty="0" smtClean="0"/>
              <a:t>Ask </a:t>
            </a:r>
            <a:r>
              <a:rPr lang="en-US" sz="2400" dirty="0"/>
              <a:t>worker to give themselves feedback on a specific task or </a:t>
            </a:r>
            <a:r>
              <a:rPr lang="en-US" sz="2400" dirty="0" smtClean="0"/>
              <a:t>attribute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Share </a:t>
            </a:r>
            <a:r>
              <a:rPr lang="en-US" sz="2400" dirty="0"/>
              <a:t>your objective appraisal of the worker’s performance, starting with strengths and moving to areas that need improvement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Check </a:t>
            </a:r>
            <a:r>
              <a:rPr lang="en-US" sz="2400" dirty="0"/>
              <a:t>in with the worker about their reactions to the </a:t>
            </a:r>
            <a:r>
              <a:rPr lang="en-US" sz="2400" dirty="0" smtClean="0"/>
              <a:t>feedback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Collaborate </a:t>
            </a:r>
            <a:r>
              <a:rPr lang="en-US" sz="2400" dirty="0"/>
              <a:t>with the worker to develop activities for </a:t>
            </a:r>
            <a:r>
              <a:rPr lang="en-US" sz="2400" dirty="0" smtClean="0"/>
              <a:t>learning</a:t>
            </a:r>
          </a:p>
          <a:p>
            <a:pPr marL="0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Give </a:t>
            </a:r>
            <a:r>
              <a:rPr lang="en-US" dirty="0">
                <a:solidFill>
                  <a:schemeClr val="tx2"/>
                </a:solidFill>
              </a:rPr>
              <a:t>feedback when the worker is ready to hear it and always in private </a:t>
            </a:r>
          </a:p>
        </p:txBody>
      </p:sp>
    </p:spTree>
    <p:extLst>
      <p:ext uri="{BB962C8B-B14F-4D97-AF65-F5344CB8AC3E}">
        <p14:creationId xmlns:p14="http://schemas.microsoft.com/office/powerpoint/2010/main" val="174163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Questions about Supervision: 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Think of a supervision related scenario where you may have come from a fear-based perspective? </a:t>
            </a:r>
          </a:p>
          <a:p>
            <a:r>
              <a:rPr lang="en-US" altLang="en-US" dirty="0" smtClean="0"/>
              <a:t>How might you now respond from a hope-based/strengths-based perspective? </a:t>
            </a:r>
          </a:p>
        </p:txBody>
      </p:sp>
    </p:spTree>
    <p:extLst>
      <p:ext uri="{BB962C8B-B14F-4D97-AF65-F5344CB8AC3E}">
        <p14:creationId xmlns:p14="http://schemas.microsoft.com/office/powerpoint/2010/main" val="4255744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Write down one situation that has been particularly difficult to address or one re-occurring difficulty in practicing Peer Support or Supervising Peer Support Specialists.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6172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Toward a Trauma-Informed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ACES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ACA</a:t>
            </a:r>
            <a:endParaRPr lang="en-US" dirty="0"/>
          </a:p>
        </p:txBody>
      </p:sp>
      <p:pic>
        <p:nvPicPr>
          <p:cNvPr id="7" name="Content Placeholder 6"/>
          <p:cNvPicPr>
            <a:picLocks noGrp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644915"/>
            <a:ext cx="3514725" cy="213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84094" y="4908830"/>
            <a:ext cx="4858871" cy="1574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Lao UI" panose="020B0502040204020203" pitchFamily="34" charset="0"/>
              </a:rPr>
              <a:t>The Adverse Childhood Experiences Study (ACEs) of 17,000 people found that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Lao UI" panose="020B0502040204020203" pitchFamily="34" charset="0"/>
              </a:rPr>
              <a:t>trauma increased risk of health, social and behavioral challenges in life.  To identify your own risk factors, take the ACEs quiz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Lao UI" panose="020B0502040204020203" pitchFamily="34" charset="0"/>
              </a:rPr>
              <a:t> below: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Content Placeholder 8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482" y="2736244"/>
            <a:ext cx="1800225" cy="17716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839884" y="4908830"/>
            <a:ext cx="6096000" cy="12777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Adult Children of Alcoholics / Dysfunctional Families (ACA), one of the most powerful self-help support groups for coping with trauma, asks the following questions to help people identify if they have a history of childhood trauma.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99935" y="3525795"/>
            <a:ext cx="518984" cy="378940"/>
          </a:xfrm>
          <a:prstGeom prst="rect">
            <a:avLst/>
          </a:prstGeom>
          <a:solidFill>
            <a:schemeClr val="bg1"/>
          </a:solidFill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endParaRPr lang="en-US" dirty="0" err="1" smtClean="0"/>
          </a:p>
        </p:txBody>
      </p:sp>
      <p:sp>
        <p:nvSpPr>
          <p:cNvPr id="11" name="Right Triangle 10"/>
          <p:cNvSpPr/>
          <p:nvPr/>
        </p:nvSpPr>
        <p:spPr>
          <a:xfrm rot="11733620">
            <a:off x="2916036" y="3515985"/>
            <a:ext cx="1219515" cy="683740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12033660">
            <a:off x="2875006" y="3419255"/>
            <a:ext cx="1968843" cy="741405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131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409244" y="1732844"/>
            <a:ext cx="7353130" cy="1473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Supervision Foundation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09244" y="3206044"/>
            <a:ext cx="8486084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Dr. Jessica Wolf, Assistant Clinical Professor</a:t>
            </a:r>
          </a:p>
          <a:p>
            <a:pPr algn="l"/>
            <a:r>
              <a:rPr lang="en-US" sz="2400" dirty="0"/>
              <a:t>Yale University Department of Psychiatry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3" y="1895685"/>
            <a:ext cx="2314222" cy="347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2644346" cy="210501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Consequences of Exposure to ACE Score of 4 and Above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071" y="823053"/>
            <a:ext cx="7686571" cy="5808405"/>
          </a:xfrm>
        </p:spPr>
      </p:pic>
    </p:spTree>
    <p:extLst>
      <p:ext uri="{BB962C8B-B14F-4D97-AF65-F5344CB8AC3E}">
        <p14:creationId xmlns:p14="http://schemas.microsoft.com/office/powerpoint/2010/main" val="383409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1" y="1161535"/>
            <a:ext cx="2883841" cy="303976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Risks Associated with ACE Score of 4 or More 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52" y="704087"/>
            <a:ext cx="8739748" cy="6574614"/>
          </a:xfrm>
        </p:spPr>
      </p:pic>
    </p:spTree>
    <p:extLst>
      <p:ext uri="{BB962C8B-B14F-4D97-AF65-F5344CB8AC3E}">
        <p14:creationId xmlns:p14="http://schemas.microsoft.com/office/powerpoint/2010/main" val="196773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01" y="974649"/>
            <a:ext cx="4320331" cy="3498208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Intersecting </a:t>
            </a:r>
            <a:r>
              <a:rPr lang="en-US" sz="1800" b="1" dirty="0"/>
              <a:t>Axes of Privilege, Domination and Oppression </a:t>
            </a:r>
            <a:r>
              <a:rPr lang="en-US" sz="1800" dirty="0"/>
              <a:t>Adapted from Kathryn </a:t>
            </a:r>
            <a:r>
              <a:rPr lang="en-US" sz="1800" dirty="0" err="1"/>
              <a:t>Pauly</a:t>
            </a:r>
            <a:r>
              <a:rPr lang="en-US" sz="1800" dirty="0"/>
              <a:t> Morgan, “Describing the Emperor’s New Clothes: Three Myths of Educational (In)Equality” The Gender Question in Education: Theory, Pedagogy &amp; Politics, Ann Diller et al., Boulder CO Westview, 1996.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0446" y="2723753"/>
            <a:ext cx="9711563" cy="295428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nocite-Axes of dominance privilege and oppress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" t="1254" r="705" b="705"/>
          <a:stretch>
            <a:fillRect/>
          </a:stretch>
        </p:blipFill>
        <p:spPr bwMode="auto">
          <a:xfrm>
            <a:off x="4610846" y="788273"/>
            <a:ext cx="7502857" cy="6069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124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Model in Supervision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03110" y="2122311"/>
            <a:ext cx="10679289" cy="451555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Supervisees increase competence as they move through different stages and phases of development.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Competence and needs change over time. 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Optimal supervision requires supervisors to attune themselves to the appropriate developmental stage of supervisee. 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667512" lvl="2" indent="0" algn="ctr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(NYC Health and Hospitals Corporation, 2013)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important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alliance 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between </a:t>
            </a:r>
            <a:r>
              <a:rPr lang="en-US" dirty="0"/>
              <a:t>two </a:t>
            </a:r>
            <a:r>
              <a:rPr lang="en-US" dirty="0" smtClean="0"/>
              <a:t>individuals</a:t>
            </a:r>
          </a:p>
          <a:p>
            <a:pPr marL="0" indent="0">
              <a:buNone/>
            </a:pPr>
            <a:r>
              <a:rPr lang="en-US" dirty="0" smtClean="0"/>
              <a:t>		in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differing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roles</a:t>
            </a:r>
          </a:p>
          <a:p>
            <a:pPr marL="0" indent="0">
              <a:buNone/>
            </a:pPr>
            <a:r>
              <a:rPr lang="en-US" dirty="0" smtClean="0"/>
              <a:t>			working </a:t>
            </a:r>
            <a:r>
              <a:rPr lang="en-US" dirty="0"/>
              <a:t>towards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				a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common goal 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i="1" dirty="0" smtClean="0">
                <a:solidFill>
                  <a:schemeClr val="tx2"/>
                </a:solidFill>
              </a:rPr>
              <a:t>Increasing </a:t>
            </a:r>
            <a:r>
              <a:rPr lang="en-US" sz="4000" b="1" i="1" dirty="0">
                <a:solidFill>
                  <a:schemeClr val="tx2"/>
                </a:solidFill>
              </a:rPr>
              <a:t>and incorporating self-awareness in </a:t>
            </a:r>
            <a:r>
              <a:rPr lang="en-US" sz="4000" b="1" i="1" dirty="0" smtClean="0">
                <a:solidFill>
                  <a:schemeClr val="tx2"/>
                </a:solidFill>
              </a:rPr>
              <a:t>service </a:t>
            </a:r>
            <a:r>
              <a:rPr lang="en-US" sz="4000" b="1" i="1" dirty="0">
                <a:solidFill>
                  <a:schemeClr val="tx2"/>
                </a:solidFill>
              </a:rPr>
              <a:t>of supporting </a:t>
            </a:r>
            <a:r>
              <a:rPr lang="en-US" sz="4000" b="1" i="1" dirty="0" smtClean="0">
                <a:solidFill>
                  <a:schemeClr val="tx2"/>
                </a:solidFill>
              </a:rPr>
              <a:t>others </a:t>
            </a:r>
            <a:endParaRPr lang="en-US" sz="40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0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Developmental Model in Supervision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702387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Awareness pertains to the peer supporter’s expansion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awareness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only the self to include awareness of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 being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served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 refers to moving through levels of confidence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skills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and role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</a:p>
          <a:p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Autonomy describes the transition from dependency on the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 consultative relationship</a:t>
            </a:r>
          </a:p>
        </p:txBody>
      </p:sp>
    </p:spTree>
    <p:extLst>
      <p:ext uri="{BB962C8B-B14F-4D97-AF65-F5344CB8AC3E}">
        <p14:creationId xmlns:p14="http://schemas.microsoft.com/office/powerpoint/2010/main" val="200090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720825"/>
              </p:ext>
            </p:extLst>
          </p:nvPr>
        </p:nvGraphicFramePr>
        <p:xfrm>
          <a:off x="556055" y="1980055"/>
          <a:ext cx="11059295" cy="451104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211859"/>
                <a:gridCol w="2211859"/>
                <a:gridCol w="2211859"/>
                <a:gridCol w="2211859"/>
                <a:gridCol w="221185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Administrative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Support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Educate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Advocate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accent1"/>
                          </a:solidFill>
                        </a:rPr>
                        <a:t>Evaluate</a:t>
                      </a:r>
                      <a:endParaRPr lang="en-US" sz="20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Hire Peer Specialists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who meet job qualifications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Build rapport by providing constructive feedback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Offer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relevant training and conference attending opportunities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Build good morale and a respectful work environment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Conduct performance evaluations</a:t>
                      </a:r>
                    </a:p>
                    <a:p>
                      <a:pPr algn="ctr"/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Orient Peer Specialist to organizational structure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Use strength-based approach to help Peer Specialist problem-solve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Coach Peer Specialist on engaging people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Strengthen the discipline of Peer Support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Manage expectations of job performance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Help Peer Specialist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understand practices and procedures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Promote wellness and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self-care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Explain the big</a:t>
                      </a:r>
                      <a:r>
                        <a:rPr lang="en-US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picture, put things in perspective and provide context 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Negotiate reasonable work accommodations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Address areas needing improvement; progressive discipline</a:t>
                      </a:r>
                      <a:endParaRPr lang="en-US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04235" y="815547"/>
            <a:ext cx="5011115" cy="95410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Recommended Practices:</a:t>
            </a:r>
          </a:p>
          <a:p>
            <a:pPr algn="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Supervision of Peer Specialists</a:t>
            </a:r>
          </a:p>
        </p:txBody>
      </p:sp>
    </p:spTree>
    <p:extLst>
      <p:ext uri="{BB962C8B-B14F-4D97-AF65-F5344CB8AC3E}">
        <p14:creationId xmlns:p14="http://schemas.microsoft.com/office/powerpoint/2010/main" val="46552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6944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Stages of Development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25131"/>
              </p:ext>
            </p:extLst>
          </p:nvPr>
        </p:nvGraphicFramePr>
        <p:xfrm>
          <a:off x="1559858" y="1528033"/>
          <a:ext cx="10148045" cy="450511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029609"/>
                <a:gridCol w="2029609"/>
                <a:gridCol w="2029609"/>
                <a:gridCol w="2029609"/>
                <a:gridCol w="2029609"/>
              </a:tblGrid>
              <a:tr h="253846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I</a:t>
                      </a:r>
                      <a:endParaRPr lang="en-US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Transitioning</a:t>
                      </a:r>
                      <a:endParaRPr lang="en-US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II</a:t>
                      </a:r>
                      <a:endParaRPr lang="en-US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Transitioning</a:t>
                      </a:r>
                      <a:endParaRPr lang="en-US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III</a:t>
                      </a:r>
                      <a:endParaRPr lang="en-US" b="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25384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39615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Limited self-awareness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Focus shifts to client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away from self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become too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enmeshed to be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effective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Issue is balance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reactions of self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client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Accepts strengths and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weaknesses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153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High motivation and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anxiety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reduce for new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learning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confident but can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 shaken by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complexity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Desire to personalize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orientation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Concerned with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professional identity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role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015384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Dependent on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supervisor and needs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structure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desire more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autonomy than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warranted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Dependency/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Autonomy conflict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More conditionally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autonomous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Firm belief in own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autonomy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Senses when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consultation is </a:t>
                      </a:r>
                    </a:p>
                    <a:p>
                      <a:pPr algn="ctr"/>
                      <a:r>
                        <a:rPr kumimoji="0" lang="en-US" sz="16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necessary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92299" y="2004981"/>
            <a:ext cx="367553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W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</a:p>
          <a:p>
            <a:pPr algn="ctr"/>
            <a:r>
              <a:rPr lang="en-US" sz="1000" b="1" dirty="0" smtClean="0">
                <a:solidFill>
                  <a:schemeClr val="accent1">
                    <a:lumMod val="75000"/>
                  </a:schemeClr>
                </a:solidFill>
              </a:rPr>
              <a:t>S</a:t>
            </a:r>
          </a:p>
          <a:p>
            <a:pPr algn="ctr"/>
            <a:r>
              <a:rPr lang="en-US" sz="1000" b="1" dirty="0">
                <a:solidFill>
                  <a:schemeClr val="accent1">
                    <a:lumMod val="75000"/>
                  </a:schemeClr>
                </a:solidFill>
              </a:rPr>
              <a:t>S</a:t>
            </a:r>
            <a:endParaRPr lang="en-US" sz="1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92299" y="3482309"/>
            <a:ext cx="36755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V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I</a:t>
            </a:r>
          </a:p>
          <a:p>
            <a:pPr algn="ctr"/>
            <a:r>
              <a:rPr lang="en-US" sz="8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ctr"/>
            <a:r>
              <a:rPr lang="en-US" sz="800" b="1" dirty="0">
                <a:solidFill>
                  <a:schemeClr val="accent1">
                    <a:lumMod val="75000"/>
                  </a:schemeClr>
                </a:solidFill>
              </a:rPr>
              <a:t>N</a:t>
            </a:r>
            <a:endParaRPr lang="en-US" sz="8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2301" y="4805748"/>
            <a:ext cx="367555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T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O</a:t>
            </a:r>
          </a:p>
          <a:p>
            <a:pPr algn="ctr"/>
            <a:r>
              <a:rPr lang="en-US" sz="900" b="1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</a:p>
          <a:p>
            <a:pPr algn="ctr"/>
            <a:r>
              <a:rPr lang="en-US" sz="900" b="1" dirty="0">
                <a:solidFill>
                  <a:schemeClr val="accent1">
                    <a:lumMod val="75000"/>
                  </a:schemeClr>
                </a:solidFill>
              </a:rPr>
              <a:t>Y</a:t>
            </a:r>
            <a:endParaRPr lang="en-US" sz="9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11903" y="61626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Lucida Sans Unicode" panose="020B0602030504020204" pitchFamily="34" charset="0"/>
              </a:rPr>
              <a:t>Readiness tool developed by Jonathan Edwards and Gita Enders based on Stoltenberg &amp; McNeill, 2011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Dialogue in a nutshell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Listen to learn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Speak to share from your own experience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The goal is to learn as much as possible from others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000" dirty="0"/>
              <a:t>Ask questions</a:t>
            </a:r>
          </a:p>
          <a:p>
            <a:pPr marL="0" indent="0">
              <a:buNone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8680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538400"/>
              </p:ext>
            </p:extLst>
          </p:nvPr>
        </p:nvGraphicFramePr>
        <p:xfrm>
          <a:off x="1174043" y="1442152"/>
          <a:ext cx="9279468" cy="457200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39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97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9172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Dialogue</a:t>
                      </a:r>
                    </a:p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Assumes there is a right answer, and I have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Assumes that many people have pieces</a:t>
                      </a:r>
                      <a:r>
                        <a:rPr lang="en-US" sz="3600" baseline="0" dirty="0"/>
                        <a:t> of the answer, and that together they can craft a solution</a:t>
                      </a:r>
                      <a:endParaRPr lang="en-US" sz="3600" dirty="0"/>
                    </a:p>
                    <a:p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978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11" y="1371600"/>
            <a:ext cx="7940152" cy="1828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Trauma-Informed Developmental Model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239911" y="3200400"/>
            <a:ext cx="9073106" cy="1752600"/>
          </a:xfrm>
        </p:spPr>
        <p:txBody>
          <a:bodyPr>
            <a:normAutofit/>
          </a:bodyPr>
          <a:lstStyle/>
          <a:p>
            <a:pPr algn="l"/>
            <a:r>
              <a:rPr lang="en-US" sz="2400" dirty="0"/>
              <a:t>PRESENTERS</a:t>
            </a:r>
          </a:p>
          <a:p>
            <a:pPr algn="l"/>
            <a:r>
              <a:rPr lang="en-US" sz="2400" dirty="0" smtClean="0"/>
              <a:t>Jason </a:t>
            </a:r>
            <a:r>
              <a:rPr lang="en-US" sz="2400" dirty="0"/>
              <a:t>Robison, Program Director, SHARE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38" t="17196" r="16990" b="64623"/>
          <a:stretch/>
        </p:blipFill>
        <p:spPr>
          <a:xfrm>
            <a:off x="768559" y="1884097"/>
            <a:ext cx="2092510" cy="248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95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974403"/>
              </p:ext>
            </p:extLst>
          </p:nvPr>
        </p:nvGraphicFramePr>
        <p:xfrm>
          <a:off x="1004710" y="1103484"/>
          <a:ext cx="9889068" cy="561115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9445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45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8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Dialogue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6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Is combative—participants attempt to prove the other side is wrong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 collaborative – participants work together toward common understanding.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60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It’s about winning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It’s about exploring</a:t>
                      </a:r>
                      <a:r>
                        <a:rPr lang="en-US" sz="2800" baseline="0" dirty="0"/>
                        <a:t> common good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697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Entails listening</a:t>
                      </a:r>
                      <a:r>
                        <a:rPr lang="en-US" sz="2800" baseline="0" dirty="0"/>
                        <a:t> to find flaws and make counter-arguments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Entails listening to understand, and find meaning and agreement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defend</a:t>
                      </a:r>
                      <a:r>
                        <a:rPr lang="en-US" sz="2800" baseline="0" dirty="0"/>
                        <a:t> my assumptions as truth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reveal my assumptions for re-evaluation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127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6930987"/>
              </p:ext>
            </p:extLst>
          </p:nvPr>
        </p:nvGraphicFramePr>
        <p:xfrm>
          <a:off x="1174043" y="1049867"/>
          <a:ext cx="9279468" cy="441169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6397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97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321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Debate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Dialogue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critique</a:t>
                      </a:r>
                      <a:r>
                        <a:rPr lang="en-US" sz="2800" baseline="0" dirty="0"/>
                        <a:t> the other side’s position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re-examine all positions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defend</a:t>
                      </a:r>
                      <a:r>
                        <a:rPr lang="en-US" sz="2800" baseline="0" dirty="0"/>
                        <a:t> my own views against those of others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admit others’ thinking can improve my 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search</a:t>
                      </a:r>
                      <a:r>
                        <a:rPr lang="en-US" sz="2800" baseline="0" dirty="0"/>
                        <a:t> for weakness in other’s positions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search for strength</a:t>
                      </a:r>
                      <a:r>
                        <a:rPr lang="en-US" sz="2800" baseline="0" dirty="0"/>
                        <a:t> and value in others’ positions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264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seek a conclusion or vote that ratifies </a:t>
                      </a:r>
                      <a:r>
                        <a:rPr lang="en-US" sz="2800"/>
                        <a:t>my position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I discover</a:t>
                      </a:r>
                      <a:r>
                        <a:rPr lang="en-US" sz="2800" baseline="0" dirty="0"/>
                        <a:t> new options</a:t>
                      </a:r>
                      <a:endParaRPr lang="en-US" sz="2800" dirty="0"/>
                    </a:p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61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Behaviors that support dialogue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914400">
              <a:buAutoNum type="arabicPeriod"/>
            </a:pPr>
            <a:r>
              <a:rPr lang="en-US" sz="4000" dirty="0"/>
              <a:t>Suspension of judgement while listening and speaking.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000" dirty="0"/>
              <a:t>Respect for differences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000" dirty="0"/>
              <a:t>Role and status suspension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000" dirty="0"/>
              <a:t>Balancing inquiry and advocacy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000" dirty="0"/>
              <a:t>Focus on learning</a:t>
            </a:r>
          </a:p>
          <a:p>
            <a:pPr marL="914400" indent="-914400">
              <a:buFont typeface="Wingdings 2"/>
              <a:buAutoNum type="arabicPeriod"/>
            </a:pPr>
            <a:endParaRPr lang="en-US" sz="4800" dirty="0"/>
          </a:p>
          <a:p>
            <a:pPr marL="914400" indent="-914400">
              <a:buFont typeface="Wingdings 2"/>
              <a:buAutoNum type="arabicPeriod"/>
            </a:pPr>
            <a:endParaRPr lang="en-US" sz="4800" dirty="0"/>
          </a:p>
          <a:p>
            <a:pPr marL="914400" indent="-914400">
              <a:buAutoNum type="arabi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599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Tools to be an ally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Get Ready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Identify the Behavior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Appeal to Principles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Set Limits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Find an Ally/ Be an Ally</a:t>
            </a:r>
          </a:p>
          <a:p>
            <a:pPr marL="914400" indent="-914400">
              <a:buFont typeface="Wingdings 2"/>
              <a:buAutoNum type="arabicPeriod"/>
            </a:pPr>
            <a:r>
              <a:rPr lang="en-US" sz="4800" dirty="0"/>
              <a:t>Be Vigilant</a:t>
            </a:r>
          </a:p>
          <a:p>
            <a:pPr marL="914400" indent="-914400">
              <a:buFont typeface="Wingdings 2"/>
              <a:buAutoNum type="arabicPeriod"/>
            </a:pPr>
            <a:endParaRPr lang="en-US" sz="4800" dirty="0"/>
          </a:p>
          <a:p>
            <a:pPr marL="914400" indent="-914400">
              <a:buAutoNum type="arabicPeriod"/>
            </a:pP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08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Your Developmental Model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Assessing Peer Support along High-Low Recovery Practices</a:t>
            </a:r>
          </a:p>
          <a:p>
            <a:pPr lvl="1"/>
            <a:r>
              <a:rPr lang="en-US" dirty="0" smtClean="0"/>
              <a:t>Helper-Therapy</a:t>
            </a:r>
          </a:p>
          <a:p>
            <a:pPr lvl="1"/>
            <a:r>
              <a:rPr lang="en-US" dirty="0" smtClean="0"/>
              <a:t>Peer Listening and disclosing</a:t>
            </a:r>
          </a:p>
          <a:p>
            <a:pPr lvl="1"/>
            <a:r>
              <a:rPr lang="en-US" dirty="0" smtClean="0"/>
              <a:t>Recovery Planning</a:t>
            </a:r>
          </a:p>
          <a:p>
            <a:pPr lvl="1"/>
            <a:r>
              <a:rPr lang="en-US" dirty="0" smtClean="0"/>
              <a:t>Self-Help Support Groups</a:t>
            </a:r>
          </a:p>
          <a:p>
            <a:pPr lvl="1"/>
            <a:r>
              <a:rPr lang="en-US" dirty="0" smtClean="0"/>
              <a:t>Peer Bridging</a:t>
            </a:r>
          </a:p>
          <a:p>
            <a:pPr lvl="1"/>
            <a:r>
              <a:rPr lang="en-US" dirty="0" smtClean="0"/>
              <a:t>Self-care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Incorporating Job-specific elements into Developmental Model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Job descriptions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402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91020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Kaizen Model for Continual Improvement</a:t>
            </a:r>
            <a:endParaRPr lang="en-US" dirty="0"/>
          </a:p>
        </p:txBody>
      </p:sp>
      <p:pic>
        <p:nvPicPr>
          <p:cNvPr id="1026" name="Picture 2" descr="https://jacoboreyesmartos.files.wordpress.com/2013/03/1342265468weh1d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9410" y="2276876"/>
            <a:ext cx="5791201" cy="434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2528047"/>
            <a:ext cx="5997388" cy="347787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2"/>
                </a:solidFill>
              </a:rPr>
              <a:t>Incremental Change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2"/>
                </a:solidFill>
              </a:rPr>
              <a:t>Reinforced by Data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 smtClean="0">
              <a:solidFill>
                <a:schemeClr val="tx2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 smtClean="0">
                <a:solidFill>
                  <a:schemeClr val="tx2"/>
                </a:solidFill>
              </a:rPr>
              <a:t>Applied Continually</a:t>
            </a:r>
          </a:p>
        </p:txBody>
      </p:sp>
    </p:spTree>
    <p:extLst>
      <p:ext uri="{BB962C8B-B14F-4D97-AF65-F5344CB8AC3E}">
        <p14:creationId xmlns:p14="http://schemas.microsoft.com/office/powerpoint/2010/main" val="11488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Nationally-informed Trainings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Strategies for an Effective Peer Workforce--Dec. &amp; Jan. 2019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Cultural Competency: Becoming an Ally—February 2019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Trauma-informed Developmental Model of Supervision—March 26, 27, 28 2019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Stigma… in Our Work and in Our Lives—April 29, 20 and May 1&amp; 2 2019</a:t>
            </a:r>
          </a:p>
          <a:p>
            <a:pPr marL="0" lvl="0" indent="0">
              <a:buNone/>
            </a:pPr>
            <a:r>
              <a:rPr lang="en-US" dirty="0"/>
              <a:t>       </a:t>
            </a:r>
          </a:p>
          <a:p>
            <a:pPr marL="0" lvl="0" indent="0">
              <a:buNone/>
            </a:pPr>
            <a:r>
              <a:rPr lang="en-US" i="1" dirty="0"/>
              <a:t>Participants are encouraged to attend all trainings in person. Online versions will be available for those who miss the training.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Form an Implementation Team on the peer workforce at your agency</a:t>
            </a:r>
          </a:p>
          <a:p>
            <a:pPr lvl="0"/>
            <a:r>
              <a:rPr lang="en-US" dirty="0"/>
              <a:t>Sign up for a mentor.</a:t>
            </a:r>
          </a:p>
          <a:p>
            <a:pPr lvl="0"/>
            <a:r>
              <a:rPr lang="en-US" dirty="0"/>
              <a:t>Questions? training@shareselfhelp.org</a:t>
            </a:r>
          </a:p>
        </p:txBody>
      </p:sp>
    </p:spTree>
    <p:extLst>
      <p:ext uri="{BB962C8B-B14F-4D97-AF65-F5344CB8AC3E}">
        <p14:creationId xmlns:p14="http://schemas.microsoft.com/office/powerpoint/2010/main" val="2144763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1" y="1935480"/>
            <a:ext cx="7371644" cy="43891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University of Texas professor Dr. Louis Brown will evaluate the effectiveness of the project in which 500 peers and supervisors from 89 sites are participating.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347" y="1422344"/>
            <a:ext cx="2899032" cy="36237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96347" y="5300777"/>
            <a:ext cx="331893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Louis.D.Brown@uth.tmc.edu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4B9EBA67-D307-46A2-A067-037F6F29526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799219" y="460470"/>
            <a:ext cx="4495800" cy="9906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sz="4000" i="1" dirty="0">
                <a:solidFill>
                  <a:schemeClr val="accent2">
                    <a:lumMod val="75000"/>
                  </a:schemeClr>
                </a:solidFill>
                <a:latin typeface="CG Times" pitchFamily="18" charset="0"/>
              </a:rPr>
              <a:t>We’re in this Together!</a:t>
            </a:r>
            <a:endParaRPr lang="en-US" sz="4000" i="1" dirty="0">
              <a:solidFill>
                <a:schemeClr val="accent2">
                  <a:lumMod val="75000"/>
                </a:schemeClr>
              </a:solidFill>
              <a:latin typeface="Cooper Black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31424" y="1839306"/>
            <a:ext cx="4343400" cy="1860176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400" b="1" i="1" dirty="0" err="1"/>
              <a:t>Chyrell</a:t>
            </a:r>
            <a:r>
              <a:rPr lang="en-US" altLang="en-US" sz="1400" b="1" i="1" dirty="0"/>
              <a:t> D. Bellamy, PhD, MSW, </a:t>
            </a:r>
            <a:r>
              <a:rPr lang="en-US" altLang="en-US" sz="1400" b="1" dirty="0"/>
              <a:t>Assistant Professor &amp; Director of Peer Support Services and Research</a:t>
            </a:r>
          </a:p>
          <a:p>
            <a:r>
              <a:rPr lang="en-US" altLang="en-US" sz="1400" b="1" dirty="0"/>
              <a:t>Yale University School of Medicine, </a:t>
            </a:r>
          </a:p>
          <a:p>
            <a:r>
              <a:rPr lang="en-US" altLang="en-US" sz="1400" b="1" dirty="0"/>
              <a:t>Department of Psychiatry</a:t>
            </a:r>
          </a:p>
          <a:p>
            <a:r>
              <a:rPr lang="en-US" altLang="en-US" sz="1400" b="1" dirty="0"/>
              <a:t>Program for Recovery and Community Health (PRCH)</a:t>
            </a:r>
          </a:p>
          <a:p>
            <a:r>
              <a:rPr lang="en-US" altLang="en-US" sz="1400" b="1" dirty="0"/>
              <a:t> </a:t>
            </a:r>
            <a:r>
              <a:rPr lang="en-US" altLang="en-US" sz="1400" b="1" dirty="0">
                <a:solidFill>
                  <a:srgbClr val="000000"/>
                </a:solidFill>
                <a:latin typeface="CG Omega" pitchFamily="34" charset="0"/>
              </a:rPr>
              <a:t>[chyrell.bellamy@yale.edu]</a:t>
            </a:r>
          </a:p>
          <a:p>
            <a:endParaRPr lang="en-US" altLang="en-US" sz="1400" b="1" dirty="0">
              <a:solidFill>
                <a:srgbClr val="000000"/>
              </a:solidFill>
              <a:latin typeface="CG Omega" pitchFamily="34" charset="0"/>
            </a:endParaRPr>
          </a:p>
          <a:p>
            <a:endParaRPr lang="en-US" altLang="en-US" sz="1400" b="1" dirty="0"/>
          </a:p>
          <a:p>
            <a:pPr>
              <a:lnSpc>
                <a:spcPct val="50000"/>
              </a:lnSpc>
            </a:pPr>
            <a:endParaRPr lang="en-US" altLang="en-US" sz="1400" dirty="0">
              <a:solidFill>
                <a:srgbClr val="000000"/>
              </a:solidFill>
              <a:latin typeface="CG Omega" pitchFamily="34" charset="0"/>
            </a:endParaRP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1524001" y="6455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>
              <a:latin typeface="Century Gothic" panose="020B0502020202020204" pitchFamily="34" charset="0"/>
            </a:endParaRPr>
          </a:p>
        </p:txBody>
      </p:sp>
      <p:pic>
        <p:nvPicPr>
          <p:cNvPr id="4101" name="Picture 11" descr="j01786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771" y="3218143"/>
            <a:ext cx="36576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1"/>
          <p:cNvSpPr txBox="1">
            <a:spLocks noChangeArrowheads="1"/>
          </p:cNvSpPr>
          <p:nvPr/>
        </p:nvSpPr>
        <p:spPr bwMode="auto">
          <a:xfrm>
            <a:off x="222785" y="1645188"/>
            <a:ext cx="3887787" cy="387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3200" i="1" dirty="0">
                <a:latin typeface="Century Gothic" panose="020B0502020202020204" pitchFamily="34" charset="0"/>
              </a:rPr>
              <a:t>Are you ready for what comes next?</a:t>
            </a:r>
          </a:p>
          <a:p>
            <a:pPr algn="ctr" eaLnBrk="1" hangingPunct="1"/>
            <a:endParaRPr lang="en-US" altLang="en-US" sz="2600" i="1" dirty="0">
              <a:latin typeface="Century Gothic" panose="020B0502020202020204" pitchFamily="34" charset="0"/>
            </a:endParaRPr>
          </a:p>
          <a:p>
            <a:pPr algn="ctr" eaLnBrk="1" hangingPunct="1"/>
            <a:r>
              <a:rPr lang="en-US" altLang="en-US" sz="2600" i="1" dirty="0">
                <a:latin typeface="Century Gothic" panose="020B0502020202020204" pitchFamily="34" charset="0"/>
              </a:rPr>
              <a:t>Providing supports and enhancing capacity of peer supporters and supervisors in the behavioral health workforce</a:t>
            </a:r>
            <a:endParaRPr lang="en-US" altLang="en-US" sz="2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015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60611" y="636494"/>
            <a:ext cx="8773459" cy="113917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accent1">
                    <a:lumMod val="75000"/>
                  </a:schemeClr>
                </a:solidFill>
              </a:rPr>
              <a:t>So What are We Trying to Do?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860611" y="1775666"/>
            <a:ext cx="8153400" cy="4525963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>
                <a:solidFill>
                  <a:schemeClr val="accent1">
                    <a:lumMod val="75000"/>
                  </a:schemeClr>
                </a:solidFill>
              </a:rPr>
              <a:t>Become more self aware (of assumptions, patterns, agendas etc.)</a:t>
            </a:r>
          </a:p>
          <a:p>
            <a:r>
              <a:rPr lang="en-US" altLang="en-US" smtClean="0">
                <a:solidFill>
                  <a:schemeClr val="accent1">
                    <a:lumMod val="75000"/>
                  </a:schemeClr>
                </a:solidFill>
              </a:rPr>
              <a:t>See beyond the surface</a:t>
            </a:r>
          </a:p>
          <a:p>
            <a:r>
              <a:rPr lang="en-US" altLang="en-US" smtClean="0">
                <a:solidFill>
                  <a:schemeClr val="accent1">
                    <a:lumMod val="75000"/>
                  </a:schemeClr>
                </a:solidFill>
              </a:rPr>
              <a:t>Build a connection that allows for co-learning (taking risks)</a:t>
            </a:r>
          </a:p>
          <a:p>
            <a:r>
              <a:rPr lang="en-US" altLang="en-US" smtClean="0">
                <a:solidFill>
                  <a:schemeClr val="accent1">
                    <a:lumMod val="75000"/>
                  </a:schemeClr>
                </a:solidFill>
              </a:rPr>
              <a:t>Use our story to inspire hope and invite other ways of seeing</a:t>
            </a:r>
          </a:p>
          <a:p>
            <a:r>
              <a:rPr lang="en-US" altLang="en-US" smtClean="0">
                <a:solidFill>
                  <a:schemeClr val="accent1">
                    <a:lumMod val="75000"/>
                  </a:schemeClr>
                </a:solidFill>
              </a:rPr>
              <a:t>Reflect - practice - action - reflect</a:t>
            </a:r>
            <a:endParaRPr lang="en-US" altLang="en-US" sz="360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en-US" sz="36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134659" y="5630210"/>
            <a:ext cx="44704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Copyright by IPS-</a:t>
            </a:r>
            <a:r>
              <a:rPr lang="en-US" altLang="en-US" sz="1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Shery</a:t>
            </a:r>
            <a:r>
              <a:rPr lang="en-US" altLang="en-US" sz="1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 Mead Consulting; ©2010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F104D7A7-D546-494A-AADC-1F6D96374B0E}" type="slidenum">
              <a:rPr lang="en-US" altLang="en-US" sz="14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40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783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 noChangeArrowheads="1"/>
          </p:cNvSpPr>
          <p:nvPr>
            <p:ph type="title"/>
          </p:nvPr>
        </p:nvSpPr>
        <p:spPr>
          <a:xfrm>
            <a:off x="2631141" y="995083"/>
            <a:ext cx="7024688" cy="1143000"/>
          </a:xfrm>
        </p:spPr>
        <p:txBody>
          <a:bodyPr/>
          <a:lstStyle/>
          <a:p>
            <a:pPr algn="ctr"/>
            <a:r>
              <a:rPr lang="en-US" altLang="en-US" dirty="0" smtClean="0"/>
              <a:t>Learning Objectives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xmlns="" id="{8D734333-AA93-4D87-8000-962741513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659" y="2408986"/>
            <a:ext cx="10926644" cy="3992563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</a:rPr>
              <a:t>Participants will:</a:t>
            </a:r>
          </a:p>
          <a:p>
            <a:pPr>
              <a:defRPr/>
            </a:pPr>
            <a:r>
              <a:rPr lang="en-US" sz="3200" dirty="0"/>
              <a:t>Participants will be able to discuss practical tips for developing the capacity of peer supporters working in the behavioral and health workforce.</a:t>
            </a:r>
          </a:p>
          <a:p>
            <a:pPr>
              <a:defRPr/>
            </a:pPr>
            <a:r>
              <a:rPr lang="en-US" sz="3200" dirty="0"/>
              <a:t>Participants will be able to understand and use practical tips for preparation as supervisors of peer supporters.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010E1C-9A41-47CE-9980-32A7EAF6735D}" type="slidenum">
              <a:rPr lang="en-US" altLang="en-US" sz="1200">
                <a:solidFill>
                  <a:srgbClr val="FEFEFE"/>
                </a:solidFill>
                <a:latin typeface="Century Gothic" panose="020B0502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200">
              <a:solidFill>
                <a:srgbClr val="FEFEFE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099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dirty="0" smtClean="0"/>
          </a:p>
        </p:txBody>
      </p:sp>
      <p:sp>
        <p:nvSpPr>
          <p:cNvPr id="8195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en-US" altLang="en-US" sz="4400" dirty="0"/>
              <a:t>“</a:t>
            </a:r>
            <a:r>
              <a:rPr lang="en-US" altLang="en-US" sz="4400" i="1" dirty="0"/>
              <a:t>R</a:t>
            </a:r>
            <a:r>
              <a:rPr lang="en-US" altLang="en-US" sz="4400" b="1" i="1" dirty="0"/>
              <a:t>evol</a:t>
            </a:r>
            <a:r>
              <a:rPr lang="en-US" altLang="en-US" sz="4400" i="1" dirty="0"/>
              <a:t>utions</a:t>
            </a:r>
            <a:r>
              <a:rPr lang="en-US" altLang="en-US" sz="4400" dirty="0"/>
              <a:t> begin when people who are defined as problems achieve the power</a:t>
            </a:r>
          </a:p>
          <a:p>
            <a:pPr marL="0" indent="0" algn="ctr">
              <a:buNone/>
            </a:pPr>
            <a:r>
              <a:rPr lang="en-US" altLang="en-US" sz="4400" dirty="0"/>
              <a:t>to redefine the problem.” </a:t>
            </a:r>
          </a:p>
          <a:p>
            <a:pPr marL="0" indent="0" algn="ctr">
              <a:buNone/>
            </a:pPr>
            <a:r>
              <a:rPr lang="en-US" altLang="en-US" sz="4400" dirty="0"/>
              <a:t>John McKnight</a:t>
            </a:r>
          </a:p>
        </p:txBody>
      </p:sp>
    </p:spTree>
    <p:extLst>
      <p:ext uri="{BB962C8B-B14F-4D97-AF65-F5344CB8AC3E}">
        <p14:creationId xmlns:p14="http://schemas.microsoft.com/office/powerpoint/2010/main" val="381933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Supervision experiences</a:t>
            </a:r>
          </a:p>
        </p:txBody>
      </p:sp>
      <p:sp>
        <p:nvSpPr>
          <p:cNvPr id="9219" name="Content Placeholder 2"/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 sz="3600" dirty="0" smtClean="0"/>
              <a:t>What have your previous experiences of supervision been like? </a:t>
            </a:r>
          </a:p>
          <a:p>
            <a:pPr>
              <a:lnSpc>
                <a:spcPct val="150000"/>
              </a:lnSpc>
            </a:pPr>
            <a:r>
              <a:rPr lang="en-US" altLang="en-US" sz="3600" dirty="0" smtClean="0"/>
              <a:t>What has been most helpful for you in supervision? </a:t>
            </a:r>
          </a:p>
          <a:p>
            <a:pPr>
              <a:lnSpc>
                <a:spcPct val="150000"/>
              </a:lnSpc>
            </a:pPr>
            <a:r>
              <a:rPr lang="en-US" altLang="en-US" sz="3600" dirty="0" smtClean="0"/>
              <a:t>What did you find least helpful? 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537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F4428014-2719-403A-B590-0971414A370C}"/>
  <p:tag name="ISPRING_RESOURCE_FOLDER" val="T:\Training\Peer Supervision (Local)\Online\Strategies for Effec. PS\Introduction_1\"/>
  <p:tag name="ISPRING_RESOURCE_FOLDER_STATIC" val="T:\Training\Peer Supervision (Local)\Online\Strategies for Effec. PS\Introduction_1\"/>
  <p:tag name="ISPRING_PRESENTATION_PATH" val="T:\Training\Peer Supervision (Local)\Online\Strategies for Effec. PS\Introduction.pptx"/>
  <p:tag name="ISPRING_PROJECT_VERSION" val="9"/>
  <p:tag name="ISPRING_PROJECT_FOLDER_UPDATED" val="1"/>
  <p:tag name="ISPRING_SCREEN_RECS_UPDATED" val="T:\Training\Peer Supervision (Local)\Online\Strategies for Effec. PS\Introduction_1\"/>
  <p:tag name="ISPRING_LMS_API_VERSION" val="Experience API"/>
  <p:tag name="ISPRING_ULTRA_SCORM_COURSE_ID" val="CCC09981-86F7-4B10-A21E-4A3EE9392C60"/>
  <p:tag name="ISPRING_CMI5_LAUNCH_METHOD" val="any window"/>
  <p:tag name="ISPRINGONLINEFOLDERID" val="144"/>
  <p:tag name="ISPRINGONLINEFOLDERPATH" val="Content List/Libby's Test Folder"/>
  <p:tag name="ISPRINGONLINEFOLDERDOMAIN" val="https://share.ispringlearn.com"/>
  <p:tag name="ISPRING_OUTPUT_FOLDER" val="[[&quot;\u001DD\uFFFDl{800ED2A1-8527-4E4C-9265-6344731B237E}&quot;,&quot;T:\\Training\\Peer Supervision (Local)\\Online\\Strategies for Effec. PS&quot;]]"/>
  <p:tag name="ISPRING_SCORM_RATE_SLIDES" val="0"/>
  <p:tag name="ISPRING_SCORM_PASSING_SCORE" val="0.000000"/>
  <p:tag name="ISPRING_CURRENT_PLAYER_ID" val="universal"/>
  <p:tag name="ISPRING_PRESENTATION_TITLE" val="Introduction"/>
  <p:tag name="ISPRING_FIRST_PUBLISH" val="1"/>
  <p:tag name="ISPRING_PLAYERS_CUSTOMIZATION_2" val="UEsDBBQAAgAIAAZpn024+Zi64gIAAGcKAAAYAAAAbm9uZS9jb21tb25fbWVzc2FnZXMubG5nrVZdb9owFH2v1P9gRerb1m5ve4CgAG5lNSQ0MaXdi+UmLlhNYhY7dOzX78aBDrahAK2EImznfp1z7nU6vZ95hpai1FIVXefr5RcHiSJRqSxmXWdCrz9/c5A2vEh5pgrRdQrloJ57ftbJeDGr+EzA//MzhDq50BqW2q1Xf9ZIpl1n3Gd9b3DLaMi88Zj1J5SGAfO9PvYdt8+Tl87V+vU91oMwoFHos7EXYJ8F+IE6bv08zm4c4XvHrZ+tdpMowgFlsU+GmJGYBSEFZ6OxjykeOu6jqtCcLwUyCi2leEVmLgA3I0uBdCZTe5Ao2Cgq0RZsGI48ErAIxzQiA0rCwHFjVZarT9Ytr8xclRBOo1Rq/pSJ1MYEhuz5ohQaQnMDDCL4mbmEN1XOZXHZFhpqxBGgE8fTMIK6cGFEiThacK1fVZnu1LcdqM0xCQYhQDigW85p7WPjGHKUoLOyFIlpdwZZehaZNSNTEgzDKaNWCDUZeaUNAJ4vMmGEzVbWpfDEovIknhUwkwm+bFCD6JamVoBGOI69G8z64QNoAEQXHmMR3jpueHuMxSOOoSAct9kE3j258SwioM6NdDbSTHithGyFeJKAXc3cUqpKw07NJgjIVq8vjwsT47sJKIZ4/p4OaLwC9HY1k0sBeZSpKFsDQVMO8JAEN+xuQr6za4/4ePgfmvkKFcogni55kQggNuGVFmgFZ6lM7VktMRv/RyV/IW7WDXmx7uVgiB8ujs1np/33qI8bI/KFaQtdA7ZO/5Qs6nbam8IhpZ8WPx7gwItI+DHMaJlXWTOw3s3PW2bHctSaxDuROpytD83EKuXgKWmFcvp43LqzdsYYJdTHMC3B4awpDFxmMpdGpAf4nIxwjWgMw6YZPjuVTFWVpVZYmXyxAwgupioX/96Gz6XK7W7G9QbYZgD23pNFU1zUBB0fcSu+aeNgfrakcTpLlEAlH/J5wZvWyVUOW3/FfVtp+0nYudr6QvwNUEsDBBQAAgAIAAZpn00VHmAbowAAAH8BAAApAAAAbm9u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AZpn00fVIpqMAMAAMcOAAAiAAAAbm9uZS9mbGFzaF9wdWJsaXNoaW5nX3NldHRpbmdzLnhtbOWX3U/bMBDA3/tXWJl4XAPaJk0oLWL9kKqNgkhh8ITc2G1OOHbmj3blr985bkvZyha+JLY9VE3su9+d787nODn4Xggy49qAkq1or7kbES4zxUBOW9HZqP/2Y0SMpZJRoSRvRVJF5KDdSEo3FmDylFuLooYgRpr90rai3NpyP47n83kTTKn9rBLOIt80M1XEpeaGS8t1XAq6wD+7KLmJloQaAPwVSi7V2o0GIUkgHSnmBCfAWtEQne0LavIoDhJjml1PtXKSdZRQmujpuBW96fS6e913K5lA6ULBpQ+HaeOgH7b7lDHwDlCRwg0nOYdpjp5isObAbO6fYi+dxL8yKnJYM/WMjsLFS7uE44RyOuNLYzhCraVZjvrWtCdUGJ7Em0MrMfAhpJmFGXp2qx78nTghUleWStu21Q4RPw2uKPE9mGSiNowt38lYCYxt5RSWSTHmbEgLHqKdXoPso9BeRCa0ALFoRccllySlEpMLlgrI1rrGjY0FWyW1v5Q+1EAFOZOA1cfJURrdWg+LynKqDd/0ajVjfGSz9lflBCML5YiAa06sIhhdV+BTzslmCshEq6IaxRKxxAhAizPgc84OqlAtgfcZukQThUNNLMVScBssfHNwQ8Z8ojRyOZ1h4eI4mMBvPghcUmNuoXTl4076ZdDtXQ2G3d7Fjl8gZTMqswfCsZx4UdoX4dMFkcqu9DAcGXWGV0lhwKq5OmtrPj4N64rGPD9TNu7wDRRO0OfErwOygX7BlL+MlYck/o8e1Dab01m10f3mrdC4xQFTEpg4kWFLArnsgDWAGZVESbEgNMOmbHzbmIFyBkdCgwho83gPgz6WafU2hRk2SaUZ179HsoXERpn1lS58Mhnx518r6nZGGLNR7/SwMxqcD0aXV6PexSicRmv1eGv3TGLf1Lf3eH9ovMYWf3LaO68T+SEGoVaGemkt3HEdqePPdaROw5l0snEe1XIBe8w07BnsMgIKwCJ4RRXzlK+CUG3PXDF/zYb5B1b/+j4Ja68/7R0NPh1/6f7vu+CpcQhvqztTfOdek8RbL0B+pgAJBV6r/KG4vjW1P7zfTeLtU40G0u5ePtuNH1BLAwQUAAIACAAGaZ9NcVeUnRUBAADRAgAAHAAAAG5vbmUvZmxhc2hfc2tpbl9zZXR0aW5ncy54bWyNktFOgzAUhu99CoL3kE2NmrAmbuiN0SzZXuAAB9IMekh7IOHtrYUNVIjrVfv//9fTnjYyJ6m8FrWRpDb+yhc3nhelVJI+ILNUhflWzpons42fNMykgpQUo+JAka6g9MXtmxtR6JL/UWRrXsvkkOJY5mH9tI2vQoYa99vHePe8BNRQYJBAeio0NSqz+d1rvIrvJvlhOm1IZH52BxqmA4NmwbrBKBzXvW+gxRclK2DbZ2swmiE55/RMSVTvNRrbLmeKHEpjiT/6eIR9Cd1lM3MGZpwl5CgrFOs5xDk9pqCVhVOPXY0i12iL/BL7JCpISnzHLiHQ2eclMtx90e5pe8emwg/KUNSaqpqjcCK5hxmfwc7tVxZfUEsDBBQAAgAIAAZpn03Xm3CWKwMAAG8OAAAhAAAAbm9uZS9odG1sX3B1Ymxpc2hpbmdfc2V0dGluZ3MueG1s3VdNTxsxEL3nV1hbcWy2qJcKJUE0H2pUSBAbKJyQs3ayI7z21h9Jw6/veJ2EQANdKBGohyjZ8cyb8Zvxc7Zx+CsXZMa1ASWb0X79U0S4TBUDOW1G56Pexy8RMZZKRoWSvBlJFZHDVq1RuLEAkyXcWnQ1BGGkOShsM8qsLQ7ieD6f18EU2q8q4Szim3qq8rjQ3HBpuY4LQRf4ZRcFN9ESoQIAfnIll2GtWo2QRkA6UcwJToA1owEW+83mIoqDw5imN1OtnGRtJZQmejpuRh/a3c5+5/PKJ4B0IOfSs2FaaPRme0AZA5+figRuOck4TDMsFLmaA7OZ/xV770b8J0aJHLZMPUZb4d6lXYLjgnI65ctkaKHW0jTDeGtaEyoMb8SbppUbeAZpamGGld2Fh3onTojEFYXStmW1Q4gHxhVK/AhMY6I2ki2fyVgJpLYsCqckH3M2oDnOxGlPRmRCcxCLZjQsuCQJldhRsFRAuo4wbmws2LKTvaX3kQYqyLkEHDlOTpLoLmfYSppRbfhmLasV4/lMWz+UE4wslCMCbjixiiCnLsdfGSebxJOJVnlpFdRYYgRgxhnwOWeHJUFLwMcSXWGK3GEkzl8huA0Zfjq4JWM+URpxOZ3htKIdTMCvPwu4oMbcgdJVjXvJcb/Tve4POt3LPb9BymZUps8ExyHieWF3gk8XRCq7ikM6UuoML5vCgJVrVfZWf3kb1nOMfX6lbtzDN5A7QV8Tfk3IBvQOW76bLM9p/F8rqJw2o7PyoPvDW0LjEQdsScDEhRTVCuRS9yoAplQSJcWC0BSl2HjZmIFyBi1BIAK0eXmFIR7HtHyawgxFUmnG9dOQbCFRKNOe0rlvJiP+0mtGnfYIORt1z47ao/5Ff3R1PepejsIdtA6Pt6pnI/ZSvl3Z/VXxUNjHb6fsp2fdiyqED3DvlRrTTSrBDat4Db9X8ToLV9HpxjVUqQSUlmk4KiguAnLA3r+jQdn6FwCenJQwW688KO/gePz3u97aa7NNFkjCc/BBu9aHygQk3ZP+1+FxZ6dMQDUq3nYU/pWJ8LR6JYrvvbY04q3vNzW0339JbNV+A1BLAwQUAAIACAAGaZ9NjnP2+moAAADlAAAAGgAAAG5vbmUvaHRtbF9za2luX3NldHRpbmdzLmpzq+ZSAAKlHCUFK4VqMBvMTyotKcnP00vOzytJzSvRy8svyk0Eq1FSdgMDJR2civPLUosIKE1LTE5FMdTUyMLJBadKhIkmTuYuzpbI6goS01P1khKTs9OL8kvzUiDKnF1dDF2MlcCqarlqAVBLAwQUAAIACAAGaZ9NvH0190oAAABJAAAAFwAAAG5vbmUvbG9jYWxfc2V0dGluZ3MueG1ss7GvyM1RKEstKs7Mz7NVMtQzUFJIzUvOT8nMS7dVCg1x07VQUiguScxLSczJz0u1VcrLV1Kwt+OyyclPTswJTi0pASos1rfjAgBQSwMEFAACAAgAs0iZTTZhWAJHAwAA4QkAABQAAAB1bml2ZXJzYWwvcGxheWVyLnhtbK1WXU/bMBR9LhL/IfI7cUvHBigBMSS0hzEhdWx7q9zkNvGa2JntELpfvxvnO6RsSKvUKrm+5/h+HF/Xu35OE+cJlOZS+GThzokDIpAhF5FPHr/enZyT66vjIy9L2B6Uw0Of5IKXAJYQJwQdKJ4ZBD8wE/ukZ3CRmTiZ4lJxs/fJco7c7U7LOTk+mqGL0D6JjckuKS2KwuUaESLSMslLEu0GMqWZAg3CgKJVGMRpsJfm72j8plJQs89A95CZefvGNUnL8az5gKRYulJF9HQ+X9Af959XQQwpO+FCGyYCIA5WcmZLuWHB7l6GeQK6tM28KsgVGFMGYW0zz1zyxblwtAp8UjmsU9CaRaDdRESEtn4NZ0NQYRrrmolwLdgTj1iZ21rXXrZFHYmOpTJBbmr0DvYbyVS4bu09f49OROxtE6bjmk8PcrH8O14nY/3W5ftkLDajfJNwHeNSH9JZp5Ogw1291NbYyvaxke1dyUQcBb9yriC0r9/aEzBfkGrDVuY2TlcXAS7g0x0LjFT7W4ShdGvZuK1S3EoprgW1HG67+6qjIE22W2AmV9CUauY98RDkF6aU7deVUTl4dGSssXQI9miVct2kriFebNLk7B96U/qNWvNTv9YZC/gfjfmERG1NuAjh+Y6jj4EUa2oAi13aXJMlbrlnF5PON2nvMA1M3UnApmAijmEqAjz7ITOMdnZ6CAqKaXQJcjXC9hYOgmMexQl+zSTDePUgTcrUbpKht3AQnMhgNwFtzQeBGyULzFDnWYYD4GXxXq63HaHjlox02YrRoxPj0AtybWTKf1ulD+akubSSfuX0Hh85hz4N6CbjLeTD/DXEaBIM4mrmwvY1ApwLTxyK1YDnpLa6GQ7xiVlfPo0GfGl6KGdMM51LwzqrLOM5DibPKq/mHOfZyCeELcsTc9tPaHh5WOgo4el7Y4rrO55VWaz4b3AKHpZ/DRZLLLUTQ6l3n7w/X/YYUIs4GQfbW9OhHbdSNHVwXWrfql/bjuaGqrVSyeyQpLy6FxWmmgcfUY6RkrkIRwKwDavpdYLz+EYBcxLYYkaLUzweMvPJO3yoc744u+hS/rC4aLA2rodq4yqWN1xHdcCd/Gh9kNpEvHqu4eMfUEsDBBQAAgAIAAdpn02QSSYlKAUAAPYTAAAdAAAAdW5pdmVyc2FsL2NvbW1vbl9tZXNzYWdlcy5sbmetWP9u2zYQ/r9A34EQUGADurQd0GAYEhe0xMRCZMkV6aTZMAiMxNhEJNHVDyfeX3uaPdieZEdKdu22gaSkQByYku+7I/l9d0eefHjIUrQWRSlVfmq9O3prIZHHKpH54tSas7NffrNQWfE84anKxamVKwt9GL18cZLyfFHzhYDvL18gdJKJsoRhOdKjL2Mkk1NrNo7G2L6IWBDh2SwazxkL/MjDY+JZozGP707etD9/xNoOpjPsX0decB5EY/fcGtkqW/F8gzy1UD/9enz88O798c+DYOgUe94hEDJI79/2APJZGHgRoBEv8sknZo30/2F2wZx5rk+sUftlmPUsJJfWSP/vtJuHIfFZRD3XIZFLIz9gZi08wohjja5VjZZ8LVCl0FqKe1QtBbCgkoVAZSoT8yJW8CCvRZczJ5hi149CQlno2swNfGtEVVFsXhtYXldLVYC7EiWy5DepSIxP4Jt5vypECa55BXxE8FctJfxSZVzmR92ur3wvwI4h2ZRQis9hcdluUoB0AH8vqyW8S4R6DS7u81TxBN0WAgADivhqlcq4+aWkq0JHOEv5pjOKEF+5/jmQPfBoRHxn+8QakTxBTsH1ZAeihJiSEAAKXoriCbaR4boxRzhNhyFM3POJBx+mQ5jIxTKFTzU0jhkBJsxE3mUFTCUhcJzSqyB09KKBK8TRipflvSqSA5bu72cXsOvbAQjBZnvgTGNsgYEfEnJfUYi46gaDKLHhd6srmCoQMGImGWhJZXVZgWyyVSoqYaKVeio8NpS6EbcK9JUKvm64D96N2Dpp7uG5b0+iMdulUI/XebzsaQfi/K4+9tVQA032Od8ZU4sWjYNPkF0gGQZDLIILyIEXQyyuCYVFJrTLxseX7jk2uwR5b5uUtkkv5jrHpBvE4xjsNJvWUtUlPNFLAqnJ7Eh5NMwNJR/nwGIXe4/k1gYV6GBGC7kWEEeRiKLTEaR7mzhaVB/n7h/RGXY94nyHenyDclUhnqx5HgsgW8z1nm7gXSIT807T3vj/XMu/Ea/aVP+qrRK+Qz69GhrPQWF5RBG8qkS2qrpc6wVrw39KFFrij4bQZ+pP809t4uPQDX7MzpQyq9OmAj17f3aRDd2jziCeuVL9d+tHR0KbUkOgYdHFEXqMtL/VRLsdu4GuiInob+f6Z2Aza+oWFDY3v1X9rf2gBfAVeioGncAam8gptDoZVKH+tpcw64PwL3XB6G9/RcbUZVB1rsRNKatOz0bPveurkfPTC+tez3pQbJjLPAjZB8BF2w+WKJUZxJ/0wJxPyXYFmhJxMJMrVaeJkX8q70yZgLWtM/FtN3xbqMw8TXm5pX9Tpj48J4pmcmHjdDagn9opuPf+7An46btECQ6hjbGxb+vex9ZqT3sagXz0UniMblsn0FHGq3gJ5fhW1XnSE6g5gjnkDANYO2cqeNHdhbUAX4XRPEXt098HgeiODpIo2YH96atKlH8NBtHT2GHQ5uAnHqpOIIbHhwGYQR+r9uC7tet5DmYucPmHHDB5U+IylcGjo26/IJV26zFj2J5MQU3UiEfVBbSQQxC25LGDeQgHtFaHNgBBO8BklQpEHrhWzxDUKQ4vIM+aI5c1mvLiDpI0UyodFJvZQC2Oaticvtxo1FUq80GRP69E6gkzdxZhxzHXO7CScHq/azqCBI6PcXvPk6pFbzB7gn2oAV/hiURWQwFDQnbXN/qKwlwHeIrre7b//vm3y96U3W2GhSTWjL+ksPW3VXg3Ks0N3cmbvQu7/wFQSwMEFAACAAgAB2mfTbay98ilAAAAggEAAC4AAAB1bml2ZXJzYWwvcGxheWJhY2tfYW5kX25hdmlnYXRpb25fc2V0dGluZ3MueG1sdZDBCoMwEETvfoV/UOg5BHoubYX6AyuOEoiJZFfBv28iakubHnfezC47iiFiXM+6KEtFk/inUBAtYYI6vedEmWZcnBlIjHdRFvDmy5GUsN6PVQDDyYp0R5aj/0ffj1eWlmMR7/YMyQdqM0Cfc4GVpJCj2fSrVi8jdBcQD3yJyQdHjcUVS+MptPfDsH38F6ds/GwacPMtNKf2HjOCOn2oRaxs7/0FUEsDBBQAAgAIAAdpn03ZCkXwUQUAABoeAAAnAAAAdW5pdmVyc2FsL2ZsYXNoX3B1Ymxpc2hpbmdfc2V0dGluZ3MueG1s5Vndcto4FL7PU2i808uG0CRtmgEyFMzEU/4WO20zOzsZYQusjSy5kkxKr/Zp9sH2SfbIDgZCfkRbOt32IkMsn+/TkY7On1w7+5QwNCNSUcHrTnX/wEGEhyKifFp3LoLO8xMHKY15hJngpO5w4aCzxl4tzcaMqtgnWoOoQkDD1Wmq606sdXpaqdzc3OxTlUrzVrBMA7/aD0VSSSVRhGsiKynDc/jR85Qo55bBggD+EsFvYY29PYRqBVNPRBkjiEagOadmUZh1GFaxUynExji8nkqR8aglmJBITsd157eW2662DxcyBVWbJoSbPVENGDTD+hRHETVaYObTzwTFhE5jULd6cOSgGxrpuO4cHrwwPCBf2eTJ2YvFY8PTErALXN9OkBCNI6xx8VjMKMmESDAHUQ0tMwKka2Mrkpp80uVAMRTNOU5oGMAbZPaq7rSDq5HbcUduv+VeXYy6harWiMALuq4Vxu96bfeqPwhc/+o86HW3BgXuh2AL0LaaWdMPR67v9gN3dPXGG2yJsFdqiXF7Ta+7Jea9+8b3gm1n6jd720KG54O+Heb8cuiOul7/7VUwGHQDb7hE5Wd45bTWKusHvwYOIjK5erx1nCVjjimDYHPnjCuiIVwxLKckEB0K3jjBTBEH/ZWS6e8ZZlTPjYdCVLsmJG2qlIR6ZLyv7hiPcpZ0BSEoBi5Z+vbx69K1X52sLb1SzL5c1r1a1spgN4yFFt9Z++rBcan+66PH1X9A0dqMRkT0sZR5yNpcwJMqvFhGx+rhy5ePa/HAbDWsNQ5jCKV6EQlXRxZS1OiPQ01nEKfJHV0nGWN+lqZC6mUwXR0slXiApjYRfO38mWc0Fiwq7UaSMYn6OCErCci/prwDklUHTcBTGFh0kBKOfMwh6VENVg5LApWNlaY6T3adW+mmpJgh4IOsTFDP37B6GGOp1lyjtI9JNGHjj77QRP1ZbHcx9KCoz8AEyDiolbzLI9SW+AaStI34kHAbsXM4PMwcICKtlJBYbSGJmoxZCSfgzTaC78lYUU2sREXGIjQXGWL0GvZZIPC7LIH/YoJWiwM0kSLJR6GA0UjlZplRckOiM5uJLmGKJAMkVEspI7qY4WNGP6MxmQgJvATPwGwwTlXBv78VcYqVWpLihY7PihTr9dvuh2dmgTiaYShXtiMH9yZJqnfCj+eIC73AwXaEOINTYYwS0Sh/Z7O2/S83QxlhwM7fyBpr/IomGcPfkr7ckBXqHZp8N7NsY/gnNbCeNsaz3NGN8+bU4OIUTFJwwosQsgPlGbElDDFHgrM5wiGUScqEjRkVmYKRIkAU1OrLNSzwcEzzpylkMphRRkRaUR5UXxweHb98dfL6dL/y79//PH8UdFtADhk20xUVZOvRtsMaeafFeQL3QCthh7rTUDwBerCtsMZtq+YjLYY18p5Gwxp7t92wBm40HU8gH2k9NrAdIRMTdaINe97fhVrAPaN0sxV477zg8h6C3BU2C7ZaxRST99eWeaX/o5aWvtsctc4RmOuiG/inNuGhLyAS6zCGADMxVzGWmLw1sJEdXARgf9eK1pjZqm4due+sCMHgVlHXbtr+wGrBb22kRkWdOVypMa1UgLphWuRBqBwYTaDQjb5bFviamGzlw984nO8szP0/QtVXt8FFrNtRqCJYhvHOju6vkUx2aaCfeNt/7Puhn/kSZ7S4TrYR7mF5TSQKhGBW8sPFpSny+MSqOPEJQQk05HYbGJHvGq7WD77v9rw3g277F0gNP+gOFk/lh5K1LyPljf36p0TzJqGcJrCtpokvvz82jo8OapX7X+3tAdv699zG3n9QSwMEFAACAAgAB2mfTSh/+uptAwAAnAwAACEAAAB1bml2ZXJzYWwvZmxhc2hfc2tpbl9zZXR0aW5ncy54bWyVV9tu4jAQfe9XIPa9bGl3aaUUiVulatm22rK8O2QAC8eObIcuf7/jS4gDSUOLKuGZc+y5HI/bSO0o7+xBKir4Y7ffHV51OtEqlxK4XkCaMaKhExMFz8lj9+nvfN7tOYhgQr6D1pRvlLEUtg5FYJxrLfj1SnCN+1xzIVPCusNvT/Yn6llkG0tgWJdy1mQF5TE/+vfj6UUUf8bdeDCdPDQRViLNCD/MxUZcx2S120iR88SEdms+TbTtIQPJKN+1RsSo0s8a0kpMs5tZf9a/jJJJUApMSA/TUX/0s5XFSAzsmP3g7v5udCGnPOrzxpzQ9lRRbWmD/uB2cNdEy8gGqkWezKY309tmPMfdq135NC5H0PBPt2aO4j+A/NLmIsuzr2gkk2JjCnrCGZhPK4cJkuD1Q8L0wXxaCSYhc1CrIBWjCbZByMRJ8bv5NIGbaum/hkMiMndbCvZmmnAyPYxCYgZDLXOIesXK+dRWfLzmGi8TDNeEKQSEphL0hhm+kVwV21RtJe4PfFCeBCBvKBFLwfIUJi7eAFi1l/jJZGznShjf0RYEKGHvjUGEpbFEvmBZz5CBsUS+m269cnY4g596HKfQw5j4Zn5effQCJ7gs6lWsCq85aW5uuQqO9oYCk4oEhlZWC5qC6VrUszYXUu8spoiTPd0Qje/Sb4OLDzYZFfVOHF5p9bqKNNUM6uS2ErlUGAy6lz5b37kaj6O4h0ON9BzW2qdatZU9MY9FKAW7bhe63+5YNrfuaHxKHrspkTuQCyGY6nY8D68fbuMe5XOGGdb4lIJ85mtxIYcLDeH+NokmsHA38FI40ZqstimG1JTBsaKur/Xti/yxdX3leRqDnKEcKBR6rNocbks3W4a/eknhA5IqocHpmHqL23FCj3IPDF4AQORqW1wGt3CeNGeaMthDMVICg024KbNIofjr8jXi8uoL5PYVPfoJVAolxFUdNYQlxiWqsyx0tEtek1jZxCrzpBjt5caVYV/MSKPVcDzatRdSZWP01xUQW1WpJsm1eNdEFte7XPvUyR5GnKZ2/KAjOL7G4zhMiMxXxTqL8p7ZyxDMk3XcTBWEGk8TxQzZYb+OYj2nE3aBt3O4lgDhdLXGq2D+/4JDLIhMXo6QyoNQ43ZszBGfTDuslanlK/7ZGfUCq+vPsRP4Hf8rGf4HUEsDBBQAAgAIAAdpn03RHmh9TgUAAKQdAAAmAAAAdW5pdmVyc2FsL2h0bWxfcHVibGlzaGluZ19zZXR0aW5ncy54bWzdWdtu2zgQfc9XEFr0sXEuTdoGdgLHVhChvq2ltA0Wi4CWaIsbilRJyqn7tF+zH7ZfskMplu3YcehunKJ9KFLRcw6HnJnDoVQ9+5owNCZSUcFrzv7unoMID0VE+ajmXAUXr985SGnMI8wEJzWHCwedne5U02zAqIp9ojWYKgQ0XJ2kuubEWqcnlcrd3d0uVak0vwqWaeBXu6FIKqkkinBNZCVleAJ/9CQlyrlnsCCAf4ng97DTnR2EqgVTW0QZI4hG4DmnZlGYXeqEOZXCaoDD25EUGY8aggmJ5GhQc35ruM395uHUpmBq0oRwsyXqFAbNsD7BUUSNE5j59BtBMaGjGLzd33vjoDsa6bjmHO4dGB6wryzz5OzF2rHhaQjYBK7vJ0iIxhHWuHgsZpRkSCREg6hTLTMCpAtjc5aafNXlQDEUTThOaBjAL8hsVc1pBjd998Ltu52Ge3PVbxWuWiMCL2i5Vhi/5TXdm043cP2by6Dd2hgUuJ+DDUCbemZN3+u7vtsJ3P7NudfdEGHv1Azjtutea0PMJ/fc94JNZ+rU25tCepfdjh3m8rrn9lte58NN0O22Aq83Q+U5PJet1cpi4lehQEQm59Nbx1ky4Jgy0JoHOa6IBrViWI5IIC4oVOMQM0Uc9FdKRr9nmFE9MRUKonZLSFpXKQl131RfzTEV5czoCkJwDEqyrO2j92Vpv323sPRKMftsWSu9rJZa14uFFi/s/f7eUen++zfr3X/E0eqYRkR0sJS5ZC0v4EkXDmbquH94fLzei0dmq2KtcRiDlOqpEs6PTK2o8R+Hmo5Bp8kDX4cZY36WpkLqmZjOD5ZOPEJTHQq+kH/mGQ0Ei8q4kWRAog5OoAp6F9xBQygNBiHspoQjH3M45KiGsIYlQmUDpanOD7eLe+u6pJghOMDgFCao7S+FOYyxVAu1UAbEnCzh6R8doYn6s9jfYuhRU5/BniNTkVb2Lo9QU+I7OJRtzHuE25hdQrYwkzFEWjkhsdrAEtUZszJOoHxtDD+RgaKaWJmKjEVoIjLE6C3ss0BQaFkC/4sJmu8G0FCKJB9lWGmk8rCMKbkj0ZnNRNcwRZIBErqjlBFdzPAlo9/QgAyFBF6CxxA2GKeq4N/diDjFSs1I8dTHV8WZ6nWa7udXZoE4GmPoTzYjh3omSaq3wo8niAs9xcF2hDiDrDBBiWiU/2aztt3vD0MpKRDnZ4rGAr+iScbwc9KXGzJHvcWQb2eWTQL/pAfW08Z4nBe6Kd6cGkqcQkgKTvghhIOD8ozYEoaYI8HZBOEQ+iJlZGNMRaZgpBCIglp9v4cFHtI0fxrB1QlmlBGRVpR7+weHb46O3757f7Jb+ffvf16vBd13jD2GzXRFy9hYe8+wRj640zyBe+TuYId6cIN4AvToPcIat6mba+4U1sgVNwtr7MP7hTVw6ZbxBHLNXWMJeyFkYlQnWorn6munBdwzTtcbgffRC65XEOSlsNywVSume1zdTOat/YNecvDjmknfrfcblwgCdNUK/BMbQegI0F4dxiApQ/O2xRKTd/82tt2rACLuWtGawFp1qn33oxUhhNhKZ+2m7XStFvzBxqpfdJa9ua7SygXoFEbFyQe9AqMJtLbRi+n+/1Fhq6p9ZgHfmrD9HOK08qZL16pToWdbEieCZRhvLVl/4gPjx8XkF97pldmvVh3OyCcJNaAXOqV/5fcy/ekrYRvjNpa3RKJACGZl35u++EQeH1p1Hz4hKIE7tt0GRuRF1Wkx6X237Z13W82tZj+1S/+fQnKed/uKp/JLx8KnjfKV++K3wB0YX/yyerrzH1BLAwQUAAIACAAHaZ9NtYIDQLYBAAB5BgAAHwAAAHVuaXZlcnNhbC9odG1sX3NraW5fc2V0dGluZ3MuanONlFFPgzAQx9/3KRZ8NYsylM23OTBZ4oOJezM+FHZjZKXXtB06jd9dyjYtcOjoC/3z6/96V3qfg2H1eKk3vBt+1u/1/Kk5rzWwmlE7uGzqvEcvrO5pnq9gmRfAcwFeCylPS3/kr1+CMvZEbZrsn62tdvw8tF/WjGsXl4SFIjRNaCWhvRHaOxX4o5HZMatDRk6Zk50xKEYpCgPCjASqgtWMd/FQP26CLRhLUP+ga5ZCw/TGn9xHveSvY3AfRvOpy6VYSCb2j5jhKGHpNlO4E6tj/LEdLr3ZS1DVgW/7wvJcm4WBoh04vo792O8npQKt4Rh3Gs382S0Jc5YAdxMKg0kw+wNtGHcL2qLLXOfmRId+OA4Dl5Ysg06V5nF0HY2bmKi8OtXsBD9wBt5NXzKSsz2oc6xQ7uQZBygVZrYiXTS0g0Q5slUusgMXTe0gObtZa9v3b9QdY5SgWv38FVd2uEynGI1rhq1rtiFubdHXXM7oDIa83LoV9ZHqC5wSqbhIaJJaXJKbMe1OY+cvVdpMbUEtEXnVPO2hgK6aCaiFWKMVmDEs3RSVVqXz6jYKqhunZ6fY2uXg6xtQSwMEFAACAAgAB2mfTZQTsyJpAAAAbgAAABwAAAB1bml2ZXJzYWwvbG9jYWxfc2V0dGluZ3MueG1sDcwxDoMwDEDRnVNY3int1oHAxlaW0gNYxEWRHBuRgOD2ZPvD02/7MwocvKVg6vD1eCKwzuaDLg5/01C/EVIm9SSm7FANoe+qVmwm+XLOBSZYhS7eJo4lMo8Uixx2EajhU17/wB6brroBUEsDBBQAAgAIAKyUYUv/z5QKCTAAACRTAAAXAAAAdW5pdmVyc2FsL3VuaXZlcnNhbC5wbmftvHlUU+faN0xHWkRRD62gSI6KAopQBhkUklYUBERmEQXSwxSUSRKRIZOtFZTBCAQiY0oRUVBSQRPDkDiUMZDYKkQMEDUkUWKIJCYhZPoStNX29Kz1ve96nndYr3+wwr33vu/rd83Xtfe+95ngfb5LjVYbGRgYLPXbsyvUwODjfAODD2c++1R35OvPwWt0Px/AQn13GrTRLZ7rBh9Dvgn8xsDgGmaJ6l+f6MafH90TBTMwWHZX//dBf8alBAODULLfrm/Cc2KFkxmEVH7uKk33RcoJygl/1Ieh15YHncOvmwZ+SHP5aXn0xop/2kcEXw6o8DFa5lJ465sjEaPLd9ksW3/kVstvP/RdDg7rbREXPP3l8M47GjWli388gxANj4EzgMqc2W14wqtf66tujF2p8oC3dTDlV8b5yMgw1KtGQIz6sSHo5oJGTkUL4WylpQ6lwZI1XkHb8cdAsCnb/PafH5npDp3g7DF0gcYYq18WgOwiP9YdeZzz2ycxq7y1Iq2aCtUzZ3B2S909JeIHY/1J8YV/5LHxWgUet+QD3di97dhOUeuX+quOIgobnLHanbPZaHk2LTF6E/sfuqOeH/feMw/98Gcu/EMdsYIfzbZ7+xsQEUG6Uy+XWwY4vloQEMCA67yUG7VduSs33mJSZDdaCShpKxPcyvWVNqMXmpktiRXdQO0sW93VGoScCYvUcqkqHLTO+okfIqhYnnnDjhBVyYVfPIhaw/CUDI/6AsWl0HHkdObkhYNaeygANPcPUIj9Rzqw3/eHGnNPiPSLErj/3Gz51OBlqOeZlf/c3W8NnDvTikG+iI/UvsCrO1LwWhWflsUOkNuu32ybPRv6cjprQcjWCHdU+JnoyU4ja+XpES81CwTtQg+baRJhzEUVePYNN2T26GiaehsY3PrVixiXDEwe+Y4baHj+VX24owvO3sN5E/ceue4brLilUx3ebOqN6ard3lu+Of8pBC2DoFPHg9QPgmIcdvTHJVeSJe5g697lOsEeMwk17kWcqPz+GQTFg0x5vBweN4zvscjBsEg04KsGk8mbdsxWZDoOQvW4tFZwVjmc5rhsAbZ/4CFDRoH96OlA64wf985xKGzY44gFtU7Uc8ELv+HaqD6VDEBrocK4MdUtnW0fsMI5nSHjvKh5YQ2xSyOtpXXEWN6/6UVS6+2AANZmslQQR388A8FzZp4KjTAoyYKSWeh0hngiMp2RFuUqAhEJHO+c0N7gekaQZjqIIpB1L8slXHhQVVTXDeiYtSnpSzFtNKMLORpobiqe6QiRFae1zwY6r2e2yqFNm/P7iBwKLFfjzDpUnyiJzv2tQ29uDV57HF2WXez74Hhl8zlzGuxr92XdPOgmcD/X4quknszHFcpq5uSsM7E3eAyAWQfFk5HRjNvJlKQ6i+6zyETAuPxmrdKclSpXLJ8qirMhfON/HjEipC60Uhfie/2Jfs+d2pq/MidkGGEzPXRrZoI5eUMXFVl0IF99wb3ahNiBiD57ZQcuINeTw3Ckid3bMbk1UWPmyq4RDYkQVplYl5kUUek121G9OajFbAgYWjydi2FJpgJDOrbmiyf6U8qZifZYceywulhQqgSwIOMIcNTx+8WXpmhulwsbUmuQJUoaNxcMp8HA8W0JivJ6vb+ZCK9pzjYg1vbdzlr2qP/2o3PoLIDhqfF04GdroY/dAT/2u389wn0RD/+WuDU/LrZeeWUZD4rPtZDEWzBhX1WfvC2Mz92jhwNbvXvQHbaJBjWovZNgYdM/fykqfU2fLKoempAKWrOb1j1pA+/j1n7iMgaA2JYI4ifXbQyj+6yWV9Di1Z6VwoVDHAVPnCbD06IyohkavnQDQ90A+l5uVdSgyh1p2meE7zYR168VsaIqE7sUahyNlQXTkreKtArOkclFFs3lzm18iiS2njnIWbtxPwmBihX12uk4zEnGXDXzJ5edvGQRTDdEkrcaRnEep5sZsj2+oi1EWRt+7zG/Wu4BeLy7kmFYxOJKvjtcicnis4isXWO0D8CVDJ9fSz+6beGZVEd2ybHRsVq9pDJ33GYvkdRkOni8Y251k9mgwIXusprrN2YO6K0uUV6ROVf2H89tyxCl1PZi1XTW/pa45FjKJNqeT8xEdqFSmbmfBbWbDXFDPh3Z+KtKQ8PDxxjw9G4+X84m/njmCj6rI9U+sn1qqniAK4QrNrHUPCgRzzwzdyBDbyLWXkt0XFk+itfaRC07Bzvn1hapXQ8e/CZ52ep+X3fojx4AT5/Kko9+ycXfRRhErt3LIwqRPv5XFY0b3QZh8JWGP+h46Lw8PCBkfWjVy0gDOlXstIF8XtK+CZexkBx5Az/hSqWwuKPmO+6W2+Snb49PjuWv83wel1xbh5NP5zCGe4OnDFkf5qC0XLFsjqeBoclI0yByT82K0ddYGU3bNyR7jqUrZLlLx/d56KK8xe2TqrMNFr9wiZlqomEwGXNt0t1mLQ36c6XSHHIpQWfjNNjL7YBbEYblLKUF9Bzuo9FMNpx3klMAPdsbPAxwY5UL+/HZY0GZoRUeoyhe2gYaP03Cj66Az1kVNpjGSBzG9v2rsj05Gm0T1KkzRTp8vYh8DaGZYnTCqqpZfDnYPgMgUtUPM8nnxl/jHEWRREKhxcND9cqWwoaB+E4hR5cy3CMXg9+PuJNt0Yy80o/uXEMt6+wTRkGAzxjmn8d3IepMdsHwnFvbaB12zH7xBNErOYCMZXVoESMLnMzpa3SMIw4Gr4T0KGRkm5zP+AeNmz7288CmxQPDNgl0AZRqsB1iMsJqih4UjqKgh8bMmbBchOlWZtjKEVKvTV79LkesGsKO15K20mYFfqu8OQsqy+qic1fcqGCiiNpm9iiWXbOCJZSFK9d2xE1ky5y1VcKtDGRJnA0O/+qNrTeZdZZgnTx+Loy2JPFvHZmIXZtQojPqiePjMSb0Pk0cBYmykwjdrmqD63d9frTFdENuXRyw3Bp9kSNTMLL3XMYmKjpjiJAXGXA8XJm3sk+CDFWC+kVnPLWeF2d6cgu7KzlI2XJCSjabNC4/YN3C1ZFtzY3rXU7KpvcuFy39+0Ss+zG4GVy4Tl8ELGn6/zUUKdVsrXqLPtvbY+I+0wfonbb5i0Psf9Xwy7kKAoI7c4i9MDaaTZHUbVlROvz98A/D+UeSJvL1F377AVj1dBWBolWLQNstTFcoaAmuCT7hHY2NepQHbuHV43iv7R/rTsy9c/jE6T24I8eP6TOzwZLlK56Hjpw9+3q19etjWsZ/DTHWlTN2X++6ELBtx3Y92yc+OX362OUkX19Hnbv8bLCi1H70xTObRYT/XP9bU/XatfrcfOvDXbs63xP5rybS7jOVJ7jaGhmby51R8PFU2av7QWAv6YMwyEbMYU+K55hnkofPWxh0kO2BeqRsvL3YA5I7PNQQf+EPetMqydMih8pempH4YaL6LelaNH0uPp5U0Y/yj0VKR31x0xZvyUM1l41wFRPbbE/tG99n+Q4nfHzar+3VXQnYndmT+yxd3z1BTqjiojV5aikTcFU6xS1xm7qJshuNL2Yl2Z+aba/zRLwLFxbltIMUjnFML0+zPcYSTg++C7hj6958WIDUrDEgwmgyaUcu9K1YPbThTX61h1r6zeDky6ZGHvh3GWr5zYq+VUexpj3S6FRt0Lv0Ig6v5FfOOPpUtP2nSWnpYf9hUl8tq3LnOn75H5o6JwmKqP6F3JRX7AjFhdpMI/4kOP9ydz1nZV3/aVKmv60pFPg3POUA/pcfNnOgzMflwn3p1u+qssXljF7+GzyaLMokfn8Y+ICieXPg04lQrz4zcoqH1d9LhG/PPff3YnQlbS34e1m1TFz8D4Ru2sb8B0LXcD3QPX8Lu5EW+J8gpIVWeP9ZDqlLyp9U6Nzseh8cHwlG3kAUZ7JSaev+bCO89oTd2YPRywYV75qpM85uS2eKz1/wMTp0jWl8Im2z+GGQ39BfFopFKbjtx6K+sey6gn93zqGMnizpsDMD20vzoMXT43HSsHdCQejP3S/vLEn8AHZWfKBiZ7/f/7uxk76VQFmYGQ1w6Hn1rLrW++1as3gmGK2eudxc3ynTyTHaS6uSRDroxDa6JqN7LrlEMsxBIWyPiVWt3fNPi5j64CpgPh9xYyOuT/dLxDQHMDX/XcMgo30csRdSB6Wm3kEg9av0D8Sx1hhRZhIWGPEEi+yRPUph4iQLL3Y7HkO9O4kXl5yAtfIo2jTIxO5SVD+Nx26IEunMi0xJoyATrgBs9/N+shWcTSRjJpgDD8H+1dfo3QxE+BZMht2acbgn2TNhPCcdBt1/Txb/be4E7PNtIgdzudusM5jUe6+bLiNvkgjCvezJ4HcZx37JirMZTIuqvPBsz+FSVmh9cccRfS4QYMCJUUYVisYD46403ycr4ruwWzkUKHysZknpCwcoPp6V+WlYQleL2SO4J4c4ETQL9yR5sFbajFfulqRUKAd01WNCjx2+qGGWnFRzza4vZSvG4a1a5EERxk2Xzi8pw37ReN7cj1yKqR0ZlIbkTQOhx/dWmLpKfInQXPvMdmoqCILd6yc939VfntYRWFjdM517NguaFESsAgi62RPa6NUbc2thjtfl0ZI8nobnfLoPyGcenH1rQOeUEKxdh+kaWFVIXW8Zq094tzvWqAprp9i+ChCPlhwvZflAQVEZdAQ7wvGBV31mT4DR5RB/7jXGqQgnkRuOhIFNBcmj+Vn8Ycyh2Xe8Ttm8OYroFxLyxbbGW+dHBNzhGqydbaTPr5lhUU6V1m7CjCthXrzZuWJBDA9THgH5eEQ5whVyhoFi97JZMk9wIJuuiuZq3tV+S1lijekXuhbmFIPoQrb1iLfhBs82Lsw/cB3V8Nov5A1PcqqWVNlzOAksDGOjBAXLVf56nfzieX0Kfc+QL4M4rrFc/2fdhhU1RAdlOqGnU+kyGda18fygugSTEkFOc3TBuU5yyAGO2P5q6MXNaTzmZojpCJWZbPpto5m/rD5ljAHk9dfSci3hvVUTW9/RG8MmShb6xTY/euUgMcqS7DlGk4aU7TI6F3J8WtDdvTmMqKSlwa6Vp/Ud1xkO3DPbNh+KHicucMfJSCsB13GanIhWVK+0wfl28rcX/jjhWonhb8C8E4ZFyNC4C4gzCjtc7YhzOoA7XHtlR2Vd6A/FQhJA2vl8zjOcx7+GtNtAym2bRA48f1/7/b9O5IQIwd+BWabetQvlWbXiD3IvF7ugApDqSaP31ytKqXuTvJN2/b7AboSCBqbkKXU2tdao8HR0DOOd/ui/oSd7M/x2HVg9E0mgqIUZYCR/B5u8SUQ3Qb08mR1b071PK0CrCeKs7iK2sofdlcetiGxDcSNR3Jm7AM3LUSVbq2nl18Nng8Xd+UEocXkkXjnBH2J+z3ktnvW7Cya8bIsoshuECsJh61P3VhT9uK9e4gta+FW87cmB18Ldc21dM19/SDq+fzQFXl7rEVaxCTcN1tDQURRXi4LXUmcrp+SWERbQI6HLkNwtYFsw+2qtbfgXG3E2n0RJV2cav6mxOH4oebB0gS7eccp+jhMPV9EbOKGvVWUJ7sRguZywCA/ooLiI1MoslL5uTf+JcVBsnBpN8UQ8/ghgQysNqGReyLt6AP+asDhH0uuAuoaoA+sainazJ2QB82LeyIGa38/C7qPBeMzeiKbPgPuOh/8OI1AacEkS0Ny68wcqlpms7Lzm+trEZquZsXDhTBWknpynS+xTc/oWSOv2AlaP1igEiQSqZqHxkGY9R4YDoxQLCwjQIVYWUb6tPaZe2JfGAfr0tV9Lp5zNgrCEs2UOaAVNlFcSpHaYgW0aGdDVBCH2yjq2oi57UvM8CL0wIySxKbGu4qsZSEEMxI5LSR96yAgUFCsHUPwEAHVuDXWOLu4aSnGhJl0Jem21XVaJt232LSbaMmtwfxqs6qguDzP5Sr9Bl3SaqN6vT40PNeZqFksNVnlPXPKL7Cm5rWKBSdW0Mec3ABR7ovKP8eJsqmh1LWb+ti5loKI9/yq/YLdAxivJAilQOc6gdCASohntV5wrE5XX7HhIazIbpCgHkSndWy/PPtXbVVes81jz67Y/xmmoZlVszpNft6JLQ4gJij1DFeQT5uakDMaA+SeBlRnlrFbl6nF7AMa6KZhC0VdBJGt47z3OkJwi78mOZTOQs7DEFdA1jSfMIQZNF8bt1yTu9ceXmu6K7zHbyLBBJm1gsfpdI8ad6V+u3h2CeOYNyGvO2R4R26qAl994bR5HWd0KXo3I1KbRxWzQ3CM+aiyA3mCW97wJNxXlaikpt8kvm8ts11t/4uc6QiqFig/S7vNwAbbd2JoPhZdJecrT+mcQTBov7rDZ+BQl0rgEyd3b4HlWKA5DvmoEqK+JgsaaXvObdv8Lm/hxm2gdhSFm7VYsjYOSFzaMByo70/r6B6GbAiO+n+izQYf+NtwbRB8e/9J7NMqTpfQj0nyIpAwaNWEiWwYCAisv3OxkSCyAL78zUT2UWwtee8BjYtUS7GbWTm50YUPtiAswtJIL7w2WeYX3DsSITwJUj2MBG4rIZkPSufOhH3pdjkvWrPVmYX7iLuwxaq2tcnEA7UaRwqTIobzXfnszjYcpK8EUlYTTfD64vhXWJwzSqVwMiuXmadxu9MQ9y+Q/0JakPvzSmzpfRM1BeplDlpfEJUcTgPZEUmoCXGmT36dmW0GMuMUNCZ505QCsjRIUhXntV9mD8xkzJCoiT2WPtwMMbien2Z/gdWSL2VOM3IE4G3OqO9yzwDrE2GvWOT+utqm8zNq8N9CoulSBC+LHgxun/b7TpWmdTERfeLPALj3ZPr/ZokRyFEEVm7j1tY9ObLSF+Zwp+37jRrqKPcpIDAKudEln5Dn6V2G9WRMXzYYofcheG4c+sc7IdbSz+Cy+ksJAR4JC6xpgqyIcsTuTVOtnEuzTeZjjiTVmn4QSL6NM7g3IZHOPkpSZ4NLEccisAzj+RbwdlVB7OAJJaP/y9xBgasu5gl/H9P3VCaIB387HejceO+9sVI11YqWK4s2UE7GEwoYE3eK5k9fYV4XE5k0AbcsQhnWpsMEMsDSACHk1ndqQJi76KWOBe09nv62gRitaCzJBrbD7STn/sgAUjfqD2D4/4MrKnYkD0poytocLAX54XHOHZ71uY7B/U8NBPoWHnGhWdfoB8yOR1PZlb3rAf8HYmPKYFgzqVSNXvkUQ/CZ8ArUqvFbSrnqcBJi/ZTgkihxreJ0pPREt2qXFU+iFIO1lVX3i0jcxsHyQs9A7jPulf3Ds4psLq1T6dEITn6xRuI8/elOyWpcL0R4MYffCTCtXvpX/OhIZ5EIVjw1BByoBE3batSgpkqYIe42jPlofRCq5hm5wrZINRrGhmt8XwukC3aFExW0KWzXCtqNme2T8nphTJXW6hNw5oBqKpITSS1hveNo1fRGhW4S68HQV9QD9bYKHKzpAyg7of0eNIRNPilDyGRPtSxMC5VWTQwxSI8EbLtskEnb3S2LZb5d7wZUywdQ8yYgbQcPQKkCY9BWlGzb++2UbIaanB+bu9zBbf0f1rUPhulLaaT3cxzuFux2toOaLJ6Iv9djk77LfsDhxyY1VvecGEnfp4R5tkP1ktpJcvAjX/kGsqfd6Pp6ki/Ez+i4vT6Pgs+fuLHGI7tGpCDP2bLFAuhkM99jpiD3J6bL4Z9EVrK7nlMw8b8ZT9FnNnwFUvmjcJv/9QnKQ4ytdN0oVGEh7V4G7gR1P/KwhQd26fhPTdsbCOhfUND+o3CIiKdQVd2wgS0vksasWhXXqEe1y7z0BgYpCfl29k1fiNpXDb7QX7Ya6nhpY4TzErCnEk92H4FCHNxzhdJ2Fxc+8vXU1ZR3m7fSfA42aJupPjl/ZATRyteefcKPxMadLlHs/qHDaPMi0MIOoJ5g3QaUbpvXZ2B7Idz5FNN+Ylj127o3kuA/ibE4FLjuYsf3bwMPYO5t202Wp+Xa02+mVXGD7lK5dP9Zj1xS07KhkRZUZqyRLso3m+y8sYRxIgwKiKgXrffdM7YB/8mIgbSzsjfRrDxqXYH6+cK4qAG/FHUGcq6Zx4pM8wmyYvg3YOGvDG5zsj5seDkoVV/AT6MILM3t/xH4Dm8M6n4bGTH9GDnxSPpHk9VYuwWVQiKmzRLRqNUR24Yrfr+WCxgd+VS7an55dKRf6hrjgvVzKlA+nXMtOPtEFUPUk7+uDCaem1V9RQS3TamxWeh7mD33PhhmXFDvnQV+uJtdCN4UuHzG8wTo5MVd6vXTmn+6G/Zxso7RyKd/5TDt11iAqoWJa6cHmwBQe1qKKEMvJV5Z/WJfnWV3P/t1ho596nI+32xleg/GcUS1cv9ku/2U/8ENtB0Ub8wiabJfSggEblDi2KuD+nBqfWColNs1Y/M6XbW/wsj38jmOhL6btGqxImI4Cn75OztfH7QK+K8/qdyijS2dS8anlvyXXXKF6la+Xu42N+KbyhH2oMs+Lis4BXe2KM61vNHjUEbnM9g13+3TNHu8O4qvqp0kas4Ch6ol6aXuq/bfQx9Us8TYSpC7EIrGr5cpgGkfTHgOMLU9lMtQJPZnf1pYlm/pygH0U6I89Wyt20T04q0gmHCWIzVdMWaZvLlgMDauOODSbevsV/lhbElY3WF6c2HjafPCDlHR80QWWlbyDRN0sqQqMp26QOJVWlIu4ZIsh7oy66Xf/uWG2slQyaFOQvvnUyjcCKIrbM+3005sLQozPRPv8Tud/3KfFTQ7I5zP620HHAnedPf9v8aWLrZ4dXUV5eUrQ8fmJ+CG4p0ja839Xk2WfQVXLRqlauVYzA1YVoTOlGO0ciJKni+kmdvYibnezZIoO736X6TXs+b5RGMMrW/qig/GhYYU8Z0oAf7tiD0LFATiYWH0XPwhHvr0z9PMqyJLbiQN/OoSbMVjpfvGtxG7Ftpz0fXxe9pYJ+OVllhyCqoJ653YEetaCFdvyNkSP3o6/4D7Pc6MOfoNcuI+31054EP+8Vn+w8dqauGdOwneSR+haz/y4Zw9NvXGH/4TksaOpd/9Fs86977ISbohpMNvu2nsv8dE7EmjanmPce++abb79/b/gsck/G+h4rOovDHg7HkstbKBdf6uohwFZL80KG+LDjGMuvof8HvL/XZBxocZe8glYJPXlEmqwPWuhCbzQJJb1b8RswDQflF148e8I923N19wGzRtGajloFeYQbiteMQxp0/B19bCojCWRYtdvUhLSqX4yR5kHuO1FDyC9HekpQabi6hZqAc3/LgiWLsn5l4A0HBBloc+Nkin4nnPRafpBByTUP4LETrA/2dlRIJsycRsH1ivI6bjFPJYT9DuzdaHG6hmCZkbK7DK1cLta43zGx6+cZpuGkrihJXVOG2lQrz6Z/jZMG0U5KYplQ4jm8m3hrGmBTX47YmqWA9DO7xDwxSqUGQZyiR7eYsl4yLxJjQaQuALVQcRMGD6Pr2llPlv3N4KYlezIJ37SX18zVpfB4GZ6cQONymursIJSQZQDrmMKAbqbRqxyaJ73u1zevoWUUdRgGm4L70NGKOtEGedF8RSLKDfWNHTWWTkgHYj34Bq3dP2NMr0G9VUXpQ+RNHITE20J2bDbvzrVuc0kCiRIz8CwUp3B+xzLnVG8rH7lOohhmty5cqSl35ngBj57ZUc9rPDHmkqvC38jc3Kd4/UYSO0H2I4jff032/eN1TFrsljDuH7fm31ExymTqAzErlRXwo4x1hRwNh7u0Z5ONKfxlGfnfu0s+BsT3yGPSx4Q2h4OrZ6Gjl0dq5m8PoLwaLonk5uWyL3HWunARzrB3sQIuefxELEVcDvxxr+vAa/tDabTB33JvKx8YeeokJUVer74Nytwv/b7L1mYb5fCWdMamBLhgfEQFAs7UlGghHH3k9byyLqRMK96BbAskxc6zHAGxNPM98WP31Q3/I1z6So77t4ass1lo7J/daVnKY/XRe874zRMXWKDg7Fkqfga4qAwflIBnZavLpGSIMsTJ68RHs5mPATWR1vSQlXFQpiXYBoF80i8j9BKjpv8jaMex8edznofid5Dfg/5/xTIPoXrzgoI6hvU/RoyLPVdiJ66xMf9wOqoXS5B9O4tiTkMutvz9MdnN77bAdyKpcyVZLinfLbMXjTXzZS/xRmjmcdo52dwqOe4oY/8v03LzeB7Tf33VPhhYoAu604/3sV7i8vWL/PlSAaq/OTCq2aQ+lnQwWmHt8s279ILcN34xT/g7DuzqML2wD8o1K5c1EhCzR/I3DcuCnjw7bs/R/0XVVyW9gfIx9hFjVmx3kESolfAHuI7eH/Sm8C51LD3gP73ADo+2Htv8cWTvjUZnp1jfHsBVbMgwNhfxf15ZleKIxY63YSL7dTf3yL0vLyzJDKDouA1NrlZ7x58uAkKEGX1xXem8aRdafi8mcu+uLGAP6PRFWI980+LRLVeuvKrQFb29Nni/S/hDWbbkopIMFK6IIDXKU29J8e9F1+4pNP1wmAhQf7Ha6AbBZ6SYWdMmzon1KxHJaYxQ1eXXAhefL6WEaRwGbowARzDZMLLnEtDHw3TYMiECfbR+/FBz53HzOUgENMOz8gb4ljq6rho4zQAI43+c57DXwQq35of+v0xiHGT2aC5t20i0e+2WNfxUmBfhthj1m/a6E/fMyQ1+yRoqGogzbYCypa059ZEn7Vi9qsxiRGO2H4Pgptltj1GyqdxFCOQXSO9wbF47B4OpQVZH/ZnhQuBujIG4TdYeqcxYKjc1NE2OHS+eD0E676Bc6XaSpBevv4wXBYyG491y/W0TfbhfWj9SaB/TWnueO2V8rjkmly1AirzGmouDTEuYSbTyejhK3+2A135HZpz4WZVQB3LitW0y7w3wL88ms78F9Yt4rvQCg9YFTZREl/NZB8ijrin2CT+Nv+M2a1B5E5pB3JeRDkQwsbq6mB/QYyNs4EoL7hUMSjkgHa1zb7QsmHI/PDgds7wT6VYF1ZHrtjxqqK4oWYIL6TwEt0STXd4hB2ORVNqQ5OV1Csjvfdkc/Xwv6zZ1nvP5lToLxdemUHh/jUtdkNC2/0+7fR59wP2DGqjjaDEyQbyZRrjF792bcjLhMkJpnurdWKgJWOPPeZDSBdhIjvCmAvsjzeTg+ohEcaJbEk/qz0VyLKl9UkY6hFCr8df3GP2oHFTtN+69m30S5dRDveO12CdYR5lZYdjgTgb24I+IRlvReNL+R0noDw6gk32xI+U0yTHWc7IMqEawwa4sJkyFAwcrxaa74rKRlmOAhm2f/EkPBi4tX/v/8aYgGlcfMzWNpXDKfFlTtXpn4lWXyn/M/0dTWZ5c72rADELRfpHCItOvAMHRqulAtqZuOSeP9NlxRQ11Jq/enU/iNr60rw32FOrkjB7Qyq5C0SzoTTbs3FYP2jsn4ERwwobmuvzZuqg1n7mLoX1EDxStnhjnKIZ00WaVrMhKaQ+l1f31AZX4c3/S5jZwW1MsM3nFcclwz2qihpU9j/pn/8uQMsE8VXvvM332oT8vvSOqnQuFG+D9p2Le6b6S1IL6jSrxg3mXvw37xArv/ch9gajzKUD0cbcFCBwE7/u32X05NSqKcWeA06rvBW99xWnD6TTHFrqixqwfuOutPXarirn03SHvxiAv6NV/773Seo9oP/FgEKNM6O1Qqqa5Iv+bT269P0LRe+JvCfynsh7Iu+JvCfynsh7Iv9HEkHwd7Bzjz2zXi/mDBZf+qNQJCC4WyJBqicmgLUfFp5WJTqtcdrwxwJPaWCNeJSVQVU/Cw7eNT2TtynBNdyZ47pI12CVv34Jg6MN/4XDKXmPCCnSfxPkBK3xf2a37F+G1l94szUyEgElIKEEMzi0AkcAzt82idU/Y4RYY7ZgHDDOGFKe/kMdRz/nceZnzBZquY79VIWblrevXx7lxioWtipjv7FUeh9fk22fT9FICWD1BEMdrfiWEWGZYZktRehf2R7QPMNonqUGzdxstWDzFeEMWGXWfoH9doVz9wiM2rpjlTd+/hfrIcOcWfHNVv5HnuYSarDnWSp2n9eWexzd/LJpqzP9cxKeh+KZL+ggkBk1dpkYE6OxA8jPOOjI7k+beD2vuwB4/ys5subJs0wdYj+xSb5+M53CmTPTwt/RSvQoVFUB6WhjCswx3OtSRDiDD6QsjBJi1cMM1fCogECNtSeoXjA0L6THJWlUNYuKRIL0n++4AdZKwWgm1JLAVk+ykXwpnalgcMLwCw92oJcBFu4VtGleBWlfxbCmknpYU/37pT2laSBxKaYbhpbIfcZGXOOj6pndwjQmDSh2l9zkswDN1pkXn6TRjV6569Rg5VHTvRA199lrjGWq8f0MpWlhwz+4jxcWPwuCmmlGzfR9JL5qumc8CQ5fJgtbxjXwkkv/AZr7R/bmmps1qiqulJ5SxwQ2+aUHfeek8dzQFBJR+eJqNkv5sPM5fAOLB+xTJ9a92EAT3wxbzZV54l9kdyFJsbNb5HjlyHbJccx97/q1zgmAUQrE0tDAALeeWnRxwWPOpoXvuYioW3sTxdZ19bs8btGZPc7biND9fWn0TztpSKibAhawwoktKwcpykW125y1iuHEQCNsSO2LqyRSKiOQvWb8uP3nHfvGRjgjnHrmiGQ1G2eLFXs9uIojRFkzhOuKGmbU88tbkIyWNMudN0RRN0a8L8mWGtya48b7+Cp7dh4aldRHsCwCgaH7veRdocaT92P8a0O+DqcleTTG23+Ug2j5MEFlvh9d6QHfApbwHY2aeqSySiH5OTy+S6hyl2TFuoJIWF9bZKdUlg6vbZFzdOt7tRJzP9NxO+rqxnVDcdyGpBmNj9wMDPqzH4C7PVvr5Vce8U6L2XORDP2XU+ThX3xQUXvbEdh+3RryQyoj+cncZaNz5ORxTdT+JvpUHqkHMz4l77vce+8oS9rCsmyeUd+UXsMgX8zI0Vo5QX8HqJx27gi740hNQbAQvj8tjAtsCg5Xfmrw+GEsXHhDDLnbeLleqaN5ifLylAOWcDutB9J7z5UUcxwwKiETWj67NAxgk/3o4oeWv0hyIj4ZiL6eqrXD73K8Lu/J/Lz3noPmqUOsehCvGmzMVoKns1H87KGsHYv81dVYBoROWi7+z6pdWD3cgvzI4Gi0iZrKri+fUeikfnYzmidXgM98scjnIc6qlZG0/NptZWxrWA2mOrPT9CuWc3u6ZEd+ElwwKQPmz8I5D9iOLhPHe+QtZkMGyjESRfqsDpWFJG+Pf3Yfr3klbZ+gyFfFLOoysB3vWXnhIOq+METPeMeILlwiY6ojBFP7b2QYGJwVALXbkCiZqgKsqEgZZUx4LDOnkWj51xCVytU4kgCjHGYK2/dJVXpO5lan6tyN8S9PusJjpD2V4rmGxCBwxpAoDZUhWqO3jLTChsyvwFuLQoy4qHyy8eM5/xCnWLapFae4eqKyLAkL46AlQ1xTdwVsZox1aP9zils7wr69T+5nz5eF7OTOjVCbbTDbSFmCpaIIR5dCXILIuArxSyqdD9IqoMn7lfVpTKpfPrSwqjR3/CaQsn/Ran3EEz5isxYqNqN10YSw7G1h6r05hyQM3gbF+DE7BkPAmh7Wkh9cLsNf7bf+mAi6i8FLJCkbeayMxrylSTrOFNvO4yPrvZ3ORvVJ09pTVZ4gbXy2vXXu2vRHroOaftdmd6l8qW3+rC3bLuZMOfRbiwuRoXtThRWfTARp7EIrp7PoTLKV3/NQtfm0TDFcUzMmqEzLYq8pDYVMsG2a12N2yEGVI+wCMnDoxx5p/oQIwcYckqIs7jpWae9cnsCmVYUL4a6Erhs4YZ6E6a9XXKCTRnweXKPiZh7xCBeuMTjBUZwEzZ8U8293mTXtoY8xGOOcYc2c84xNvrgDbo+Rhs0WK838FI7TkPEJiHicgZLVZcHgZWjjtaTJ3dLtwy1p22GOLiBCCC+1qCHklXFUJb+C76IpzY4OCi3mLhxAmyblIqFqIMR4qSL2UizGq3Dd49sRov45wkeKJdZ3rx20FhMMYU7hzufCjqcxr8q8WG0gFu1ALPJquFIXH4qpRwtUTV9pdnpIHU4fYRsYWDA48+ABH1sno7MhH5c4JcCRqlognuvk1GaiyAUNMjQc4hymARZ1bNWo4KtW4vNp8oUr5rvpOVvF28wZyGg8XpnqScImc4x/uiZMVVaDlv0JVemsw/eOe3ydLrVKf3qkCxZJD99CCQ/9bJIPXrroZ56jjO+zb2y17WM88ajZyPR1xLI66DeBWk9QmXJ1X/ucyV0OIKdfDXoA+n4/61hfylf0o6v7Ld2+8LY91yeZsGQWK/3Tt+ebCzzpcTYtzHhM3Gc5R0eVmReO0CFR9egSM/Sc1Wjeomc5v0i0I7yxyPTW7WEzm0YpHxi4189AbndVFxV7cPgMBX+u1NRSwmiO6GvP/HLEpjq0ZRiyfDLitXY42wa4niQrjPJiXPI+Yp0oBRswmEM/VNgQmN71Atiiz64zancoK8y3Y2rPDc9FQvk9xdzR1wYzkjYNjmjBVE6+Iti9pqzfhsVlnMx29C80XU+uxXvxwUZehQ12ayDaVPTaOwMI1lfAfZXC/v576XC74MuxBTqrg3R/qrvyWrlK5WUpIpoNLUhkd+d7dnbMMCHFai+dENhLRgXXfB2vcxbfQY/Ne94k+PRYJav9yqNP5zN1kjG+zdJsuZ38ImP7Uuc3EFOZNdTXctkuofpPO1SGfMpNactgYl6bCQQoqdKb9TP/whBjbor/WZUFHu/d6pzPEyY1Bq8GZywY0lmXXqOzz49TcV7dVBN77z20hxiVOBeIa0mCLILCVtwT3GMJN/U+hQUqeCjZOISAerIK9WQGr7mPXrAHaSUgtJSkGWN3xvp+83GPTpD7Ngb2negZTH5WXrPvbvFibhiaD8hIiHVtwxAqFses8+AO1cZagaI6XBCpTxbnUQocmqyqekmcDTXmLsybI+19faCsr3AgCUMK1z6GrxlN0dtyMfPbaABEU6zzNLsavKA7FYXiAMikfqd4NKbVbEj+tfSgrjhew1bx3AgaOluxg8kNohzOEKdQZSlMQcJkatjkqperWuTx02Bzn/TNBWLUmrvu4NawrwoWcdUkuIsq7N3eJBXSNpw3rCWrVW/ue/XVZDZ6/+yxjb1Es8JMHsPGsyVVlKEq7pGbUEghPZ/qptNzlvJYLeh7llyGa5Sr/4/k5TSuFQMJvDuT+aW3ooPxOzyPDc9E6h6qPH73vcD2dOLl2SXzS0aVjn39P/o47XJOLZhbNbJnCjaqNl6EAXeK9pVQK8JJvovWGDN9Y/ziQcJiQJYaol8achmnfMO9tLpTpcgnS8A24AJWDqOwQb5TikjSb1yT+v5C5AbxM1Ql1ExphlZI7VnQf2Ws47x+bxQTYD6dZJvRIqfFhIv615Uokkcz/IcaWdefLdI2adDHAB6RmPhoz430xbwm1BXUpCH8UszFvFkdz40Lv1gDQyifkprMqqdx/vxso7QivEqgQut3Rxy0z8BpG9GvMG2aJyBVQeLcLUXr0PKpq3nUid1SVC13uLbWfzv6ut2gVPWUqDhG83qXqGv65lNlR9SLtswucqAc0CByrF6XTCGaVe1hoJ2uNvmb0EodS4KOlbzfrA1bWevXkUYE06s81VKqholO9RoL/mJdty4hkIv+QymGVAvAVKZozcFvpN060r6vfNGvfLkS6pLee/r9B7mRT/4RUbqcJdXMgNWt3LxaastnTyb10vI8Q8W26xzNGfORwYmAUrZHmLo2x3QUpoc3kkLo2Q/Ul3SBpt64y5t35pBm1NBViuEUaT2iNl1CPrg4SWyFmkUQwhnZ+9NgVhgJX63rFoKegjsBd9I00u4FmyhU8z3inoea+nWAjYcORfzwMn1UybW3XAgfm8iW6UIjT98KHIZ2H1QP32xXxdbNkOnt+24IV0wzrufRmzthjtePcHJqXLdqhQgprVl7Fz1vIsJ+Ru6OqQcD67RElP2aA75vVm0TjzML5gNs5bk4xmiehYFBdFmBxndQfiftrAiTR3zgrdrwsq6o4Qvq5XTlHeQsDN8F/GzqS1DdYr80Sl2I1LbYrXXP0OrFDtjyTQ6JqszWpitQumZy7Bza3dPf4xiLo9zwZVwu0GQOc0vX2Txt0DQp101IwQythq1VRuoDCfjLryuu1KS1KPUfTYL9/FumKnA2D4H+ge85ISWze/1675UihSngLk2M9+Jep/XJ8zfAyhuCrNdOpO/Ham3zjWzzxMp88YpqxGTlTu00XlUuwDxMqArVb7E9UBGX3K+Pi60myGfeTG2J2o6UGHVjqe7Urc1vWtIZJFrDR8fa6wePb/72eY/IEDT/DXn54vcb/a1fUQDqZ77cnX98q7FNo3VPWdy/C72wxL+tqGFaz9GhNv2hW5kXPlqd22zmj5q/C4hFapVsBzd9g/ptzHPEb2pVYlubBnTQeQs7Y8sPifoF/Xbv29W289vv/z9QSwMEFAACAAgArZRhS4AjzxZLAAAAagAAABsAAAB1bml2ZXJzYWwvdW5pdmVyc2FsLnBuZy54bWyzsa/IzVEoSy0qzszPs1Uy1DNQsrfj5bIpKEoty0wtV6gAigEFIUBJodJWycQIwS3PTCnJsFWyMDVDiGWkZqZnlNgqmSEp1AcaCQBQSwMEFAACAAgACGmfTRlaycdcBAAAcxAAACAAAAB2aWRlb2xlY3R1cmUvY29tbW9uX21lc3NhZ2VzLmxuZ61YW2+jOBR+H2n+g4U00q402+lqX+ahTUWI00GlNgOmafcFueAmVg3Ockmb/fV7MIQm2qkgbaUoig3fd47P3Tm7eM4U2oiilDo/t/48ObWQyBOdynx5bkVs/sd3C5UVz1OudC7OrVxb6GLy+dOZ4vmy5ksBvz9/QugsE2UJy3LSrF7WSKbnlj+Np7ZzFTMa274fTyPGKIk9e4o9azLlyePZt+71V9AOvfZtchd79JLG4bXtAc7R2ZrnW+TppUa//fX99Pn76e/DRIQF1IuBDXsxwbfMmjTfx+H8AN9Yk+Z7EBcFASYsDj13hmM3jAll5jQeZnhmTe50jVZ8I1Cl0UaKJ1StBDigkoVApZKpeZBo2MhrMSRsRq9tl8QBDlngOsylxJqEuii2Xw0tr6uVLkBciVJZ8nslUiMTXG2erwtRgmheQSgg+FQrCW/qjMv8ZFj0gnjUnhn/XuMwtC+xNWH9oYDpgP5JVit4lgr9FUQ85UrzFD0UAghpiPh6rWTSvinDddFo6Cu+HdICLI0D8FEYLmgA1sV5JQrE0ZqX5ZMu0gMr7+szROwSh4IjHbZHzhqOHTGcT0LaFIVIqmEy0NI2/uniYuESMGDMTDg2IZHVZQVuz9ZKVMJoK5uj8MSY5F48aIgPJfim9R1IN8Ey6CbPjojzI56yPvs8XufJaiQOguuX/t33Zl2KA58N6tSxxVN6C9kB6UiPQdAra0KvjkHc4RCMjMMhDLFv3EvbeAnydpdUu6RNeJMjaot4kgCuiaaN1HUJO41JILWMR8rjpIT4ZwRB7NreK6WhJYVoMKul3AhQo0hFMWhmGjHPJThmLvPAdd1yCAU1zsEzl1zGPyP373huux6e/SJe+RblukI83fA8ERChCW8CYQvPUpmaZ02uGK3/qeW/iFddffvSlUYyw7dfTo7U56CavpJGvKpEtq6GRDdm7tR/ixZNXXhVhTFHf5v80MHEDlz6MZ4pZVartuy+2z+9Zsf6aFCJd1pqvLc+WpOw7U8YujTkN4bGqsajCAWh86Y+auS3rQt6m5s/6PEcXe73G+ORCzwNXQbYhbgvZTU4ipi8GN3cTFq8vauBljQKHBweGAlspOsiMdVy2EgvHJ2R+o0RyN24ddBnOh4Cx1l2o0yJlMzAeukIzuga7+zftocDOy50rVKTxEo+mhYBx60z8f9B7qHQmdlVvNwFcduhLt6jRWekVqh/xCjV5+Ho6NhLw7fHCHPhJB8yGfO2TGU6g61huZR6zPVjx2mmLpBa31eyUsODQQ/8YROIqObmA3ceGIsfG2+LVELVNHZq7kAK7kBjCeeR54VOgDFpNZrXSpUJjN75GxjofN6y4GdQ6KGnAvOkYixfcwHrwsFwEfHcRepYht1wY+C0rpTMR2N9Owo7pN+0xtE4z77rYCOuJj2qL6ktdFfJj8Df7NvK7+bO4+z1Uu0MSbArlWPxN9RrKoMB32gFNeAQ2a9K8/fA2be9fwv+A1BLAwQUAAIACAAIaZ9NFR5gG6MAAAB/AQAAMQAAAHZpZGVvbGVjdHVy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Ahpn02niu42DAUAAOUZAAAqAAAAdmlkZW9sZWN0dXJlL2ZsYXNoX3B1Ymxpc2hpbmdfc2V0dGluZ3MueG1s7Vlfb+I4EH/vp7By2sct9O+1FVCxNGijpcCRtN0+VSYx4KtjZ22Hln26T3Mf7D7JjRMIUAo11ba3p7tKqIo9v5/H45nxTFI5f4wZGhOpqOBVZ2+37CDCQxFRPqw6V0Hz44mDlMY8wkxwUnW4cNB5baeSpH1G1cgnWoOoQkDD1Vmiq85I6+SsVHp4eNilKpFmVrBUA7/aDUVcSiRRhGsiSwnDE/inJwlRzpTBggB+seBTWG1nB6FKznQpopQRRKOqc00jIlok1KkkTYbVyCnlkn0c3g+lSHnUEExIJIf9qvPLQfY3k8nZLmhMuDGLqsGgGdZnOIqoUQQzn34naETocAQag9EeaKRHVeegXDYsIF1aZcm4891jw9IQYAaup/Qx0TjCGueP+XqSDIiE8yCqpmVKgHRpbEFSk0ddDORD0YTjmIYBzCBjrKpzEdz13Kbbc9sN9+6q18pVtUYEXtByrTB+y7vYRr7bc323Hbi9u09eZ0vEa1ZxL+tea0vMjfvJ94JtV2rXL7eFdD932lth6oHXaW9hh0bnsltv3261o8+3XbfX8tpf7oJOpxV43Tkq88oF/6uUll25Ai4vUrnosHqUxn2OKYP88cRrFdGQgRiWQxKIJoXoGmCmiIN+T8jwtxQzqieQqCDO0D0hSV0lEOU9E09Vx8SIM6fLCUExCLIiVk/3i2Dd2z9d2nspX36+r2fVrBQJrDsSWryz+nvlo0L/08PN6q9RtAIJNMF80hLDd9f+6HieKk/Km9V/Ts3K2CT2NpYyy6Cr6r9ovv3D+fkfHB9vVmHNahWsNQ5HkNn1LDEvjsykqLE9DjUdw6VBnug6SBnz0yQRUs9z++JgocQamspA8KXgMc+oL1hUnBqJ+yRq45hML0SWX4j+PeVNEN5z0AAincGRdhLCkY853MNUwzGHBYdK+0pTnd2/zal0XVLM0BWnUCgQdOmvHHs4wlIthXZxRObqC2tduBxzc+fPa+VwqoiNYNtkK8Vgl1a0koypSJU94hpKkNhKspNqRrmVaG+WGC11zqPZRtiNIWvZCN6QvqLazsQCFTogjw+EDagJHq1CSQi3UvuRajQoICgWdqdzI1IWoYlIEaP3BGmBQFE4L6RHBC2WXGggRZyNQlE4dRg0puSBROc2C93CEnEKSJOcGNH5Ct9S+h31yUBI4CV4DCUrjNOpe+2+nrgIfdD8B/EnWKm50nhmgw95yea1L9yvH4wBcTTGUGRuRw5ZkMSJfhN+PEFc6BkOzBGa3JAdekSjbM5mb9YLjvA48yTjHRkp+BCFA8g5YSKEFEp5SmwJQ8yR4GyCcAghr4xfZkkIRnIPzKnVqxXM4eA02dOQjiGChIyItNpzeW//4PDo+NeT07Pd0l9//PlxI2haJEIeN8vlVWJjY7NgjXzSmLyAW9NqvIBa23BY416/4krzYY18pmC3xj5tRKyBK+2IHXJNU/ICeENr8gJyQ4Oygm0KGZtUFS3gPbPZeiPwrr3g9i5wvwbLBFk0rNY1lZIpu56vwrKK+CcuwjpXARjMtapUXL9z1Wu4vlWlMvMdq0xmx9nuWNVeXyzLLlMbdBfqAisV4OId5lUEXL2MxlA3Re+WWd8hkt8pLH5Ec5KH1tuExauO69+TUv6rpvvpe+I3Mp7vXnqfOq2L/4P3HzRi/lS8IF16I1q8qFv+KGBmYsppjJlvCvviS0Lt6LBcKT0/tbMDbMufZmo7fwNQSwMEFAACAAgACGmfTY92Vf5vAgAAhwgAACQAAAB2aWRlb2xlY3R1cmUvZmxhc2hfc2tpbl9zZXR0aW5ncy54bWydVtuO2jAQfe9XoO0H0CUQhJQiJVxEVXZBCz9gyBAsHDuyJ7T8fW3nBiRZ2CYveOacuZyxHTx1onz8rdPx9oIJuQFEyiNlLIWtQ8OfLyFVZMcgDFJEwV/G3we+6wx9r2shNfhRnEGW2Pl8Mhv0W7GXBCSj/GSQbhD0e21ILmRMWBl26kzd6agNbCrYMBrCkiqcMYiBoyb1Rq4ftGZISARBpGGOfVphjFx2ZG8qnk390ev0M6AWwkR8/WHeVqBI0mRNOLAs/dDx23WowAsgoZ6XUc43bxtDAYM9Qrj6H1EK8teJGr8jcm3KXZh5/EKIA61bJEXKQ7OLegPXfYpvqFv4i+92DzxuuIFqmre70TxfIW5yAcxgXMd3niIXpFrPn+9xZURWb0SeQKqH1aKu7qEWeEzjHSeUPbGzkcagzyLcVNx3+n77+UUhGNLkhvEgScbYZsXPhuZtxyaB0AdeayhvU4ycef9amPzn9RXmIUUG9qTc3Wxnqqi+z8YoU/C6xSrzqaP4sxSRyJ3l0uZojqgL5igFa0pFUhQLPdQ8XLmskq1StJrbi+0q6629wk8muelAmMqxpa2CrSUofUyLi/gq8L2n4nyAEqncg6px7j0VZ54ypvYSgNdINVc+p2axrIq6ruaBhSCsY8WXcMBycnfmMkFTHE/VR7NBIvFqNtk6746cwec0JkgF1w4EVTTX4Mk4TIgk19c6iyHV7FUJa/2VKIOpgtDgaaNs9akd95oo1pPRODnTyFq3+os7PuipeN07Y4YEbr71v+GyE0SG7yUk773VnbF1j2kMb0Jv8USKOEGve2Wy86nGoH+bPyD/AFBLAwQUAAIACAAIaZ9NfJ+ECgIFAABdGQAAKQAAAHZpZGVvbGVjdHVyZS9odG1sX3B1Ymxpc2hpbmdfc2V0dGluZ3MueG1s7VndbuI4FL7vU1hZzeUU+rttBVSUBk00/C2k7fSqMokBbx07Yzu0zNU+zT7YPskeJxCgFGq6W0YrbaWqinO+z8fH53w+TkuXzxFDYyIVFbzsHOwXHUR4IELKh2Xnxq9/PnOQ0piHmAlOyg4XDrqs7JXipM+oGvWI1mCqENBwdRHrsjPSOr4oFJ6envapiqV5K1iigV/tByIqxJIowjWRhZjhCfzRk5goZ8pgQQC/keBTWGVvD6FSxtQUYcIIomHZuaUhEQ0S6ESSLzpiTiEz7OPgcShFwsOaYEIiOeyXnV+O0p+ZTUZ2TSPCTVRUBQbNsL7AYUiNH5j16A+CRoQOR+AwxOyJhnpUdo6KRcMC1oVVlpQ7Wzw2LDUBUeB6Sh8RjUOscfaYzSfJgEjYDqIqWiYESJfGFiw1edb5QDYUTjiOaODDG2RiVXau/YeuW3e7bqvmPtx0G5mr1gjf8xuuFabX8K63se903Z7b8t3uw5XX3hLxnlncZtVrbIm5c696nr/tTK1qc1tI50u7tRWm6nvt1hZxqLWbnWrrfqsVfbnvuN2G1/r64LfbDd/rzFFpVi7kX6mwnMolSHmRyMWE1aMk6nNMGcjHi6xVRIMAMSyHxBd1CtU1wEwRB/0ek+FvCWZUT0CnoM7QIyFxVcVQ5F1TT2XH1Igzp8sIwTEosrxWzw/zYj04PF9aeyGbfr6uV90s5frVGQktduz+QfEk9//8eLP7axwtgX7GmE8aYrhz709O51J5Vtzs/mtulsZG11tYylRBV91/M3yHx/P9Pzo93ezCmtlKWGscjEDZ9UyYF0dmVtTEHgeajuHQIC98HSSM9ZI4FlLPtX1xMHdiDU1pIPhS8Zhn1BcszHeNRH0StnAEJdypcwcNoK4ZbGA7Jhz1MIdDl2rY1CBHqKSvNNXpYVufWlclxQzdcApdAUHN3somByMs1VIh5xtiDrqg0oGjMAtu9rzWDieK2Bi2jDYpBrtjRSvJmIpE2SNuod+IrCzbiWaUW5l2ZzJo6XNWuzbGbgQaZWN4R/qKarsQC5T7gDw+EDagOuSvCiQh3MrtZ6rRIIegSNjtzp1IWIgmIkGMPhKkBQJHYb+QHhG02GChgRRROsqwmiYMGlPyRMJLm4nuYYooAaSRIkZ0NsP3hP5AfTIQEngJHkN/CuN0ml777yfOCx08/5f4Y6zU3Gk8i8GnrEHzWtfut08mgDgcY2gptyMHzSNRrD+EH08QF3qGg3AERhvSTQ9pmL6zWZv1hCM8TjPJZEdKCjlEYQMyTngRgLpSnhBbwgBzJDibIBxAySuTl6kIwUiWgRm1ereDGRySJn0a0jFUkJAhkVZrLh4cHh2fnP56dn6xX/jrjz8/bwRNW0LQcTNd1hPWNl4NrJEvriFv4NZcLN5Arb1eWOPeP+PKVcMa+Up7bo19ee2wBq5cPuyQa64gb4A3XETeQG64jqxg60JGRqrCBbxnFlut+d6t598/+O43f5kgrYbVvqZUME3W6z1X2v++aLn6P6/nat/4EB/XqjFxe+2bbs3tWTUms1SxEi47zlbbqtX6atllmVags9AGWLkA5+wwaxrgpGU0gjYp3JmQ7qBwd1QFr9486MYyyArnY6rgXbvzMwXj/1BZZ5V6TV1Rj0TUgHYksx8UtZ7b9K7ajesPDR+1i99/MOn+afiyp/x75tIHzPy72vI3/D0YX/6XSGXvb1BLAwQUAAIACAAIaZ9Nk2hAfocBAADZBAAAIgAAAHZpZGVvbGVjdHVyZS9odG1sX3NraW5fc2V0dGluZ3MuanOVlM2OgjAQx+8+hWGvHnYtYthbWSBush8m+gJFRm0stCnFaIzvvhRRKZbsbnuhM79p5z90ehoMq+GsnOHr8FR/1+u1XitZwuhu21ps3GITFpu02A7atiasgNp2HjWpiE4ue3YNNjjWwVJakIRBGpRK8Vw7nacJ9tAUO20RfA+yjcTxWzRxDeQoQDKa7xrACwJ33AZyLjPC2puEKPRCv83oYxaMpvBBCxUxyCBXF3bsezgw9hNkA8Hm4kX1MLyMHBOyarKJQuy/hF1/JamJf3nW0/BzUYo5yYHdzpgibCq6MzMgKc0bMMZ6tsECGKwUpN//kHeN+TNfYQmRc53TTNfxXUEWVBXYSF7mafNnxxPP6w3TEUs4qK/6T/WKsURoYdeLocdv/KIR11TWQxj1xlxZm57HW1bochWfRO5AFn0pqSqFPnlqW2ZJTijrv1uKZlDddOhm4yIXm02hOGeKii5o2fICLm+JRVM9TUQEvGqeqgjyYUMfxW7sGJ2uOp3OLI/J3nwjBucfUEsDBBQAAgAIAAhpn028fTX3SgAAAEkAAAAfAAAAdmlkZW9sZWN0dXJlL2xvY2FsX3NldHRpbmdzLnhtbLOxr8jNUShLLSrOzM+zVTLUM1BSSM1Lzk/JzEu3VQoNcdO1UFIoLknMS0nMyc9LtVXKy1dSsLfjssnJT07MCU4tKQEqLNa34wIAUEsBAgAAFAACAAgABmmfTbj5mLriAgAAZwoAABgAAAAAAAAAAQAAAAAAAAAAAG5vbmUvY29tbW9uX21lc3NhZ2VzLmxuZ1BLAQIAABQAAgAIAAZpn00VHmAbowAAAH8BAAApAAAAAAAAAAEAAAAAABgDAABub25lL3BsYXliYWNrX2FuZF9uYXZpZ2F0aW9uX3NldHRpbmdzLnhtbFBLAQIAABQAAgAIAAZpn00fVIpqMAMAAMcOAAAiAAAAAAAAAAEAAAAAAAIEAABub25lL2ZsYXNoX3B1Ymxpc2hpbmdfc2V0dGluZ3MueG1sUEsBAgAAFAACAAgABmmfTXFXlJ0VAQAA0QIAABwAAAAAAAAAAQAAAAAAcgcAAG5vbmUvZmxhc2hfc2tpbl9zZXR0aW5ncy54bWxQSwECAAAUAAIACAAGaZ9N15twlisDAABvDgAAIQAAAAAAAAABAAAAAADBCAAAbm9uZS9odG1sX3B1Ymxpc2hpbmdfc2V0dGluZ3MueG1sUEsBAgAAFAACAAgABmmfTY5z9vpqAAAA5QAAABoAAAAAAAAAAQAAAAAAKwwAAG5vbmUvaHRtbF9za2luX3NldHRpbmdzLmpzUEsBAgAAFAACAAgABmmfTbx9NfdKAAAASQAAABcAAAAAAAAAAQAAAAAAzQwAAG5vbmUvbG9jYWxfc2V0dGluZ3MueG1sUEsBAgAAFAACAAgAs0iZTTZhWAJHAwAA4QkAABQAAAAAAAAAAQAAAAAATA0AAHVuaXZlcnNhbC9wbGF5ZXIueG1sUEsBAgAAFAACAAgAB2mfTZBJJiUoBQAA9hMAAB0AAAAAAAAAAQAAAAAAxRAAAHVuaXZlcnNhbC9jb21tb25fbWVzc2FnZXMubG5nUEsBAgAAFAACAAgAB2mfTbay98ilAAAAggEAAC4AAAAAAAAAAQAAAAAAKBYAAHVuaXZlcnNhbC9wbGF5YmFja19hbmRfbmF2aWdhdGlvbl9zZXR0aW5ncy54bWxQSwECAAAUAAIACAAHaZ9N2QpF8FEFAAAaHgAAJwAAAAAAAAABAAAAAAAZFwAAdW5pdmVyc2FsL2ZsYXNoX3B1Ymxpc2hpbmdfc2V0dGluZ3MueG1sUEsBAgAAFAACAAgAB2mfTSh/+uptAwAAnAwAACEAAAAAAAAAAQAAAAAArxwAAHVuaXZlcnNhbC9mbGFzaF9za2luX3NldHRpbmdzLnhtbFBLAQIAABQAAgAIAAdpn03RHmh9TgUAAKQdAAAmAAAAAAAAAAEAAAAAAFsgAAB1bml2ZXJzYWwvaHRtbF9wdWJsaXNoaW5nX3NldHRpbmdzLnhtbFBLAQIAABQAAgAIAAdpn021ggNAtgEAAHkGAAAfAAAAAAAAAAEAAAAAAO0lAAB1bml2ZXJzYWwvaHRtbF9za2luX3NldHRpbmdzLmpzUEsBAgAAFAACAAgAB2mfTZQTsyJpAAAAbgAAABwAAAAAAAAAAQAAAAAA4CcAAHVuaXZlcnNhbC9sb2NhbF9zZXR0aW5ncy54bWxQSwECAAAUAAIACACslGFL/8+UCgkwAAAkUwAAFwAAAAAAAAAAAAAAAACDKAAAdW5pdmVyc2FsL3VuaXZlcnNhbC5wbmdQSwECAAAUAAIACACtlGFLgCPPFksAAABqAAAAGwAAAAAAAAABAAAAAADBWAAAdW5pdmVyc2FsL3VuaXZlcnNhbC5wbmcueG1sUEsBAgAAFAACAAgACGmfTRlaycdcBAAAcxAAACAAAAAAAAAAAQAAAAAARVkAAHZpZGVvbGVjdHVyZS9jb21tb25fbWVzc2FnZXMubG5nUEsBAgAAFAACAAgACGmfTRUeYBujAAAAfwEAADEAAAAAAAAAAQAAAAAA310AAHZpZGVvbGVjdHVyZS9wbGF5YmFja19hbmRfbmF2aWdhdGlvbl9zZXR0aW5ncy54bWxQSwECAAAUAAIACAAIaZ9Np4ruNgwFAADlGQAAKgAAAAAAAAABAAAAAADRXgAAdmlkZW9sZWN0dXJlL2ZsYXNoX3B1Ymxpc2hpbmdfc2V0dGluZ3MueG1sUEsBAgAAFAACAAgACGmfTY92Vf5vAgAAhwgAACQAAAAAAAAAAQAAAAAAJWQAAHZpZGVvbGVjdHVyZS9mbGFzaF9za2luX3NldHRpbmdzLnhtbFBLAQIAABQAAgAIAAhpn018n4QKAgUAAF0ZAAApAAAAAAAAAAEAAAAAANZmAAB2aWRlb2xlY3R1cmUvaHRtbF9wdWJsaXNoaW5nX3NldHRpbmdzLnhtbFBLAQIAABQAAgAIAAhpn02TaEB+hwEAANkEAAAiAAAAAAAAAAEAAAAAAB9sAAB2aWRlb2xlY3R1cmUvaHRtbF9za2luX3NldHRpbmdzLmpzUEsBAgAAFAACAAgACGmfTbx9NfdKAAAASQAAAB8AAAAAAAAAAQAAAAAA5m0AAHZpZGVvbGVjdHVyZS9sb2NhbF9zZXR0aW5ncy54bWxQSwUGAAAAABgAGABkBwAAbW4AAAAA"/>
  <p:tag name="ISPRINGCLOUDFOLDERID" val="1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Path&quot;:&quot;Content List/Libby's Test Folder&quot;,&quot;onlineDestinationFolderId&quot;:&quot;144&quot;,&quot;onlineDestinationUrl&quot;:&quot;https://share.ispringlearn.com&quot;},&quot;cloudSettings&quot;:{&quot;onlineDestinationFolderId&quot;:&quot;1&quot;},&quot;publishDestination&quot;:&quot;ISPRING_LMS&quot;,&quot;wordSettings&quot;:{&quot;printCopies&quot;:1}}"/>
  <p:tag name="ISPRING_DEFAULT_PRESENTE_ID" val="None"/>
  <p:tag name="ISPRING_COMPANY_WEBSITE" val="http://shareselfhelp."/>
  <p:tag name="FLASHSPRING_PRESENTATION_REFERENCES" val="W&#10;Recovery International (self-help support group for mental health)&#10;http://recoveryinternational.org&#10;_blank&#10;|&#10;W&#10;ACA Website (self-help support group for childhood issues)&#10;http://adultchildren.org&#10;_blank&#10;|&#10;F&#10;The Value of Recovery Supports--Livia Davis.pptx&#10;T:\Training\Peer Supervision (Local)\Online\Strategies for Effec. PS\Introduction_1\attachment\att2\The Value of Recovery Supports--Livia Davis.pptx&#10;_blank&#10;|&#10;F&#10;Strategies For An Effective Peer Workforce.docx&#10;T:\Training\Peer Supervision (Local)\Online\Strategies for Effec. PS\Introduction_1\attachment\att3\Strategies For An Effective Peer Workforce.docx&#10;_blank&#10;|&#10;F&#10;SAMHSA peer support infographic 2017.pdf&#10;T:\Training\Peer Supervision (Local)\Online\Strategies for Effec. PS\Introduction_1\attachment\att4\SAMHSA peer support infographic 2017.pdf&#10;_blank&#10;|&#10;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5302</TotalTime>
  <Words>2240</Words>
  <Application>Microsoft Office PowerPoint</Application>
  <PresentationFormat>Widescreen</PresentationFormat>
  <Paragraphs>421</Paragraphs>
  <Slides>48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62" baseType="lpstr">
      <vt:lpstr>ＭＳ Ｐゴシック</vt:lpstr>
      <vt:lpstr>Arial</vt:lpstr>
      <vt:lpstr>Calibri</vt:lpstr>
      <vt:lpstr>Century Gothic</vt:lpstr>
      <vt:lpstr>CG Omega</vt:lpstr>
      <vt:lpstr>CG Times</vt:lpstr>
      <vt:lpstr>Cooper Black</vt:lpstr>
      <vt:lpstr>Lao UI</vt:lpstr>
      <vt:lpstr>Lucida Sans Unicode</vt:lpstr>
      <vt:lpstr>Palatino Linotype</vt:lpstr>
      <vt:lpstr>Times New Roman</vt:lpstr>
      <vt:lpstr>Wingdings</vt:lpstr>
      <vt:lpstr>Wingdings 2</vt:lpstr>
      <vt:lpstr>Presentation on brainstorming</vt:lpstr>
      <vt:lpstr>Supervision of Peer Workforce Project</vt:lpstr>
      <vt:lpstr>Today’s Schedule</vt:lpstr>
      <vt:lpstr>Supervision Foundation</vt:lpstr>
      <vt:lpstr>Trauma-Informed Developmental Model</vt:lpstr>
      <vt:lpstr>We’re in this Together!</vt:lpstr>
      <vt:lpstr>So What are We Trying to Do?</vt:lpstr>
      <vt:lpstr>Learning Objectives</vt:lpstr>
      <vt:lpstr>PowerPoint Presentation</vt:lpstr>
      <vt:lpstr>Supervision experiences</vt:lpstr>
      <vt:lpstr>How Peer Supporters describe “GOOD” supervision? </vt:lpstr>
      <vt:lpstr>How peer supporters describe “bad” supervision? </vt:lpstr>
      <vt:lpstr>Fundamentals of Intentional Peer Support… </vt:lpstr>
      <vt:lpstr>Intentional…</vt:lpstr>
      <vt:lpstr>Learning Vs Help</vt:lpstr>
      <vt:lpstr>Fear vs. Hope</vt:lpstr>
      <vt:lpstr>Challenges faced by Peer Supporters in the behavioral health workforce</vt:lpstr>
      <vt:lpstr>Supervision - Overview</vt:lpstr>
      <vt:lpstr>    Three functions of supervision: administrative, educational, and supportive supervision (Kadushin, 1992).</vt:lpstr>
      <vt:lpstr>Supervision is a process</vt:lpstr>
      <vt:lpstr>Supervisors and Peer Support Specialists</vt:lpstr>
      <vt:lpstr>These things need to be part of the conversation:</vt:lpstr>
      <vt:lpstr>Challenges of Supervision</vt:lpstr>
      <vt:lpstr>Some things to look out for</vt:lpstr>
      <vt:lpstr>Meeting to discuss a challenge</vt:lpstr>
      <vt:lpstr>Characteristics of Good Feedback</vt:lpstr>
      <vt:lpstr>Giving Feedback Giving feedback means communicating your objective appraisal of the worker’s performance of a specific work task or worker attribute  </vt:lpstr>
      <vt:lpstr>Questions about Supervision: </vt:lpstr>
      <vt:lpstr>Practice</vt:lpstr>
      <vt:lpstr>Toward a Trauma-Informed Approach</vt:lpstr>
      <vt:lpstr>Consequences of Exposure to ACE Score of 4 and Above</vt:lpstr>
      <vt:lpstr>Risks Associated with ACE Score of 4 or More </vt:lpstr>
      <vt:lpstr> Intersecting Axes of Privilege, Domination and Oppression Adapted from Kathryn Pauly Morgan, “Describing the Emperor’s New Clothes: Three Myths of Educational (In)Equality” The Gender Question in Education: Theory, Pedagogy &amp; Politics, Ann Diller et al., Boulder CO Westview, 1996.   </vt:lpstr>
      <vt:lpstr>Developmental Model in Supervision</vt:lpstr>
      <vt:lpstr>SUPERVISION</vt:lpstr>
      <vt:lpstr>Developmental Model in Supervision</vt:lpstr>
      <vt:lpstr>PowerPoint Presentation</vt:lpstr>
      <vt:lpstr>Stages of Development</vt:lpstr>
      <vt:lpstr>Dialogue in a nutshell</vt:lpstr>
      <vt:lpstr>PowerPoint Presentation</vt:lpstr>
      <vt:lpstr>PowerPoint Presentation</vt:lpstr>
      <vt:lpstr>PowerPoint Presentation</vt:lpstr>
      <vt:lpstr>Behaviors that support dialogue</vt:lpstr>
      <vt:lpstr>Tools to be an ally</vt:lpstr>
      <vt:lpstr>Your Developmental Model in Action</vt:lpstr>
      <vt:lpstr>Kaizen Model for Continual Improvement</vt:lpstr>
      <vt:lpstr>Nationally-informed Trainings</vt:lpstr>
      <vt:lpstr>Opportunities</vt:lpstr>
      <vt:lpstr>Evaluation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Libby Hartigan</dc:creator>
  <cp:lastModifiedBy>Jason Robison</cp:lastModifiedBy>
  <cp:revision>114</cp:revision>
  <cp:lastPrinted>2019-02-28T18:19:51Z</cp:lastPrinted>
  <dcterms:created xsi:type="dcterms:W3CDTF">2018-12-27T01:26:33Z</dcterms:created>
  <dcterms:modified xsi:type="dcterms:W3CDTF">2019-03-26T00:53:38Z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