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76" r:id="rId6"/>
    <p:sldId id="275" r:id="rId7"/>
    <p:sldId id="274" r:id="rId8"/>
    <p:sldId id="261" r:id="rId9"/>
    <p:sldId id="263" r:id="rId10"/>
    <p:sldId id="262" r:id="rId11"/>
    <p:sldId id="265" r:id="rId12"/>
    <p:sldId id="264" r:id="rId13"/>
    <p:sldId id="266" r:id="rId14"/>
    <p:sldId id="267" r:id="rId15"/>
    <p:sldId id="268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3780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5164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55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47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97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7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07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278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58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3496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D494105-AB8D-4A35-804B-997B38835C10}" type="datetimeFigureOut">
              <a:rPr lang="en-US" smtClean="0"/>
              <a:t>4/9/2020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F9E32A7-33A7-4BED-904A-5E6EE6D7546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48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lbrown@communityaccess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Peer Specialists at Work: Advocacy and Supervision Strategies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Lynnae Brown</a:t>
            </a:r>
          </a:p>
          <a:p>
            <a:r>
              <a:rPr lang="en-US" dirty="0" smtClean="0"/>
              <a:t>Director, Howie The Harp Advocacy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20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HIRING</a:t>
            </a:r>
            <a:br>
              <a:rPr lang="en-US" b="1" dirty="0" smtClean="0"/>
            </a:br>
            <a:r>
              <a:rPr lang="en-US" b="1" dirty="0" smtClean="0"/>
              <a:t>PEER PERSPECTIVE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clear about what the job entails</a:t>
            </a:r>
          </a:p>
          <a:p>
            <a:r>
              <a:rPr lang="en-US" dirty="0" smtClean="0"/>
              <a:t>Make sure that what is needed are the skills you have and want to use. (No cheesecake to a vegan party!)</a:t>
            </a:r>
          </a:p>
          <a:p>
            <a:r>
              <a:rPr lang="en-US" dirty="0" smtClean="0"/>
              <a:t>Research the agency/program - their website and anything that has been written about them. See if what they are saying about themselves is matching what is being said about them</a:t>
            </a:r>
          </a:p>
          <a:p>
            <a:r>
              <a:rPr lang="en-US" dirty="0" smtClean="0"/>
              <a:t>Focus on your skills, not your story. How do your skills match the actual job needs?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312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Supervisor</a:t>
            </a:r>
            <a:br>
              <a:rPr lang="en-US" dirty="0" smtClean="0"/>
            </a:br>
            <a:r>
              <a:rPr lang="en-US" dirty="0" smtClean="0"/>
              <a:t>Consideration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work entails having access to one’s life story – peers don’t have “personas” like you can. Emotions are attached their work role. You might need to support:</a:t>
            </a:r>
          </a:p>
          <a:p>
            <a:r>
              <a:rPr lang="en-US" dirty="0" smtClean="0"/>
              <a:t>Developing boundaries</a:t>
            </a:r>
          </a:p>
          <a:p>
            <a:r>
              <a:rPr lang="en-US" dirty="0" smtClean="0"/>
              <a:t>Focusing on work not emotions</a:t>
            </a:r>
          </a:p>
          <a:p>
            <a:r>
              <a:rPr lang="en-US" dirty="0" smtClean="0"/>
              <a:t>Ask do not assume (avoid stigma)</a:t>
            </a:r>
          </a:p>
          <a:p>
            <a:r>
              <a:rPr lang="en-US" dirty="0" smtClean="0"/>
              <a:t>Support understanding of what your role is and isn’t. (The “therapist” issue)</a:t>
            </a:r>
          </a:p>
          <a:p>
            <a:r>
              <a:rPr lang="en-US" dirty="0" smtClean="0"/>
              <a:t>You can set high standard for people to live into as a demonstration their role is important. (How do you treat non-peers?)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08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Supervision</a:t>
            </a:r>
            <a:br>
              <a:rPr lang="en-US" dirty="0" smtClean="0"/>
            </a:br>
            <a:r>
              <a:rPr lang="en-US" dirty="0" smtClean="0"/>
              <a:t>Peer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 clear about what is expected from you (including company handbook)</a:t>
            </a:r>
          </a:p>
          <a:p>
            <a:r>
              <a:rPr lang="en-US" dirty="0" smtClean="0"/>
              <a:t>Ask questions but use common sense.</a:t>
            </a:r>
          </a:p>
          <a:p>
            <a:r>
              <a:rPr lang="en-US" dirty="0" smtClean="0"/>
              <a:t>Focus on your job/contribution not on being liked or approved of.</a:t>
            </a:r>
          </a:p>
          <a:p>
            <a:r>
              <a:rPr lang="en-US" dirty="0" smtClean="0"/>
              <a:t>Listen more than talk – especially at the beginning.</a:t>
            </a:r>
          </a:p>
          <a:p>
            <a:r>
              <a:rPr lang="en-US" dirty="0" smtClean="0"/>
              <a:t>Your recovery/emotional well being is a factor of a supervisor’s decisions, it is not the </a:t>
            </a:r>
            <a:r>
              <a:rPr lang="en-US" i="1" dirty="0" smtClean="0"/>
              <a:t>focus.</a:t>
            </a:r>
            <a:endParaRPr lang="en-US" dirty="0" smtClean="0"/>
          </a:p>
          <a:p>
            <a:r>
              <a:rPr lang="en-US" dirty="0" smtClean="0"/>
              <a:t>Supervisors are human beings first – just because they have the title, doesn’t mean they are trustworthy. Use your ‘street smarts’</a:t>
            </a:r>
          </a:p>
          <a:p>
            <a:r>
              <a:rPr lang="en-US" dirty="0" smtClean="0"/>
              <a:t>Social service language can be triggering: </a:t>
            </a:r>
            <a:r>
              <a:rPr lang="en-US" dirty="0" err="1" smtClean="0"/>
              <a:t>Gaslighting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286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PEER</a:t>
            </a:r>
            <a:br>
              <a:rPr lang="en-US" dirty="0" smtClean="0"/>
            </a:br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Your supervisor is juggling many stakeholder considerations services for participants,  all staff needs, their supervisor’s expectations, the agency expectations, contractors/funders requirements, auditors etc. They need to balance all of that AND work with you on getting your job done. You may need to:</a:t>
            </a:r>
          </a:p>
          <a:p>
            <a:r>
              <a:rPr lang="en-US" dirty="0" smtClean="0"/>
              <a:t>Ask for feedback to ensure you’re are doing what is needed</a:t>
            </a:r>
          </a:p>
          <a:p>
            <a:r>
              <a:rPr lang="en-US" dirty="0" smtClean="0"/>
              <a:t>Use your supervision time about work related issues – even if your boss invites you to talk about your personal life. (they may not have boundaries either)</a:t>
            </a:r>
          </a:p>
          <a:p>
            <a:r>
              <a:rPr lang="en-US" dirty="0" smtClean="0"/>
              <a:t>Look out for opportunities to add value that supervisor didn’t consider.</a:t>
            </a:r>
          </a:p>
          <a:p>
            <a:r>
              <a:rPr lang="en-US" dirty="0" smtClean="0"/>
              <a:t>Look out for ‘champions’ and other people who can help you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035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Supervisor</a:t>
            </a:r>
            <a:br>
              <a:rPr lang="en-US" dirty="0"/>
            </a:br>
            <a:r>
              <a:rPr lang="en-US" dirty="0"/>
              <a:t>Corrective </a:t>
            </a:r>
            <a:r>
              <a:rPr lang="en-US" dirty="0" smtClean="0"/>
              <a:t>Action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Speak directly about the performance issue (nice/polite vs kind/clear)</a:t>
            </a:r>
          </a:p>
          <a:p>
            <a:r>
              <a:rPr lang="en-US" dirty="0" smtClean="0"/>
              <a:t>Intervene once you see pattern established (do not wait for habits to be formed)</a:t>
            </a:r>
          </a:p>
          <a:p>
            <a:r>
              <a:rPr lang="en-US" dirty="0" smtClean="0"/>
              <a:t>Make sure they have the information resources and skills they need to do the job well</a:t>
            </a:r>
          </a:p>
          <a:p>
            <a:r>
              <a:rPr lang="en-US" dirty="0" smtClean="0"/>
              <a:t>Be clear about the consequences of not meeting a standard (how it affects the program, participants)</a:t>
            </a:r>
          </a:p>
          <a:p>
            <a:r>
              <a:rPr lang="en-US" dirty="0" smtClean="0"/>
              <a:t>Be clear when corrective action may be next steps.</a:t>
            </a:r>
          </a:p>
          <a:p>
            <a:r>
              <a:rPr lang="en-US" dirty="0" smtClean="0"/>
              <a:t>Do not let strong emotional reaction derail you from the work.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0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Corrective Action</a:t>
            </a:r>
            <a:br>
              <a:rPr lang="en-US" dirty="0" smtClean="0"/>
            </a:br>
            <a:r>
              <a:rPr lang="en-US" dirty="0" smtClean="0"/>
              <a:t>Peer responsibility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Advocate for skills, resources or information to help you improve.</a:t>
            </a:r>
          </a:p>
          <a:p>
            <a:r>
              <a:rPr lang="en-US" dirty="0" smtClean="0"/>
              <a:t>Focus on improving, not your fears (talk about fear to your friends)</a:t>
            </a:r>
          </a:p>
          <a:p>
            <a:r>
              <a:rPr lang="en-US" dirty="0" smtClean="0"/>
              <a:t>Make sure you are clear what improvement looks like. (to get you out of the corrective action loop)</a:t>
            </a:r>
          </a:p>
          <a:p>
            <a:r>
              <a:rPr lang="en-US" dirty="0" smtClean="0"/>
              <a:t>Be aware of any ‘authority issues’ . Don’t let that interfere with your reactions.</a:t>
            </a:r>
          </a:p>
          <a:p>
            <a:r>
              <a:rPr lang="en-US" dirty="0" smtClean="0"/>
              <a:t>Ask for a support person to help you through a corrective action process (someone </a:t>
            </a:r>
            <a:r>
              <a:rPr lang="en-US" i="1" dirty="0" smtClean="0"/>
              <a:t>you</a:t>
            </a:r>
            <a:r>
              <a:rPr lang="en-US" dirty="0" smtClean="0"/>
              <a:t> trust, not someone they assign)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24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THANK YOU!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My contact:</a:t>
            </a:r>
          </a:p>
          <a:p>
            <a:pPr marL="0" indent="0" algn="ctr">
              <a:buNone/>
            </a:pPr>
            <a:r>
              <a:rPr lang="en-US" dirty="0" smtClean="0"/>
              <a:t>Lynnae Brown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lbrown@communityaccess.org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820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Housekeeping</a:t>
            </a:r>
          </a:p>
          <a:p>
            <a:r>
              <a:rPr lang="en-US" dirty="0" smtClean="0"/>
              <a:t>Introduction – Howie The Harp Advocacy Center</a:t>
            </a:r>
          </a:p>
          <a:p>
            <a:r>
              <a:rPr lang="en-US" dirty="0" smtClean="0"/>
              <a:t>Context/Assumptions</a:t>
            </a:r>
          </a:p>
          <a:p>
            <a:r>
              <a:rPr lang="en-US" dirty="0" smtClean="0"/>
              <a:t>Hiring Practices</a:t>
            </a:r>
          </a:p>
          <a:p>
            <a:r>
              <a:rPr lang="en-US" dirty="0" smtClean="0"/>
              <a:t>Q &amp; A</a:t>
            </a:r>
          </a:p>
          <a:p>
            <a:r>
              <a:rPr lang="en-US" dirty="0" smtClean="0"/>
              <a:t>Supervision/Management</a:t>
            </a:r>
          </a:p>
          <a:p>
            <a:r>
              <a:rPr lang="en-US" dirty="0" smtClean="0"/>
              <a:t>Q &amp; A</a:t>
            </a:r>
          </a:p>
          <a:p>
            <a:r>
              <a:rPr lang="en-US" dirty="0" smtClean="0"/>
              <a:t>Accountability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75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Assumptions: Supervisor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understand and value the role of peer support </a:t>
            </a:r>
          </a:p>
          <a:p>
            <a:r>
              <a:rPr lang="en-US" dirty="0" smtClean="0"/>
              <a:t>Your intent is create and foster relationships that allow supportive</a:t>
            </a:r>
          </a:p>
          <a:p>
            <a:r>
              <a:rPr lang="en-US" dirty="0" smtClean="0"/>
              <a:t>When making decisions you consider all stakeholders – including staff.</a:t>
            </a:r>
          </a:p>
          <a:p>
            <a:r>
              <a:rPr lang="en-US" dirty="0" smtClean="0"/>
              <a:t>You understand and own that you have the power to affect how staff experiences work.</a:t>
            </a:r>
          </a:p>
          <a:p>
            <a:r>
              <a:rPr lang="en-US" dirty="0" smtClean="0"/>
              <a:t>You understand that your title and power in the organization means staff must be polite and comply to what you want</a:t>
            </a:r>
            <a:r>
              <a:rPr lang="en-US" dirty="0"/>
              <a:t> </a:t>
            </a:r>
            <a:r>
              <a:rPr lang="en-US" dirty="0" smtClean="0"/>
              <a:t>– but you must </a:t>
            </a:r>
            <a:r>
              <a:rPr lang="en-US" i="1" dirty="0" smtClean="0"/>
              <a:t>earn</a:t>
            </a:r>
            <a:r>
              <a:rPr lang="en-US" dirty="0" smtClean="0"/>
              <a:t> their respect and trust.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9035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Assumptions: Peer Worker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clear about the role peers play (values and ethics)</a:t>
            </a:r>
          </a:p>
          <a:p>
            <a:r>
              <a:rPr lang="en-US" dirty="0" smtClean="0"/>
              <a:t>Your life and recovery are at a place where you can meet the demands of the job.</a:t>
            </a:r>
          </a:p>
          <a:p>
            <a:r>
              <a:rPr lang="en-US" dirty="0" smtClean="0"/>
              <a:t>Your goal is to be a contribution to the participants, your boss, the program and/agency. You are not ‘owed’ a job. People are counting on you.</a:t>
            </a:r>
          </a:p>
          <a:p>
            <a:r>
              <a:rPr lang="en-US" dirty="0" smtClean="0"/>
              <a:t>You understand </a:t>
            </a:r>
            <a:r>
              <a:rPr lang="en-US" i="1" dirty="0" smtClean="0"/>
              <a:t>you</a:t>
            </a:r>
            <a:r>
              <a:rPr lang="en-US" dirty="0" smtClean="0"/>
              <a:t> have a role to play in establishing your reputation as a contribution/employee.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12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Context</a:t>
            </a:r>
            <a:br>
              <a:rPr lang="en-US" dirty="0" smtClean="0"/>
            </a:br>
            <a:r>
              <a:rPr lang="en-US" dirty="0" smtClean="0"/>
              <a:t>Social service culture/landscape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People who pay the bills are not the people receiving the services</a:t>
            </a:r>
          </a:p>
          <a:p>
            <a:pPr marL="0" indent="0">
              <a:buNone/>
            </a:pPr>
            <a:r>
              <a:rPr lang="en-US" dirty="0" smtClean="0"/>
              <a:t>Fear based/Scarcity thinking – actual and perceived</a:t>
            </a:r>
          </a:p>
          <a:p>
            <a:pPr marL="0" indent="0">
              <a:buNone/>
            </a:pPr>
            <a:r>
              <a:rPr lang="en-US" dirty="0" smtClean="0"/>
              <a:t>Multi-faceted roles require multi-talented employees</a:t>
            </a:r>
          </a:p>
          <a:p>
            <a:pPr marL="0" indent="0">
              <a:buNone/>
            </a:pPr>
            <a:r>
              <a:rPr lang="en-US" dirty="0" smtClean="0"/>
              <a:t>Agency decisions/focus don’t always make sense to people working on the ground (fosters mistrust)</a:t>
            </a:r>
          </a:p>
          <a:p>
            <a:pPr marL="0" indent="0">
              <a:buNone/>
            </a:pPr>
            <a:r>
              <a:rPr lang="en-US" dirty="0" smtClean="0"/>
              <a:t>Culture divide – commitment to ‘nice and polite’ instead of ‘kind and clear’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685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Trauma Informed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Safety </a:t>
            </a:r>
            <a:r>
              <a:rPr lang="en-US" dirty="0" smtClean="0"/>
              <a:t>– No surprises</a:t>
            </a:r>
            <a:endParaRPr lang="en-US" dirty="0"/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Choice</a:t>
            </a:r>
            <a:r>
              <a:rPr lang="en-US" dirty="0" smtClean="0"/>
              <a:t> – Options in place of mandates/coercion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Collaboration </a:t>
            </a:r>
            <a:r>
              <a:rPr lang="en-US" dirty="0" smtClean="0"/>
              <a:t>– supervisor and peer work together to create work habits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Trustworthiness </a:t>
            </a:r>
            <a:r>
              <a:rPr lang="en-US" dirty="0" smtClean="0"/>
              <a:t>– Kind and clear communication, You do what say, say what you mean</a:t>
            </a:r>
          </a:p>
          <a:p>
            <a:pPr marL="0" indent="0">
              <a:buNone/>
            </a:pPr>
            <a:r>
              <a:rPr lang="en-US" b="1" dirty="0" smtClean="0"/>
              <a:t>Empowerment</a:t>
            </a:r>
            <a:r>
              <a:rPr lang="en-US" dirty="0" smtClean="0"/>
              <a:t> – Support peers to learn how to work independently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53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Principles of Trauma Informed workplace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Safety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Choice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Collaboration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Trustworthiness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Empowerment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662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HIRING </a:t>
            </a:r>
            <a:br>
              <a:rPr lang="en-US" dirty="0" smtClean="0"/>
            </a:br>
            <a:r>
              <a:rPr lang="en-US" dirty="0" smtClean="0"/>
              <a:t> SUPERVISOR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clear about the peer role and the specific functions you need the peer to perform. (No “Vatican” over peer support services)</a:t>
            </a:r>
          </a:p>
          <a:p>
            <a:r>
              <a:rPr lang="en-US" dirty="0" smtClean="0"/>
              <a:t>Be sure that the job description accurately describes what you need.</a:t>
            </a:r>
          </a:p>
          <a:p>
            <a:r>
              <a:rPr lang="en-US" dirty="0" smtClean="0"/>
              <a:t>Assessing for skills and empathy – not diagnoses!</a:t>
            </a:r>
          </a:p>
          <a:p>
            <a:r>
              <a:rPr lang="en-US" dirty="0" smtClean="0"/>
              <a:t>Be clear and direct about what is important to you/program/agency</a:t>
            </a:r>
          </a:p>
          <a:p>
            <a:r>
              <a:rPr lang="en-US" dirty="0" smtClean="0"/>
              <a:t>Ask questions as they relate to the job. Tip: Ask scenarios questions to assess how people think through problems.</a:t>
            </a:r>
          </a:p>
          <a:p>
            <a:r>
              <a:rPr lang="en-US" dirty="0" smtClean="0"/>
              <a:t>Go with the candidate your will genuinely ‘root for’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033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Supervision </a:t>
            </a:r>
            <a:br>
              <a:rPr lang="en-US" dirty="0" smtClean="0"/>
            </a:br>
            <a:r>
              <a:rPr lang="en-US" dirty="0" smtClean="0"/>
              <a:t> Supervisor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Work with the peer to establish role and routines</a:t>
            </a:r>
          </a:p>
          <a:p>
            <a:r>
              <a:rPr lang="en-US" dirty="0" smtClean="0"/>
              <a:t>Be clear about what a ‘job well done’ looks like.</a:t>
            </a:r>
          </a:p>
          <a:p>
            <a:r>
              <a:rPr lang="en-US" dirty="0" smtClean="0"/>
              <a:t>Acclimate the peer to the culture (people, behaviors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r>
              <a:rPr lang="en-US" dirty="0" smtClean="0"/>
              <a:t>If you saw some issues in the interview that concerned you, make that concern a collaborative effort to work on.</a:t>
            </a:r>
          </a:p>
          <a:p>
            <a:r>
              <a:rPr lang="en-US" dirty="0" smtClean="0"/>
              <a:t>Contextualize all tasks – how do their tasks affect program (instead of “its just what we do” or “because those are the rules”)</a:t>
            </a:r>
          </a:p>
          <a:p>
            <a:r>
              <a:rPr lang="en-US" dirty="0" smtClean="0"/>
              <a:t>Focus on performance of job, not on their recovery or diagnosis. </a:t>
            </a:r>
          </a:p>
          <a:p>
            <a:r>
              <a:rPr lang="en-US" dirty="0" smtClean="0"/>
              <a:t>Are you supervising  person doing a peer job or are you supervising a person in recovery?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4530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230</TotalTime>
  <Words>1107</Words>
  <Application>Microsoft Office PowerPoint</Application>
  <PresentationFormat>Widescreen</PresentationFormat>
  <Paragraphs>111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Tw Cen MT</vt:lpstr>
      <vt:lpstr>Tw Cen MT Condensed</vt:lpstr>
      <vt:lpstr>Wingdings 3</vt:lpstr>
      <vt:lpstr>Integral</vt:lpstr>
      <vt:lpstr>Peer Specialists at Work: Advocacy and Supervision Strategies </vt:lpstr>
      <vt:lpstr>AGENDA</vt:lpstr>
      <vt:lpstr>Assumptions: Supervisor</vt:lpstr>
      <vt:lpstr>Assumptions: Peer Worker</vt:lpstr>
      <vt:lpstr>Context Social service culture/landscape</vt:lpstr>
      <vt:lpstr>Trauma Informed in action</vt:lpstr>
      <vt:lpstr>5 Principles of Trauma Informed workplace practices</vt:lpstr>
      <vt:lpstr>HIRING   SUPERVISOR PERSPECTIVE</vt:lpstr>
      <vt:lpstr>Supervision   Supervisor Perspective</vt:lpstr>
      <vt:lpstr>HIRING PEER PERSPECTIVE</vt:lpstr>
      <vt:lpstr>Supervisor Consideration</vt:lpstr>
      <vt:lpstr>Supervision Peer Perspective</vt:lpstr>
      <vt:lpstr>PEER Considerations</vt:lpstr>
      <vt:lpstr>Supervisor Corrective Action </vt:lpstr>
      <vt:lpstr>Corrective Action Peer responsibility</vt:lpstr>
      <vt:lpstr>THANK YOU!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aacountable</dc:title>
  <dc:creator>Lynnae Brown</dc:creator>
  <cp:lastModifiedBy>Libby Hartigan</cp:lastModifiedBy>
  <cp:revision>45</cp:revision>
  <dcterms:created xsi:type="dcterms:W3CDTF">2020-03-25T19:44:52Z</dcterms:created>
  <dcterms:modified xsi:type="dcterms:W3CDTF">2020-04-09T17:49:17Z</dcterms:modified>
</cp:coreProperties>
</file>