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87" r:id="rId6"/>
    <p:sldId id="270" r:id="rId7"/>
    <p:sldId id="267" r:id="rId8"/>
    <p:sldId id="265" r:id="rId9"/>
    <p:sldId id="266" r:id="rId10"/>
    <p:sldId id="260" r:id="rId11"/>
    <p:sldId id="261" r:id="rId12"/>
    <p:sldId id="263" r:id="rId13"/>
    <p:sldId id="262" r:id="rId14"/>
    <p:sldId id="264" r:id="rId15"/>
    <p:sldId id="268" r:id="rId16"/>
    <p:sldId id="273" r:id="rId17"/>
    <p:sldId id="275" r:id="rId18"/>
    <p:sldId id="274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ita.cronise@rutger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FA94DED7-0A28-4AD9-8747-E94113225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F175609-91A3-416E-BC3D-7548FDE02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A3B0D54-9DF0-4FF8-A0AA-B4234DF35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72" y="267584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Is Supervision By Non-peer Supervisors a Mismatch?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A4CF596A-DD83-4D10-8812-828F90191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3" r="-1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64D236DE-BD07-488F-B236-DDEEFFF72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3103D4-54C3-4C31-8929-7E5B3ED98B27}"/>
              </a:ext>
            </a:extLst>
          </p:cNvPr>
          <p:cNvSpPr txBox="1"/>
          <p:nvPr/>
        </p:nvSpPr>
        <p:spPr>
          <a:xfrm>
            <a:off x="280972" y="5034964"/>
            <a:ext cx="524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Joanne Forbes &amp; Rita Cronise,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Department of Psychiatric Rehabilitation, Rutgers University </a:t>
            </a:r>
          </a:p>
        </p:txBody>
      </p:sp>
    </p:spTree>
    <p:extLst>
      <p:ext uri="{BB962C8B-B14F-4D97-AF65-F5344CB8AC3E}">
        <p14:creationId xmlns:p14="http://schemas.microsoft.com/office/powerpoint/2010/main" val="392367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07573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Clinical Supervision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79" y="1553482"/>
            <a:ext cx="9258191" cy="484731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 senior member of a profession provides to a junior member of the same profession to: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Enhance professional functioning</a:t>
            </a:r>
          </a:p>
          <a:p>
            <a:pPr lvl="1"/>
            <a:r>
              <a:rPr lang="en-US" sz="2800" dirty="0"/>
              <a:t>Monitor the quality of services provided</a:t>
            </a:r>
          </a:p>
          <a:p>
            <a:pPr lvl="1"/>
            <a:r>
              <a:rPr lang="en-US" sz="2800" dirty="0"/>
              <a:t>Or act as a gatekeeper to the profession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7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97413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Apprenticeship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79" y="1553483"/>
            <a:ext cx="9258191" cy="3201398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Clinical supervision is about teaching the junior member the craft of the profession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Relies on education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243490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91317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Chat Question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012" y="1553483"/>
            <a:ext cx="6919415" cy="3777622"/>
          </a:xfrm>
        </p:spPr>
        <p:txBody>
          <a:bodyPr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/>
              <a:t>In what ways are peer work and clinical work </a:t>
            </a:r>
            <a:r>
              <a:rPr lang="en-US" sz="3600" b="1" dirty="0"/>
              <a:t>the same</a:t>
            </a:r>
            <a:r>
              <a:rPr lang="en-US" sz="3600" dirty="0"/>
              <a:t>?</a:t>
            </a:r>
            <a:br>
              <a:rPr lang="en-US" sz="3600" dirty="0"/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How are they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different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600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D158114-E805-423C-AB56-0DC14A0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7191" r="13718" b="27301"/>
          <a:stretch/>
        </p:blipFill>
        <p:spPr>
          <a:xfrm>
            <a:off x="1217051" y="1568215"/>
            <a:ext cx="3770022" cy="320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B9BFB1-50C6-4E9A-A59D-CCC8223D00FA}"/>
              </a:ext>
            </a:extLst>
          </p:cNvPr>
          <p:cNvSpPr txBox="1"/>
          <p:nvPr/>
        </p:nvSpPr>
        <p:spPr>
          <a:xfrm>
            <a:off x="2690636" y="5379596"/>
            <a:ext cx="800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Chat to answer the question or make comments during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470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246419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Clinical work and peer work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79" y="1553483"/>
            <a:ext cx="8560787" cy="32013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How are they the </a:t>
            </a:r>
            <a:r>
              <a:rPr lang="en-US" sz="2800" b="1" dirty="0"/>
              <a:t>same?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3200" dirty="0"/>
              <a:t>The shared goal is to </a:t>
            </a:r>
            <a:r>
              <a:rPr lang="en-US" sz="3200" b="1" dirty="0"/>
              <a:t>promote recovery </a:t>
            </a:r>
            <a:r>
              <a:rPr lang="en-US" sz="3200" dirty="0"/>
              <a:t>in the individuals you work for</a:t>
            </a:r>
          </a:p>
        </p:txBody>
      </p:sp>
    </p:spTree>
    <p:extLst>
      <p:ext uri="{BB962C8B-B14F-4D97-AF65-F5344CB8AC3E}">
        <p14:creationId xmlns:p14="http://schemas.microsoft.com/office/powerpoint/2010/main" val="172618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246419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Clinical work and peer work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79" y="1553483"/>
            <a:ext cx="9258191" cy="32013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How are they </a:t>
            </a:r>
            <a:r>
              <a:rPr lang="en-US" sz="2800" b="1" dirty="0"/>
              <a:t>different?</a:t>
            </a:r>
            <a:br>
              <a:rPr lang="en-US" sz="2800" b="1" dirty="0"/>
            </a:br>
            <a:endParaRPr lang="en-US" sz="2800" dirty="0"/>
          </a:p>
          <a:p>
            <a:r>
              <a:rPr lang="en-US" sz="3200" dirty="0"/>
              <a:t>Differ in style and substance</a:t>
            </a:r>
          </a:p>
          <a:p>
            <a:r>
              <a:rPr lang="en-US" sz="3200" dirty="0"/>
              <a:t>Lived experience expertise versus academic expertise</a:t>
            </a:r>
          </a:p>
        </p:txBody>
      </p:sp>
    </p:spTree>
    <p:extLst>
      <p:ext uri="{BB962C8B-B14F-4D97-AF65-F5344CB8AC3E}">
        <p14:creationId xmlns:p14="http://schemas.microsoft.com/office/powerpoint/2010/main" val="399298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91317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Chat Question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073" y="1553483"/>
            <a:ext cx="6310847" cy="3777622"/>
          </a:xfrm>
        </p:spPr>
        <p:txBody>
          <a:bodyPr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/>
              <a:t>What challenges have you seen with non-peer supervision?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D158114-E805-423C-AB56-0DC14A0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7191" r="13718" b="27301"/>
          <a:stretch/>
        </p:blipFill>
        <p:spPr>
          <a:xfrm>
            <a:off x="1217051" y="1568215"/>
            <a:ext cx="3770022" cy="320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B9BFB1-50C6-4E9A-A59D-CCC8223D00FA}"/>
              </a:ext>
            </a:extLst>
          </p:cNvPr>
          <p:cNvSpPr txBox="1"/>
          <p:nvPr/>
        </p:nvSpPr>
        <p:spPr>
          <a:xfrm>
            <a:off x="2690636" y="5379596"/>
            <a:ext cx="800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Chat to answer the question or make comments during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3181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2797503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Let’s talk context… continued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070" y="1417005"/>
            <a:ext cx="8833741" cy="32013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Peer support workers and supervisors do their work in the midst of this transition.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B03A7F49-A574-4764-ACBB-12EFB84F35F4}"/>
              </a:ext>
            </a:extLst>
          </p:cNvPr>
          <p:cNvSpPr/>
          <p:nvPr/>
        </p:nvSpPr>
        <p:spPr>
          <a:xfrm>
            <a:off x="3895261" y="3681493"/>
            <a:ext cx="2352821" cy="964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="" xmlns:a16="http://schemas.microsoft.com/office/drawing/2014/main" id="{8DA929FA-7B06-411E-8C26-4C27769A518E}"/>
              </a:ext>
            </a:extLst>
          </p:cNvPr>
          <p:cNvSpPr/>
          <p:nvPr/>
        </p:nvSpPr>
        <p:spPr>
          <a:xfrm>
            <a:off x="6517129" y="3735304"/>
            <a:ext cx="2521631" cy="8830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4657B35-4914-40A1-938E-6E4A0B07423D}"/>
              </a:ext>
            </a:extLst>
          </p:cNvPr>
          <p:cNvSpPr/>
          <p:nvPr/>
        </p:nvSpPr>
        <p:spPr>
          <a:xfrm>
            <a:off x="3052651" y="4736374"/>
            <a:ext cx="6390861" cy="616226"/>
          </a:xfrm>
          <a:custGeom>
            <a:avLst/>
            <a:gdLst>
              <a:gd name="connsiteX0" fmla="*/ 0 w 8521148"/>
              <a:gd name="connsiteY0" fmla="*/ 543339 h 821634"/>
              <a:gd name="connsiteX1" fmla="*/ 278296 w 8521148"/>
              <a:gd name="connsiteY1" fmla="*/ 649356 h 821634"/>
              <a:gd name="connsiteX2" fmla="*/ 384313 w 8521148"/>
              <a:gd name="connsiteY2" fmla="*/ 622852 h 821634"/>
              <a:gd name="connsiteX3" fmla="*/ 424070 w 8521148"/>
              <a:gd name="connsiteY3" fmla="*/ 596347 h 821634"/>
              <a:gd name="connsiteX4" fmla="*/ 503583 w 8521148"/>
              <a:gd name="connsiteY4" fmla="*/ 516834 h 821634"/>
              <a:gd name="connsiteX5" fmla="*/ 556591 w 8521148"/>
              <a:gd name="connsiteY5" fmla="*/ 477078 h 821634"/>
              <a:gd name="connsiteX6" fmla="*/ 583096 w 8521148"/>
              <a:gd name="connsiteY6" fmla="*/ 437321 h 821634"/>
              <a:gd name="connsiteX7" fmla="*/ 636104 w 8521148"/>
              <a:gd name="connsiteY7" fmla="*/ 410817 h 821634"/>
              <a:gd name="connsiteX8" fmla="*/ 742122 w 8521148"/>
              <a:gd name="connsiteY8" fmla="*/ 331304 h 821634"/>
              <a:gd name="connsiteX9" fmla="*/ 808383 w 8521148"/>
              <a:gd name="connsiteY9" fmla="*/ 304800 h 821634"/>
              <a:gd name="connsiteX10" fmla="*/ 887896 w 8521148"/>
              <a:gd name="connsiteY10" fmla="*/ 251791 h 821634"/>
              <a:gd name="connsiteX11" fmla="*/ 927652 w 8521148"/>
              <a:gd name="connsiteY11" fmla="*/ 225287 h 821634"/>
              <a:gd name="connsiteX12" fmla="*/ 1205948 w 8521148"/>
              <a:gd name="connsiteY12" fmla="*/ 185530 h 821634"/>
              <a:gd name="connsiteX13" fmla="*/ 1470991 w 8521148"/>
              <a:gd name="connsiteY13" fmla="*/ 304800 h 821634"/>
              <a:gd name="connsiteX14" fmla="*/ 1603513 w 8521148"/>
              <a:gd name="connsiteY14" fmla="*/ 371061 h 821634"/>
              <a:gd name="connsiteX15" fmla="*/ 1656522 w 8521148"/>
              <a:gd name="connsiteY15" fmla="*/ 424069 h 821634"/>
              <a:gd name="connsiteX16" fmla="*/ 1749287 w 8521148"/>
              <a:gd name="connsiteY16" fmla="*/ 463826 h 821634"/>
              <a:gd name="connsiteX17" fmla="*/ 1828800 w 8521148"/>
              <a:gd name="connsiteY17" fmla="*/ 516834 h 821634"/>
              <a:gd name="connsiteX18" fmla="*/ 1948070 w 8521148"/>
              <a:gd name="connsiteY18" fmla="*/ 609600 h 821634"/>
              <a:gd name="connsiteX19" fmla="*/ 1987826 w 8521148"/>
              <a:gd name="connsiteY19" fmla="*/ 649356 h 821634"/>
              <a:gd name="connsiteX20" fmla="*/ 2107096 w 8521148"/>
              <a:gd name="connsiteY20" fmla="*/ 689113 h 821634"/>
              <a:gd name="connsiteX21" fmla="*/ 2186609 w 8521148"/>
              <a:gd name="connsiteY21" fmla="*/ 728869 h 821634"/>
              <a:gd name="connsiteX22" fmla="*/ 2266122 w 8521148"/>
              <a:gd name="connsiteY22" fmla="*/ 755374 h 821634"/>
              <a:gd name="connsiteX23" fmla="*/ 2305878 w 8521148"/>
              <a:gd name="connsiteY23" fmla="*/ 768626 h 821634"/>
              <a:gd name="connsiteX24" fmla="*/ 2398644 w 8521148"/>
              <a:gd name="connsiteY24" fmla="*/ 755374 h 821634"/>
              <a:gd name="connsiteX25" fmla="*/ 2517913 w 8521148"/>
              <a:gd name="connsiteY25" fmla="*/ 728869 h 821634"/>
              <a:gd name="connsiteX26" fmla="*/ 2584174 w 8521148"/>
              <a:gd name="connsiteY26" fmla="*/ 715617 h 821634"/>
              <a:gd name="connsiteX27" fmla="*/ 2637183 w 8521148"/>
              <a:gd name="connsiteY27" fmla="*/ 702365 h 821634"/>
              <a:gd name="connsiteX28" fmla="*/ 2729948 w 8521148"/>
              <a:gd name="connsiteY28" fmla="*/ 675861 h 821634"/>
              <a:gd name="connsiteX29" fmla="*/ 2809461 w 8521148"/>
              <a:gd name="connsiteY29" fmla="*/ 662608 h 821634"/>
              <a:gd name="connsiteX30" fmla="*/ 2915478 w 8521148"/>
              <a:gd name="connsiteY30" fmla="*/ 636104 h 821634"/>
              <a:gd name="connsiteX31" fmla="*/ 2981739 w 8521148"/>
              <a:gd name="connsiteY31" fmla="*/ 622852 h 821634"/>
              <a:gd name="connsiteX32" fmla="*/ 3061252 w 8521148"/>
              <a:gd name="connsiteY32" fmla="*/ 596347 h 821634"/>
              <a:gd name="connsiteX33" fmla="*/ 3127513 w 8521148"/>
              <a:gd name="connsiteY33" fmla="*/ 583095 h 821634"/>
              <a:gd name="connsiteX34" fmla="*/ 3180522 w 8521148"/>
              <a:gd name="connsiteY34" fmla="*/ 569843 h 821634"/>
              <a:gd name="connsiteX35" fmla="*/ 3220278 w 8521148"/>
              <a:gd name="connsiteY35" fmla="*/ 543339 h 821634"/>
              <a:gd name="connsiteX36" fmla="*/ 3260035 w 8521148"/>
              <a:gd name="connsiteY36" fmla="*/ 530087 h 821634"/>
              <a:gd name="connsiteX37" fmla="*/ 3299791 w 8521148"/>
              <a:gd name="connsiteY37" fmla="*/ 490330 h 821634"/>
              <a:gd name="connsiteX38" fmla="*/ 3352800 w 8521148"/>
              <a:gd name="connsiteY38" fmla="*/ 424069 h 821634"/>
              <a:gd name="connsiteX39" fmla="*/ 3379304 w 8521148"/>
              <a:gd name="connsiteY39" fmla="*/ 384313 h 821634"/>
              <a:gd name="connsiteX40" fmla="*/ 3498574 w 8521148"/>
              <a:gd name="connsiteY40" fmla="*/ 278295 h 821634"/>
              <a:gd name="connsiteX41" fmla="*/ 3578087 w 8521148"/>
              <a:gd name="connsiteY41" fmla="*/ 225287 h 821634"/>
              <a:gd name="connsiteX42" fmla="*/ 3631096 w 8521148"/>
              <a:gd name="connsiteY42" fmla="*/ 185530 h 821634"/>
              <a:gd name="connsiteX43" fmla="*/ 3684104 w 8521148"/>
              <a:gd name="connsiteY43" fmla="*/ 172278 h 821634"/>
              <a:gd name="connsiteX44" fmla="*/ 3750365 w 8521148"/>
              <a:gd name="connsiteY44" fmla="*/ 145774 h 821634"/>
              <a:gd name="connsiteX45" fmla="*/ 3790122 w 8521148"/>
              <a:gd name="connsiteY45" fmla="*/ 132521 h 821634"/>
              <a:gd name="connsiteX46" fmla="*/ 3922644 w 8521148"/>
              <a:gd name="connsiteY46" fmla="*/ 198782 h 821634"/>
              <a:gd name="connsiteX47" fmla="*/ 3962400 w 8521148"/>
              <a:gd name="connsiteY47" fmla="*/ 225287 h 821634"/>
              <a:gd name="connsiteX48" fmla="*/ 3988904 w 8521148"/>
              <a:gd name="connsiteY48" fmla="*/ 265043 h 821634"/>
              <a:gd name="connsiteX49" fmla="*/ 4015409 w 8521148"/>
              <a:gd name="connsiteY49" fmla="*/ 291547 h 821634"/>
              <a:gd name="connsiteX50" fmla="*/ 4068417 w 8521148"/>
              <a:gd name="connsiteY50" fmla="*/ 384313 h 821634"/>
              <a:gd name="connsiteX51" fmla="*/ 4134678 w 8521148"/>
              <a:gd name="connsiteY51" fmla="*/ 450574 h 821634"/>
              <a:gd name="connsiteX52" fmla="*/ 4161183 w 8521148"/>
              <a:gd name="connsiteY52" fmla="*/ 477078 h 821634"/>
              <a:gd name="connsiteX53" fmla="*/ 4214191 w 8521148"/>
              <a:gd name="connsiteY53" fmla="*/ 556591 h 821634"/>
              <a:gd name="connsiteX54" fmla="*/ 4293704 w 8521148"/>
              <a:gd name="connsiteY54" fmla="*/ 609600 h 821634"/>
              <a:gd name="connsiteX55" fmla="*/ 4346713 w 8521148"/>
              <a:gd name="connsiteY55" fmla="*/ 649356 h 821634"/>
              <a:gd name="connsiteX56" fmla="*/ 4399722 w 8521148"/>
              <a:gd name="connsiteY56" fmla="*/ 702365 h 821634"/>
              <a:gd name="connsiteX57" fmla="*/ 4479235 w 8521148"/>
              <a:gd name="connsiteY57" fmla="*/ 728869 h 821634"/>
              <a:gd name="connsiteX58" fmla="*/ 4505739 w 8521148"/>
              <a:gd name="connsiteY58" fmla="*/ 755374 h 821634"/>
              <a:gd name="connsiteX59" fmla="*/ 4625009 w 8521148"/>
              <a:gd name="connsiteY59" fmla="*/ 795130 h 821634"/>
              <a:gd name="connsiteX60" fmla="*/ 4704522 w 8521148"/>
              <a:gd name="connsiteY60" fmla="*/ 821634 h 821634"/>
              <a:gd name="connsiteX61" fmla="*/ 4744278 w 8521148"/>
              <a:gd name="connsiteY61" fmla="*/ 808382 h 821634"/>
              <a:gd name="connsiteX62" fmla="*/ 4770783 w 8521148"/>
              <a:gd name="connsiteY62" fmla="*/ 781878 h 821634"/>
              <a:gd name="connsiteX63" fmla="*/ 4823791 w 8521148"/>
              <a:gd name="connsiteY63" fmla="*/ 768626 h 821634"/>
              <a:gd name="connsiteX64" fmla="*/ 4916557 w 8521148"/>
              <a:gd name="connsiteY64" fmla="*/ 715617 h 821634"/>
              <a:gd name="connsiteX65" fmla="*/ 4982817 w 8521148"/>
              <a:gd name="connsiteY65" fmla="*/ 649356 h 821634"/>
              <a:gd name="connsiteX66" fmla="*/ 5009322 w 8521148"/>
              <a:gd name="connsiteY66" fmla="*/ 622852 h 821634"/>
              <a:gd name="connsiteX67" fmla="*/ 5035826 w 8521148"/>
              <a:gd name="connsiteY67" fmla="*/ 596347 h 821634"/>
              <a:gd name="connsiteX68" fmla="*/ 5141844 w 8521148"/>
              <a:gd name="connsiteY68" fmla="*/ 516834 h 821634"/>
              <a:gd name="connsiteX69" fmla="*/ 5181600 w 8521148"/>
              <a:gd name="connsiteY69" fmla="*/ 490330 h 821634"/>
              <a:gd name="connsiteX70" fmla="*/ 5234609 w 8521148"/>
              <a:gd name="connsiteY70" fmla="*/ 450574 h 821634"/>
              <a:gd name="connsiteX71" fmla="*/ 5274365 w 8521148"/>
              <a:gd name="connsiteY71" fmla="*/ 424069 h 821634"/>
              <a:gd name="connsiteX72" fmla="*/ 5353878 w 8521148"/>
              <a:gd name="connsiteY72" fmla="*/ 344556 h 821634"/>
              <a:gd name="connsiteX73" fmla="*/ 5446644 w 8521148"/>
              <a:gd name="connsiteY73" fmla="*/ 265043 h 821634"/>
              <a:gd name="connsiteX74" fmla="*/ 5486400 w 8521148"/>
              <a:gd name="connsiteY74" fmla="*/ 225287 h 821634"/>
              <a:gd name="connsiteX75" fmla="*/ 5565913 w 8521148"/>
              <a:gd name="connsiteY75" fmla="*/ 159026 h 821634"/>
              <a:gd name="connsiteX76" fmla="*/ 5658678 w 8521148"/>
              <a:gd name="connsiteY76" fmla="*/ 132521 h 821634"/>
              <a:gd name="connsiteX77" fmla="*/ 5764696 w 8521148"/>
              <a:gd name="connsiteY77" fmla="*/ 66261 h 821634"/>
              <a:gd name="connsiteX78" fmla="*/ 5870713 w 8521148"/>
              <a:gd name="connsiteY78" fmla="*/ 39756 h 821634"/>
              <a:gd name="connsiteX79" fmla="*/ 6122504 w 8521148"/>
              <a:gd name="connsiteY79" fmla="*/ 0 h 821634"/>
              <a:gd name="connsiteX80" fmla="*/ 6400800 w 8521148"/>
              <a:gd name="connsiteY80" fmla="*/ 53008 h 821634"/>
              <a:gd name="connsiteX81" fmla="*/ 6453809 w 8521148"/>
              <a:gd name="connsiteY81" fmla="*/ 106017 h 821634"/>
              <a:gd name="connsiteX82" fmla="*/ 6599583 w 8521148"/>
              <a:gd name="connsiteY82" fmla="*/ 238539 h 821634"/>
              <a:gd name="connsiteX83" fmla="*/ 6652591 w 8521148"/>
              <a:gd name="connsiteY83" fmla="*/ 304800 h 821634"/>
              <a:gd name="connsiteX84" fmla="*/ 6679096 w 8521148"/>
              <a:gd name="connsiteY84" fmla="*/ 344556 h 821634"/>
              <a:gd name="connsiteX85" fmla="*/ 6785113 w 8521148"/>
              <a:gd name="connsiteY85" fmla="*/ 437321 h 821634"/>
              <a:gd name="connsiteX86" fmla="*/ 6891130 w 8521148"/>
              <a:gd name="connsiteY86" fmla="*/ 556591 h 821634"/>
              <a:gd name="connsiteX87" fmla="*/ 6930887 w 8521148"/>
              <a:gd name="connsiteY87" fmla="*/ 569843 h 821634"/>
              <a:gd name="connsiteX88" fmla="*/ 6983896 w 8521148"/>
              <a:gd name="connsiteY88" fmla="*/ 609600 h 821634"/>
              <a:gd name="connsiteX89" fmla="*/ 7209183 w 8521148"/>
              <a:gd name="connsiteY89" fmla="*/ 675861 h 821634"/>
              <a:gd name="connsiteX90" fmla="*/ 7248939 w 8521148"/>
              <a:gd name="connsiteY90" fmla="*/ 689113 h 821634"/>
              <a:gd name="connsiteX91" fmla="*/ 7673009 w 8521148"/>
              <a:gd name="connsiteY91" fmla="*/ 675861 h 821634"/>
              <a:gd name="connsiteX92" fmla="*/ 7699513 w 8521148"/>
              <a:gd name="connsiteY92" fmla="*/ 636104 h 821634"/>
              <a:gd name="connsiteX93" fmla="*/ 7739270 w 8521148"/>
              <a:gd name="connsiteY93" fmla="*/ 596347 h 821634"/>
              <a:gd name="connsiteX94" fmla="*/ 7765774 w 8521148"/>
              <a:gd name="connsiteY94" fmla="*/ 543339 h 821634"/>
              <a:gd name="connsiteX95" fmla="*/ 7832035 w 8521148"/>
              <a:gd name="connsiteY95" fmla="*/ 477078 h 821634"/>
              <a:gd name="connsiteX96" fmla="*/ 7885044 w 8521148"/>
              <a:gd name="connsiteY96" fmla="*/ 424069 h 821634"/>
              <a:gd name="connsiteX97" fmla="*/ 8017565 w 8521148"/>
              <a:gd name="connsiteY97" fmla="*/ 344556 h 821634"/>
              <a:gd name="connsiteX98" fmla="*/ 8070574 w 8521148"/>
              <a:gd name="connsiteY98" fmla="*/ 318052 h 821634"/>
              <a:gd name="connsiteX99" fmla="*/ 8176591 w 8521148"/>
              <a:gd name="connsiteY99" fmla="*/ 291547 h 821634"/>
              <a:gd name="connsiteX100" fmla="*/ 8203096 w 8521148"/>
              <a:gd name="connsiteY100" fmla="*/ 265043 h 821634"/>
              <a:gd name="connsiteX101" fmla="*/ 8256104 w 8521148"/>
              <a:gd name="connsiteY101" fmla="*/ 251791 h 821634"/>
              <a:gd name="connsiteX102" fmla="*/ 8348870 w 8521148"/>
              <a:gd name="connsiteY102" fmla="*/ 225287 h 821634"/>
              <a:gd name="connsiteX103" fmla="*/ 8428383 w 8521148"/>
              <a:gd name="connsiteY103" fmla="*/ 185530 h 821634"/>
              <a:gd name="connsiteX104" fmla="*/ 8494644 w 8521148"/>
              <a:gd name="connsiteY104" fmla="*/ 132521 h 821634"/>
              <a:gd name="connsiteX105" fmla="*/ 8521148 w 8521148"/>
              <a:gd name="connsiteY105" fmla="*/ 106017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521148" h="821634">
                <a:moveTo>
                  <a:pt x="0" y="543339"/>
                </a:moveTo>
                <a:cubicBezTo>
                  <a:pt x="105233" y="606478"/>
                  <a:pt x="112182" y="617715"/>
                  <a:pt x="278296" y="649356"/>
                </a:cubicBezTo>
                <a:cubicBezTo>
                  <a:pt x="298650" y="653233"/>
                  <a:pt x="360153" y="630905"/>
                  <a:pt x="384313" y="622852"/>
                </a:cubicBezTo>
                <a:cubicBezTo>
                  <a:pt x="397565" y="614017"/>
                  <a:pt x="412166" y="606929"/>
                  <a:pt x="424070" y="596347"/>
                </a:cubicBezTo>
                <a:cubicBezTo>
                  <a:pt x="452085" y="571445"/>
                  <a:pt x="473597" y="539324"/>
                  <a:pt x="503583" y="516834"/>
                </a:cubicBezTo>
                <a:cubicBezTo>
                  <a:pt x="521252" y="503582"/>
                  <a:pt x="540973" y="492696"/>
                  <a:pt x="556591" y="477078"/>
                </a:cubicBezTo>
                <a:cubicBezTo>
                  <a:pt x="567853" y="465816"/>
                  <a:pt x="570860" y="447517"/>
                  <a:pt x="583096" y="437321"/>
                </a:cubicBezTo>
                <a:cubicBezTo>
                  <a:pt x="598272" y="424674"/>
                  <a:pt x="619667" y="421775"/>
                  <a:pt x="636104" y="410817"/>
                </a:cubicBezTo>
                <a:cubicBezTo>
                  <a:pt x="672859" y="386314"/>
                  <a:pt x="701107" y="347710"/>
                  <a:pt x="742122" y="331304"/>
                </a:cubicBezTo>
                <a:cubicBezTo>
                  <a:pt x="764209" y="322469"/>
                  <a:pt x="787499" y="316191"/>
                  <a:pt x="808383" y="304800"/>
                </a:cubicBezTo>
                <a:cubicBezTo>
                  <a:pt x="836348" y="289547"/>
                  <a:pt x="861392" y="269461"/>
                  <a:pt x="887896" y="251791"/>
                </a:cubicBezTo>
                <a:cubicBezTo>
                  <a:pt x="901148" y="242956"/>
                  <a:pt x="912542" y="230324"/>
                  <a:pt x="927652" y="225287"/>
                </a:cubicBezTo>
                <a:cubicBezTo>
                  <a:pt x="1043305" y="186734"/>
                  <a:pt x="953525" y="213577"/>
                  <a:pt x="1205948" y="185530"/>
                </a:cubicBezTo>
                <a:cubicBezTo>
                  <a:pt x="1464838" y="263198"/>
                  <a:pt x="1212886" y="175747"/>
                  <a:pt x="1470991" y="304800"/>
                </a:cubicBezTo>
                <a:cubicBezTo>
                  <a:pt x="1515165" y="326887"/>
                  <a:pt x="1568590" y="336139"/>
                  <a:pt x="1603513" y="371061"/>
                </a:cubicBezTo>
                <a:cubicBezTo>
                  <a:pt x="1621183" y="388730"/>
                  <a:pt x="1636531" y="409076"/>
                  <a:pt x="1656522" y="424069"/>
                </a:cubicBezTo>
                <a:cubicBezTo>
                  <a:pt x="1732358" y="480946"/>
                  <a:pt x="1683482" y="427268"/>
                  <a:pt x="1749287" y="463826"/>
                </a:cubicBezTo>
                <a:cubicBezTo>
                  <a:pt x="1777133" y="479296"/>
                  <a:pt x="1806276" y="494310"/>
                  <a:pt x="1828800" y="516834"/>
                </a:cubicBezTo>
                <a:cubicBezTo>
                  <a:pt x="1951064" y="639098"/>
                  <a:pt x="1807769" y="504374"/>
                  <a:pt x="1948070" y="609600"/>
                </a:cubicBezTo>
                <a:cubicBezTo>
                  <a:pt x="1963063" y="620845"/>
                  <a:pt x="1971063" y="640975"/>
                  <a:pt x="1987826" y="649356"/>
                </a:cubicBezTo>
                <a:cubicBezTo>
                  <a:pt x="2025309" y="668097"/>
                  <a:pt x="2069613" y="670372"/>
                  <a:pt x="2107096" y="689113"/>
                </a:cubicBezTo>
                <a:cubicBezTo>
                  <a:pt x="2133600" y="702365"/>
                  <a:pt x="2159256" y="717472"/>
                  <a:pt x="2186609" y="728869"/>
                </a:cubicBezTo>
                <a:cubicBezTo>
                  <a:pt x="2212398" y="739614"/>
                  <a:pt x="2239618" y="746539"/>
                  <a:pt x="2266122" y="755374"/>
                </a:cubicBezTo>
                <a:lnTo>
                  <a:pt x="2305878" y="768626"/>
                </a:lnTo>
                <a:cubicBezTo>
                  <a:pt x="2336800" y="764209"/>
                  <a:pt x="2367833" y="760509"/>
                  <a:pt x="2398644" y="755374"/>
                </a:cubicBezTo>
                <a:cubicBezTo>
                  <a:pt x="2478562" y="742054"/>
                  <a:pt x="2446450" y="744749"/>
                  <a:pt x="2517913" y="728869"/>
                </a:cubicBezTo>
                <a:cubicBezTo>
                  <a:pt x="2539901" y="723983"/>
                  <a:pt x="2562186" y="720503"/>
                  <a:pt x="2584174" y="715617"/>
                </a:cubicBezTo>
                <a:cubicBezTo>
                  <a:pt x="2601954" y="711666"/>
                  <a:pt x="2619611" y="707157"/>
                  <a:pt x="2637183" y="702365"/>
                </a:cubicBezTo>
                <a:cubicBezTo>
                  <a:pt x="2668209" y="693904"/>
                  <a:pt x="2698613" y="683092"/>
                  <a:pt x="2729948" y="675861"/>
                </a:cubicBezTo>
                <a:cubicBezTo>
                  <a:pt x="2756130" y="669819"/>
                  <a:pt x="2783187" y="668238"/>
                  <a:pt x="2809461" y="662608"/>
                </a:cubicBezTo>
                <a:cubicBezTo>
                  <a:pt x="2845079" y="654975"/>
                  <a:pt x="2879984" y="644295"/>
                  <a:pt x="2915478" y="636104"/>
                </a:cubicBezTo>
                <a:cubicBezTo>
                  <a:pt x="2937426" y="631039"/>
                  <a:pt x="2960008" y="628779"/>
                  <a:pt x="2981739" y="622852"/>
                </a:cubicBezTo>
                <a:cubicBezTo>
                  <a:pt x="3008693" y="615501"/>
                  <a:pt x="3034298" y="603698"/>
                  <a:pt x="3061252" y="596347"/>
                </a:cubicBezTo>
                <a:cubicBezTo>
                  <a:pt x="3082983" y="590420"/>
                  <a:pt x="3105525" y="587981"/>
                  <a:pt x="3127513" y="583095"/>
                </a:cubicBezTo>
                <a:cubicBezTo>
                  <a:pt x="3145293" y="579144"/>
                  <a:pt x="3162852" y="574260"/>
                  <a:pt x="3180522" y="569843"/>
                </a:cubicBezTo>
                <a:cubicBezTo>
                  <a:pt x="3193774" y="561008"/>
                  <a:pt x="3206032" y="550462"/>
                  <a:pt x="3220278" y="543339"/>
                </a:cubicBezTo>
                <a:cubicBezTo>
                  <a:pt x="3232772" y="537092"/>
                  <a:pt x="3248412" y="537836"/>
                  <a:pt x="3260035" y="530087"/>
                </a:cubicBezTo>
                <a:cubicBezTo>
                  <a:pt x="3275629" y="519691"/>
                  <a:pt x="3286539" y="503582"/>
                  <a:pt x="3299791" y="490330"/>
                </a:cubicBezTo>
                <a:cubicBezTo>
                  <a:pt x="3325592" y="412933"/>
                  <a:pt x="3292857" y="484013"/>
                  <a:pt x="3352800" y="424069"/>
                </a:cubicBezTo>
                <a:cubicBezTo>
                  <a:pt x="3364062" y="412807"/>
                  <a:pt x="3368723" y="396217"/>
                  <a:pt x="3379304" y="384313"/>
                </a:cubicBezTo>
                <a:cubicBezTo>
                  <a:pt x="3445322" y="310043"/>
                  <a:pt x="3438150" y="318578"/>
                  <a:pt x="3498574" y="278295"/>
                </a:cubicBezTo>
                <a:cubicBezTo>
                  <a:pt x="3550148" y="200934"/>
                  <a:pt x="3492511" y="268075"/>
                  <a:pt x="3578087" y="225287"/>
                </a:cubicBezTo>
                <a:cubicBezTo>
                  <a:pt x="3597842" y="215409"/>
                  <a:pt x="3611341" y="195408"/>
                  <a:pt x="3631096" y="185530"/>
                </a:cubicBezTo>
                <a:cubicBezTo>
                  <a:pt x="3647386" y="177385"/>
                  <a:pt x="3666825" y="178037"/>
                  <a:pt x="3684104" y="172278"/>
                </a:cubicBezTo>
                <a:cubicBezTo>
                  <a:pt x="3706672" y="164756"/>
                  <a:pt x="3728091" y="154127"/>
                  <a:pt x="3750365" y="145774"/>
                </a:cubicBezTo>
                <a:cubicBezTo>
                  <a:pt x="3763445" y="140869"/>
                  <a:pt x="3776870" y="136939"/>
                  <a:pt x="3790122" y="132521"/>
                </a:cubicBezTo>
                <a:cubicBezTo>
                  <a:pt x="3874031" y="153500"/>
                  <a:pt x="3827979" y="135672"/>
                  <a:pt x="3922644" y="198782"/>
                </a:cubicBezTo>
                <a:lnTo>
                  <a:pt x="3962400" y="225287"/>
                </a:lnTo>
                <a:cubicBezTo>
                  <a:pt x="3971235" y="238539"/>
                  <a:pt x="3978954" y="252606"/>
                  <a:pt x="3988904" y="265043"/>
                </a:cubicBezTo>
                <a:cubicBezTo>
                  <a:pt x="3996709" y="274799"/>
                  <a:pt x="4008478" y="281151"/>
                  <a:pt x="4015409" y="291547"/>
                </a:cubicBezTo>
                <a:cubicBezTo>
                  <a:pt x="4049648" y="342905"/>
                  <a:pt x="4030461" y="340935"/>
                  <a:pt x="4068417" y="384313"/>
                </a:cubicBezTo>
                <a:cubicBezTo>
                  <a:pt x="4088986" y="407820"/>
                  <a:pt x="4112591" y="428487"/>
                  <a:pt x="4134678" y="450574"/>
                </a:cubicBezTo>
                <a:cubicBezTo>
                  <a:pt x="4143513" y="459409"/>
                  <a:pt x="4154252" y="466682"/>
                  <a:pt x="4161183" y="477078"/>
                </a:cubicBezTo>
                <a:cubicBezTo>
                  <a:pt x="4178852" y="503582"/>
                  <a:pt x="4187687" y="538921"/>
                  <a:pt x="4214191" y="556591"/>
                </a:cubicBezTo>
                <a:cubicBezTo>
                  <a:pt x="4240695" y="574261"/>
                  <a:pt x="4268220" y="590488"/>
                  <a:pt x="4293704" y="609600"/>
                </a:cubicBezTo>
                <a:cubicBezTo>
                  <a:pt x="4311374" y="622852"/>
                  <a:pt x="4330091" y="634812"/>
                  <a:pt x="4346713" y="649356"/>
                </a:cubicBezTo>
                <a:cubicBezTo>
                  <a:pt x="4365519" y="665811"/>
                  <a:pt x="4376016" y="694463"/>
                  <a:pt x="4399722" y="702365"/>
                </a:cubicBezTo>
                <a:lnTo>
                  <a:pt x="4479235" y="728869"/>
                </a:lnTo>
                <a:cubicBezTo>
                  <a:pt x="4488070" y="737704"/>
                  <a:pt x="4494891" y="749175"/>
                  <a:pt x="4505739" y="755374"/>
                </a:cubicBezTo>
                <a:cubicBezTo>
                  <a:pt x="4554685" y="783344"/>
                  <a:pt x="4575126" y="780165"/>
                  <a:pt x="4625009" y="795130"/>
                </a:cubicBezTo>
                <a:cubicBezTo>
                  <a:pt x="4651769" y="803158"/>
                  <a:pt x="4704522" y="821634"/>
                  <a:pt x="4704522" y="821634"/>
                </a:cubicBezTo>
                <a:cubicBezTo>
                  <a:pt x="4717774" y="817217"/>
                  <a:pt x="4732300" y="815569"/>
                  <a:pt x="4744278" y="808382"/>
                </a:cubicBezTo>
                <a:cubicBezTo>
                  <a:pt x="4754992" y="801954"/>
                  <a:pt x="4759608" y="787466"/>
                  <a:pt x="4770783" y="781878"/>
                </a:cubicBezTo>
                <a:cubicBezTo>
                  <a:pt x="4787073" y="773733"/>
                  <a:pt x="4806122" y="773043"/>
                  <a:pt x="4823791" y="768626"/>
                </a:cubicBezTo>
                <a:cubicBezTo>
                  <a:pt x="4967999" y="624418"/>
                  <a:pt x="4756375" y="822406"/>
                  <a:pt x="4916557" y="715617"/>
                </a:cubicBezTo>
                <a:cubicBezTo>
                  <a:pt x="4942546" y="698291"/>
                  <a:pt x="4960730" y="671443"/>
                  <a:pt x="4982817" y="649356"/>
                </a:cubicBezTo>
                <a:lnTo>
                  <a:pt x="5009322" y="622852"/>
                </a:lnTo>
                <a:cubicBezTo>
                  <a:pt x="5018157" y="614017"/>
                  <a:pt x="5025112" y="602775"/>
                  <a:pt x="5035826" y="596347"/>
                </a:cubicBezTo>
                <a:cubicBezTo>
                  <a:pt x="5175063" y="512806"/>
                  <a:pt x="5042469" y="599647"/>
                  <a:pt x="5141844" y="516834"/>
                </a:cubicBezTo>
                <a:cubicBezTo>
                  <a:pt x="5154079" y="506638"/>
                  <a:pt x="5168640" y="499587"/>
                  <a:pt x="5181600" y="490330"/>
                </a:cubicBezTo>
                <a:cubicBezTo>
                  <a:pt x="5199573" y="477492"/>
                  <a:pt x="5216636" y="463412"/>
                  <a:pt x="5234609" y="450574"/>
                </a:cubicBezTo>
                <a:cubicBezTo>
                  <a:pt x="5247569" y="441317"/>
                  <a:pt x="5262461" y="434650"/>
                  <a:pt x="5274365" y="424069"/>
                </a:cubicBezTo>
                <a:cubicBezTo>
                  <a:pt x="5302380" y="399167"/>
                  <a:pt x="5322690" y="365347"/>
                  <a:pt x="5353878" y="344556"/>
                </a:cubicBezTo>
                <a:cubicBezTo>
                  <a:pt x="5414427" y="304191"/>
                  <a:pt x="5382373" y="329314"/>
                  <a:pt x="5446644" y="265043"/>
                </a:cubicBezTo>
                <a:lnTo>
                  <a:pt x="5486400" y="225287"/>
                </a:lnTo>
                <a:cubicBezTo>
                  <a:pt x="5510704" y="200982"/>
                  <a:pt x="5534405" y="174780"/>
                  <a:pt x="5565913" y="159026"/>
                </a:cubicBezTo>
                <a:cubicBezTo>
                  <a:pt x="5651554" y="116206"/>
                  <a:pt x="5587010" y="171613"/>
                  <a:pt x="5658678" y="132521"/>
                </a:cubicBezTo>
                <a:cubicBezTo>
                  <a:pt x="5695263" y="112566"/>
                  <a:pt x="5724267" y="76369"/>
                  <a:pt x="5764696" y="66261"/>
                </a:cubicBezTo>
                <a:cubicBezTo>
                  <a:pt x="5800035" y="57426"/>
                  <a:pt x="5834874" y="46272"/>
                  <a:pt x="5870713" y="39756"/>
                </a:cubicBezTo>
                <a:cubicBezTo>
                  <a:pt x="6051527" y="6881"/>
                  <a:pt x="5967480" y="19378"/>
                  <a:pt x="6122504" y="0"/>
                </a:cubicBezTo>
                <a:cubicBezTo>
                  <a:pt x="6215269" y="17669"/>
                  <a:pt x="6310860" y="24227"/>
                  <a:pt x="6400800" y="53008"/>
                </a:cubicBezTo>
                <a:cubicBezTo>
                  <a:pt x="6424600" y="60624"/>
                  <a:pt x="6434836" y="89755"/>
                  <a:pt x="6453809" y="106017"/>
                </a:cubicBezTo>
                <a:cubicBezTo>
                  <a:pt x="6530180" y="171478"/>
                  <a:pt x="6497894" y="86006"/>
                  <a:pt x="6599583" y="238539"/>
                </a:cubicBezTo>
                <a:cubicBezTo>
                  <a:pt x="6681150" y="360889"/>
                  <a:pt x="6577066" y="210395"/>
                  <a:pt x="6652591" y="304800"/>
                </a:cubicBezTo>
                <a:cubicBezTo>
                  <a:pt x="6662541" y="317237"/>
                  <a:pt x="6668608" y="332570"/>
                  <a:pt x="6679096" y="344556"/>
                </a:cubicBezTo>
                <a:cubicBezTo>
                  <a:pt x="6733364" y="406575"/>
                  <a:pt x="6731225" y="401396"/>
                  <a:pt x="6785113" y="437321"/>
                </a:cubicBezTo>
                <a:cubicBezTo>
                  <a:pt x="6810368" y="475204"/>
                  <a:pt x="6852225" y="543623"/>
                  <a:pt x="6891130" y="556591"/>
                </a:cubicBezTo>
                <a:lnTo>
                  <a:pt x="6930887" y="569843"/>
                </a:lnTo>
                <a:cubicBezTo>
                  <a:pt x="6948557" y="583095"/>
                  <a:pt x="6963842" y="600344"/>
                  <a:pt x="6983896" y="609600"/>
                </a:cubicBezTo>
                <a:cubicBezTo>
                  <a:pt x="7093566" y="660217"/>
                  <a:pt x="7100892" y="639764"/>
                  <a:pt x="7209183" y="675861"/>
                </a:cubicBezTo>
                <a:lnTo>
                  <a:pt x="7248939" y="689113"/>
                </a:lnTo>
                <a:cubicBezTo>
                  <a:pt x="7390296" y="684696"/>
                  <a:pt x="7532552" y="692385"/>
                  <a:pt x="7673009" y="675861"/>
                </a:cubicBezTo>
                <a:cubicBezTo>
                  <a:pt x="7688827" y="674000"/>
                  <a:pt x="7689317" y="648340"/>
                  <a:pt x="7699513" y="636104"/>
                </a:cubicBezTo>
                <a:cubicBezTo>
                  <a:pt x="7711511" y="621706"/>
                  <a:pt x="7728377" y="611598"/>
                  <a:pt x="7739270" y="596347"/>
                </a:cubicBezTo>
                <a:cubicBezTo>
                  <a:pt x="7750752" y="580272"/>
                  <a:pt x="7753646" y="558933"/>
                  <a:pt x="7765774" y="543339"/>
                </a:cubicBezTo>
                <a:cubicBezTo>
                  <a:pt x="7784951" y="518683"/>
                  <a:pt x="7809948" y="499165"/>
                  <a:pt x="7832035" y="477078"/>
                </a:cubicBezTo>
                <a:cubicBezTo>
                  <a:pt x="7849705" y="459408"/>
                  <a:pt x="7864252" y="437930"/>
                  <a:pt x="7885044" y="424069"/>
                </a:cubicBezTo>
                <a:cubicBezTo>
                  <a:pt x="7944216" y="384621"/>
                  <a:pt x="7933818" y="390236"/>
                  <a:pt x="8017565" y="344556"/>
                </a:cubicBezTo>
                <a:cubicBezTo>
                  <a:pt x="8034908" y="335096"/>
                  <a:pt x="8051833" y="324299"/>
                  <a:pt x="8070574" y="318052"/>
                </a:cubicBezTo>
                <a:cubicBezTo>
                  <a:pt x="8105131" y="306533"/>
                  <a:pt x="8176591" y="291547"/>
                  <a:pt x="8176591" y="291547"/>
                </a:cubicBezTo>
                <a:cubicBezTo>
                  <a:pt x="8185426" y="282712"/>
                  <a:pt x="8191921" y="270631"/>
                  <a:pt x="8203096" y="265043"/>
                </a:cubicBezTo>
                <a:cubicBezTo>
                  <a:pt x="8219386" y="256898"/>
                  <a:pt x="8238533" y="256583"/>
                  <a:pt x="8256104" y="251791"/>
                </a:cubicBezTo>
                <a:cubicBezTo>
                  <a:pt x="8287130" y="243329"/>
                  <a:pt x="8317948" y="234122"/>
                  <a:pt x="8348870" y="225287"/>
                </a:cubicBezTo>
                <a:cubicBezTo>
                  <a:pt x="8402214" y="171941"/>
                  <a:pt x="8342901" y="222165"/>
                  <a:pt x="8428383" y="185530"/>
                </a:cubicBezTo>
                <a:cubicBezTo>
                  <a:pt x="8457638" y="172992"/>
                  <a:pt x="8473271" y="153894"/>
                  <a:pt x="8494644" y="132521"/>
                </a:cubicBezTo>
                <a:lnTo>
                  <a:pt x="8521148" y="106017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D7D2CA5A-2637-4F47-8F01-25889C780CAF}"/>
              </a:ext>
            </a:extLst>
          </p:cNvPr>
          <p:cNvSpPr txBox="1">
            <a:spLocks/>
          </p:cNvSpPr>
          <p:nvPr/>
        </p:nvSpPr>
        <p:spPr>
          <a:xfrm>
            <a:off x="3007260" y="5470571"/>
            <a:ext cx="8915399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bumpy 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8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91317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Chat Question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073" y="1553483"/>
            <a:ext cx="6310847" cy="3777622"/>
          </a:xfrm>
        </p:spPr>
        <p:txBody>
          <a:bodyPr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/>
              <a:t>What new roles do peer support workers bring to a non-peer organization?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D158114-E805-423C-AB56-0DC14A0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7191" r="13718" b="27301"/>
          <a:stretch/>
        </p:blipFill>
        <p:spPr>
          <a:xfrm>
            <a:off x="1217051" y="1568215"/>
            <a:ext cx="3770022" cy="320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B9BFB1-50C6-4E9A-A59D-CCC8223D00FA}"/>
              </a:ext>
            </a:extLst>
          </p:cNvPr>
          <p:cNvSpPr txBox="1"/>
          <p:nvPr/>
        </p:nvSpPr>
        <p:spPr>
          <a:xfrm>
            <a:off x="2690636" y="5379596"/>
            <a:ext cx="800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Chat to answer the question or make comments during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757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2EC7880-C5D9-40A8-A6B0-3198AD07AD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b="1"/>
              <a:t>Peer Support Workers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4543A62-A2AB-454A-878E-D3D9190D5F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800" dirty="0"/>
              <a:t>Are the faces of recovery</a:t>
            </a:r>
          </a:p>
          <a:p>
            <a:r>
              <a:rPr lang="en-US" sz="2800" dirty="0"/>
              <a:t>Role innovators</a:t>
            </a:r>
          </a:p>
          <a:p>
            <a:r>
              <a:rPr lang="en-US" sz="2800" dirty="0"/>
              <a:t>Advocates for change in the mental health system</a:t>
            </a:r>
          </a:p>
        </p:txBody>
      </p:sp>
      <p:pic>
        <p:nvPicPr>
          <p:cNvPr id="7" name="Picture 6" descr="A couple of people that are looking at the camera&#10;&#10;Description automatically generated">
            <a:extLst>
              <a:ext uri="{FF2B5EF4-FFF2-40B4-BE49-F238E27FC236}">
                <a16:creationId xmlns="" xmlns:a16="http://schemas.microsoft.com/office/drawing/2014/main" id="{4E538A56-7095-401A-A704-190396C3C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8" r="-1" b="-1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50553464-41F1-4160-9D02-7C5EC7013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913171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Chat Question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073" y="1553483"/>
            <a:ext cx="6310847" cy="3777622"/>
          </a:xfrm>
        </p:spPr>
        <p:txBody>
          <a:bodyPr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/>
              <a:t>What has </a:t>
            </a:r>
            <a:r>
              <a:rPr lang="en-US" sz="3600" b="1" dirty="0"/>
              <a:t>YOUR</a:t>
            </a:r>
            <a:r>
              <a:rPr lang="en-US" sz="3600" dirty="0"/>
              <a:t> experience been like in receiving supervision?</a:t>
            </a:r>
            <a:br>
              <a:rPr lang="en-US" sz="3600" dirty="0"/>
            </a:br>
            <a:endParaRPr lang="en-US" sz="3600" dirty="0"/>
          </a:p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Has it been from a peer or a non-peer supervisor?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D158114-E805-423C-AB56-0DC14A0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7191" r="13718" b="27301"/>
          <a:stretch/>
        </p:blipFill>
        <p:spPr>
          <a:xfrm>
            <a:off x="1217051" y="1568215"/>
            <a:ext cx="3770022" cy="320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B9BFB1-50C6-4E9A-A59D-CCC8223D00FA}"/>
              </a:ext>
            </a:extLst>
          </p:cNvPr>
          <p:cNvSpPr txBox="1"/>
          <p:nvPr/>
        </p:nvSpPr>
        <p:spPr>
          <a:xfrm>
            <a:off x="2690636" y="5379596"/>
            <a:ext cx="800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Chat to answer the question or make comments during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8437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Learning Objectives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Upon completion of this activity, participants will be familiar with: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How clinical supervision and peer supervision differ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Implications for the current practice of peer support workers supervised by non-peer professionals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Elements needed in supervision of peer support workers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4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 b="1"/>
              <a:t>Key ingredients</a:t>
            </a:r>
            <a:endParaRPr lang="en-US" sz="320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26" y="1264555"/>
            <a:ext cx="414077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relationship between the supervisor and  PSW</a:t>
            </a:r>
          </a:p>
          <a:p>
            <a:r>
              <a:rPr lang="en-US" sz="2800" dirty="0">
                <a:solidFill>
                  <a:schemeClr val="tx1"/>
                </a:solidFill>
              </a:rPr>
              <a:t>Listening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Availability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Goal setting			</a:t>
            </a:r>
          </a:p>
          <a:p>
            <a:r>
              <a:rPr lang="en-US" sz="2800" dirty="0">
                <a:solidFill>
                  <a:schemeClr val="tx1"/>
                </a:solidFill>
              </a:rPr>
              <a:t>Transparency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Responsibility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Realism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64465D-76AD-4561-AFB1-EF024E2DB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6" r="13703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BEAB2469-1024-4471-B79B-6D47E4F1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Preliminary findings</a:t>
            </a:r>
            <a:endParaRPr lang="en-US" sz="32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PSW “like” their supervisors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PSW want a supervisor who is a more experienced PSW</a:t>
            </a:r>
          </a:p>
        </p:txBody>
      </p:sp>
    </p:spTree>
    <p:extLst>
      <p:ext uri="{BB962C8B-B14F-4D97-AF65-F5344CB8AC3E}">
        <p14:creationId xmlns:p14="http://schemas.microsoft.com/office/powerpoint/2010/main" val="340618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08ED74B-06F2-4BD5-838F-1AAD0033E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C6FBF779-5DD3-49B8-9DE5-B4EEC7F8D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5730"/>
          <a:stretch/>
        </p:blipFill>
        <p:spPr>
          <a:xfrm>
            <a:off x="-65593" y="79907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9F586E1-75B5-49B8-9A21-DD14CA0F6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8ECF1231-6B06-42A7-9653-F6A738AAC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DD0D424C-4930-4745-B075-4AF5691E38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8CD110D4-7970-4333-ACA2-F5A0DFCE94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94C2DE85-6DF9-48B6-AC63-963A522421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2B527314-243D-423D-9285-A30290D1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857798C9-0A62-400E-B105-429ABFC4D7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40E214F1-D642-41FF-8FBB-F1484108E9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24EBEFE9-8F4F-41C2-9022-FF9730C4E0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389BEA2F-6457-431A-941E-840A670CA1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D32D9258-EB54-414B-A2D5-4583395695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495967EF-C4BF-4A5F-90E5-A603A6654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253675EB-03CE-4B59-BEBD-4D0D98710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/>
              <a:t>Supervisor’s attitude is essential</a:t>
            </a:r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9CAF6A1-77C7-4ABC-9E4A-E74A8DB16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6B3F65AF-943F-4D0E-B890-AA058F48B3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660B5807-5995-44AD-9E16-10337DC83A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E80AC2A9-A86D-45A4-B218-B52F22B3E3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2DB7D344-D8A0-46BE-8BD4-70DEC451E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90B7E18B-6B64-4711-94DE-715DE0CB7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7CCF1B9C-A47F-4AC1-8164-F13CD42887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A7694E0F-733F-4E78-A250-B7840DA06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7DE4B38A-BCE4-48FC-9109-41F73413B1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36605C57-20A9-46A2-A6DB-2EA83ADC9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23EFA4B2-9313-4409-9BAE-FC04D2AF11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C8A794CC-8846-4A65-8227-1001468DB8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87046215-2C6C-4EFD-9689-6EBF98CA98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CC9387DA-2D8E-4E5D-BD65-274370B659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="" xmlns:a16="http://schemas.microsoft.com/office/drawing/2014/main" id="{18BFC65B-9706-4EE1-8B75-FEEC1C5305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931" y="1627657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An attitude that reflects</a:t>
            </a:r>
          </a:p>
          <a:p>
            <a:pPr lvl="1"/>
            <a:r>
              <a:rPr lang="en-US" sz="2800" dirty="0"/>
              <a:t>Respect for the peer role </a:t>
            </a:r>
            <a:br>
              <a:rPr lang="en-US" sz="2800" dirty="0"/>
            </a:br>
            <a:r>
              <a:rPr lang="en-US" sz="2800" b="1" dirty="0"/>
              <a:t>along with</a:t>
            </a:r>
            <a:br>
              <a:rPr lang="en-US" sz="2800" b="1" dirty="0"/>
            </a:br>
            <a:endParaRPr lang="en-US" sz="2800" b="1" dirty="0"/>
          </a:p>
          <a:p>
            <a:pPr lvl="1"/>
            <a:r>
              <a:rPr lang="en-US" sz="2800" dirty="0"/>
              <a:t>Positive non-judgmental communication</a:t>
            </a:r>
            <a:br>
              <a:rPr lang="en-US" sz="2800" dirty="0"/>
            </a:br>
            <a:r>
              <a:rPr lang="en-US" sz="2800" b="1" dirty="0"/>
              <a:t>allows for</a:t>
            </a:r>
            <a:br>
              <a:rPr lang="en-US" sz="2800" b="1" dirty="0"/>
            </a:br>
            <a:endParaRPr lang="en-US" sz="2800" b="1" dirty="0"/>
          </a:p>
          <a:p>
            <a:pPr lvl="1"/>
            <a:r>
              <a:rPr lang="en-US" sz="2800" dirty="0"/>
              <a:t>Autonomous functioning</a:t>
            </a:r>
          </a:p>
        </p:txBody>
      </p:sp>
    </p:spTree>
    <p:extLst>
      <p:ext uri="{BB962C8B-B14F-4D97-AF65-F5344CB8AC3E}">
        <p14:creationId xmlns:p14="http://schemas.microsoft.com/office/powerpoint/2010/main" val="341901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618" y="464746"/>
            <a:ext cx="1291123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At this stage in the transformation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763" y="1621722"/>
            <a:ext cx="6499974" cy="273191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/>
              <a:t>Role integration is very incomplete</a:t>
            </a:r>
          </a:p>
          <a:p>
            <a:r>
              <a:rPr lang="en-US" sz="2400" dirty="0"/>
              <a:t>Role clarity</a:t>
            </a:r>
          </a:p>
          <a:p>
            <a:r>
              <a:rPr lang="en-US" sz="2400" dirty="0"/>
              <a:t>Role adaptation</a:t>
            </a:r>
          </a:p>
          <a:p>
            <a:r>
              <a:rPr lang="en-US" sz="2400" dirty="0"/>
              <a:t>Practice boundaries</a:t>
            </a:r>
          </a:p>
        </p:txBody>
      </p:sp>
      <p:pic>
        <p:nvPicPr>
          <p:cNvPr id="5" name="Picture 4" descr="A yellow sign&#10;&#10;Description automatically generated">
            <a:extLst>
              <a:ext uri="{FF2B5EF4-FFF2-40B4-BE49-F238E27FC236}">
                <a16:creationId xmlns="" xmlns:a16="http://schemas.microsoft.com/office/drawing/2014/main" id="{8C5904F0-2D3B-4031-B4E7-7E5969D0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284" y="3042860"/>
            <a:ext cx="5009333" cy="26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5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1A2C6D-64C4-46F6-9679-6F1AC179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73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Trauma-informed supervision</a:t>
            </a:r>
            <a:endParaRPr lang="en-US" sz="32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928" y="1694179"/>
            <a:ext cx="3750205" cy="38578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of self is different for lived experience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Compassion fatigue sooner and more likely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Accept presence of moral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Prevent re-traumatization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Self care is important and is for everyone</a:t>
            </a:r>
          </a:p>
        </p:txBody>
      </p:sp>
    </p:spTree>
    <p:extLst>
      <p:ext uri="{BB962C8B-B14F-4D97-AF65-F5344CB8AC3E}">
        <p14:creationId xmlns:p14="http://schemas.microsoft.com/office/powerpoint/2010/main" val="191959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b="1"/>
              <a:t>Supportive environment</a:t>
            </a: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E5B4D784-F488-4FC8-8144-1C2DE0DDA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93" r="13142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sz="2800" dirty="0"/>
              <a:t>Perspective-taking</a:t>
            </a:r>
          </a:p>
          <a:p>
            <a:r>
              <a:rPr lang="en-US" sz="2800" dirty="0"/>
              <a:t>Mutual learning</a:t>
            </a:r>
          </a:p>
          <a:p>
            <a:r>
              <a:rPr lang="en-US" sz="2800" dirty="0"/>
              <a:t>Peer networking</a:t>
            </a:r>
          </a:p>
        </p:txBody>
      </p:sp>
    </p:spTree>
    <p:extLst>
      <p:ext uri="{BB962C8B-B14F-4D97-AF65-F5344CB8AC3E}">
        <p14:creationId xmlns:p14="http://schemas.microsoft.com/office/powerpoint/2010/main" val="33962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3262980-E907-4930-9E6E-3DC2025C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sz="3300" b="1"/>
              <a:t>Networking and peer support</a:t>
            </a:r>
            <a:endParaRPr lang="en-US" sz="33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D53EBD-B361-45AD-8ABF-9270B20B4A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Autofit/>
          </a:bodyPr>
          <a:lstStyle/>
          <a:p>
            <a:pPr marL="257310" indent="-257040">
              <a:spcBef>
                <a:spcPts val="4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latin typeface="Calibri"/>
              </a:rPr>
              <a:t>Create opportunities for peer networking and peer interaction</a:t>
            </a:r>
          </a:p>
          <a:p>
            <a:pPr marL="257310" indent="-257040">
              <a:spcBef>
                <a:spcPts val="4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latin typeface="Calibri"/>
              </a:rPr>
              <a:t>Inside and outside of work</a:t>
            </a:r>
          </a:p>
          <a:p>
            <a:pPr marL="257310" indent="-257040">
              <a:spcBef>
                <a:spcPts val="4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latin typeface="Calibri"/>
              </a:rPr>
              <a:t>Everyone needs role models</a:t>
            </a:r>
          </a:p>
          <a:p>
            <a:pPr marL="257310" indent="-257040">
              <a:spcBef>
                <a:spcPts val="42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latin typeface="Calibri"/>
              </a:rPr>
              <a:t>Everyone needs support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DA1A4CE7-6399-4B37-ACE2-CFC4B4077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B93571-E131-4A1C-A5E8-51D67AAA42DF}"/>
              </a:ext>
            </a:extLst>
          </p:cNvPr>
          <p:cNvPicPr/>
          <p:nvPr/>
        </p:nvPicPr>
        <p:blipFill rotWithShape="1">
          <a:blip r:embed="rId2"/>
          <a:srcRect l="5493" r="20754" b="2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118F9E6E-1834-4D54-8256-672A2BAF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rgbClr val="FEFFFF"/>
                </a:solidFill>
              </a:rPr>
              <a:t>Take aways</a:t>
            </a:r>
            <a:endParaRPr lang="en-US" sz="3200">
              <a:solidFill>
                <a:srgbClr val="FE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733" y="1855923"/>
            <a:ext cx="4240106" cy="484033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mental health system is in transition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Peer support workers are on the front lines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Lived experience and academic credentialing are a mismatch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PSW supervisory needs are unique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Apprenticeship is best way to learn the craft</a:t>
            </a:r>
          </a:p>
        </p:txBody>
      </p:sp>
    </p:spTree>
    <p:extLst>
      <p:ext uri="{BB962C8B-B14F-4D97-AF65-F5344CB8AC3E}">
        <p14:creationId xmlns:p14="http://schemas.microsoft.com/office/powerpoint/2010/main" val="3595906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3EDA1E2-8DF3-4069-9D2F-C212FC05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315568-733B-4C85-A84B-5C8EE692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Joanne Forbes,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Doctoral Student, Rutgers University Department of Psychiatric Rehabilitation,  Co-founder of Baltic Street AEH,Inc., 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Forbesjl@Rutgers.edu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Rita Cronise,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Distance Faculty, Rutgers University Department of Psychiatric Rehabilitation, Academy of Peer Services Virtual Learning Community Coordinator 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rita.cronise@rutgers.edu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References furnished upon request</a:t>
            </a:r>
          </a:p>
        </p:txBody>
      </p:sp>
    </p:spTree>
    <p:extLst>
      <p:ext uri="{BB962C8B-B14F-4D97-AF65-F5344CB8AC3E}">
        <p14:creationId xmlns:p14="http://schemas.microsoft.com/office/powerpoint/2010/main" val="419728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D306B45-25EE-434D-ABA9-A27B79320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58" y="1698430"/>
            <a:ext cx="3256550" cy="409923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Accessing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Chat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A42F85E-4939-431E-8B4A-EC07C8E0A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7EBB3F9-D6F7-4F6A-8843-9FEBA15E4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D2B17EF-74EB-4C33-B2E2-8E727B2E7D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0A5F1F8A-3206-4B86-883F-65E98BB6E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6935F8C7-CC88-4243-9786-F3CDBF04A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="" xmlns:a16="http://schemas.microsoft.com/office/drawing/2014/main" id="{9AF7BAD9-71B3-40D8-A089-EFF7FE67BD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="" xmlns:a16="http://schemas.microsoft.com/office/drawing/2014/main" id="{6467094F-AEF0-4D3B-BB76-8B3C1F08B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36F56AF9-DEF1-44E7-BF42-6AAC1AA9D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A43EBE71-20BA-4A40-A513-516678089D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1DB39648-7B38-4D0B-93C5-048EC4A45C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8DD2661F-DE5F-45EA-B30B-7C65896388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ABF0A0E5-E68E-4183-A913-228692FD8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615D8F55-8ACD-4EFE-A832-06E785479E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0FDF4201-8CEC-474B-A6B1-88039B704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="" xmlns:a16="http://schemas.microsoft.com/office/drawing/2014/main" id="{0F60AEA4-B25F-417E-93FC-59686DFBE5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27" name="Picture 6">
            <a:extLst>
              <a:ext uri="{FF2B5EF4-FFF2-40B4-BE49-F238E27FC236}">
                <a16:creationId xmlns="" xmlns:a16="http://schemas.microsoft.com/office/drawing/2014/main" id="{4A4C526E-A0E3-492D-AA95-8B84D042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" y="260304"/>
            <a:ext cx="10877529" cy="117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="" xmlns:a16="http://schemas.microsoft.com/office/drawing/2014/main" id="{02591F3C-1FF9-4A2D-B136-E1CCF8C7B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37"/>
          <a:stretch/>
        </p:blipFill>
        <p:spPr bwMode="auto">
          <a:xfrm>
            <a:off x="4680367" y="3334168"/>
            <a:ext cx="6565475" cy="29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68F8F8-D1DC-4DA1-A40D-AD8BEC989137}"/>
              </a:ext>
            </a:extLst>
          </p:cNvPr>
          <p:cNvSpPr/>
          <p:nvPr/>
        </p:nvSpPr>
        <p:spPr>
          <a:xfrm>
            <a:off x="3985161" y="4558352"/>
            <a:ext cx="7724618" cy="989310"/>
          </a:xfrm>
          <a:prstGeom prst="rect">
            <a:avLst/>
          </a:prstGeom>
          <a:solidFill>
            <a:schemeClr val="accent1">
              <a:alpha val="25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769CFC5A-2623-4724-99F1-A293370CD9C0}"/>
              </a:ext>
            </a:extLst>
          </p:cNvPr>
          <p:cNvSpPr/>
          <p:nvPr/>
        </p:nvSpPr>
        <p:spPr>
          <a:xfrm rot="14295177">
            <a:off x="7545023" y="65495"/>
            <a:ext cx="1411026" cy="4998960"/>
          </a:xfrm>
          <a:prstGeom prst="upArrow">
            <a:avLst>
              <a:gd name="adj1" fmla="val 50000"/>
              <a:gd name="adj2" fmla="val 67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Using Chat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585" y="1553483"/>
            <a:ext cx="5935085" cy="3777622"/>
          </a:xfrm>
        </p:spPr>
        <p:txBody>
          <a:bodyPr anchor="ctr">
            <a:normAutofit/>
          </a:bodyPr>
          <a:lstStyle/>
          <a:p>
            <a:pPr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600" b="1" dirty="0"/>
              <a:t>Introduce yourself</a:t>
            </a:r>
            <a:br>
              <a:rPr lang="en-US" sz="3600" b="1" dirty="0"/>
            </a:br>
            <a:endParaRPr lang="en-US" sz="3600" b="1" dirty="0"/>
          </a:p>
          <a:p>
            <a:pPr marL="557213" indent="-557213"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buAutoNum type="arabicParenR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name</a:t>
            </a:r>
          </a:p>
          <a:p>
            <a:pPr marL="557213" indent="-557213"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buAutoNum type="arabicParenR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location</a:t>
            </a:r>
          </a:p>
          <a:p>
            <a:pPr marL="557213" indent="-557213" defTabSz="685800">
              <a:lnSpc>
                <a:spcPct val="85000"/>
              </a:lnSpc>
              <a:spcBef>
                <a:spcPct val="0"/>
              </a:spcBef>
              <a:spcAft>
                <a:spcPts val="450"/>
              </a:spcAft>
              <a:buAutoNum type="arabicParenR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role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D158114-E805-423C-AB56-0DC14A0E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80" t="7191" r="13718" b="27301"/>
          <a:stretch/>
        </p:blipFill>
        <p:spPr>
          <a:xfrm>
            <a:off x="1492736" y="1431738"/>
            <a:ext cx="3770022" cy="3200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6B9BFB1-50C6-4E9A-A59D-CCC8223D00FA}"/>
              </a:ext>
            </a:extLst>
          </p:cNvPr>
          <p:cNvSpPr txBox="1"/>
          <p:nvPr/>
        </p:nvSpPr>
        <p:spPr>
          <a:xfrm>
            <a:off x="2690636" y="5379596"/>
            <a:ext cx="800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 the Chat to ask questions, answer questions, or make comment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6597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040D26-24D2-42CF-B961-03B96677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talking about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9B2DB4-F21D-4F1E-A7B0-831EFDE0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In 2007, Medicaid funded peer support services</a:t>
            </a:r>
          </a:p>
          <a:p>
            <a:r>
              <a:rPr lang="en-US" sz="3200" dirty="0"/>
              <a:t>Regulations included supervision by a mental health professional</a:t>
            </a:r>
          </a:p>
          <a:p>
            <a:r>
              <a:rPr lang="en-US" sz="3200" dirty="0"/>
              <a:t>Non-peer supervisors familiar with clinical supervision model of supervision</a:t>
            </a:r>
          </a:p>
          <a:p>
            <a:r>
              <a:rPr lang="en-US" sz="3200" dirty="0"/>
              <a:t>Can create a mismatch in values and understanding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FA94DED7-0A28-4AD9-8747-E94113225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F175609-91A3-416E-BC3D-7548FDE02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A3B0D54-9DF0-4FF8-A0AA-B4234DF35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What do we mean by non-peer supervision?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7" name="Picture 6" descr="A person standing next to a window&#10;&#10;Description automatically generated">
            <a:extLst>
              <a:ext uri="{FF2B5EF4-FFF2-40B4-BE49-F238E27FC236}">
                <a16:creationId xmlns="" xmlns:a16="http://schemas.microsoft.com/office/drawing/2014/main" id="{A4CF596A-DD83-4D10-8812-828F90191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3" r="-1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64D236DE-BD07-488F-B236-DDEEFFF72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220003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Side by Side Comparison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BFDD25F7-7F3F-4087-8A02-B86FDBF6EFBF}"/>
              </a:ext>
            </a:extLst>
          </p:cNvPr>
          <p:cNvSpPr txBox="1">
            <a:spLocks/>
          </p:cNvSpPr>
          <p:nvPr/>
        </p:nvSpPr>
        <p:spPr>
          <a:xfrm>
            <a:off x="2153921" y="1777272"/>
            <a:ext cx="4569160" cy="96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Lived experience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40C591CD-624C-48BB-AD81-C22E200275EC}"/>
              </a:ext>
            </a:extLst>
          </p:cNvPr>
          <p:cNvSpPr txBox="1">
            <a:spLocks/>
          </p:cNvSpPr>
          <p:nvPr/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Been there. Done that!</a:t>
            </a:r>
          </a:p>
          <a:p>
            <a:r>
              <a:rPr lang="en-US" sz="2400" dirty="0"/>
              <a:t>Mutuality</a:t>
            </a:r>
          </a:p>
          <a:p>
            <a:r>
              <a:rPr lang="en-US" sz="2400" dirty="0"/>
              <a:t>Dual relationships</a:t>
            </a:r>
          </a:p>
          <a:p>
            <a:r>
              <a:rPr lang="en-US" sz="2400" dirty="0"/>
              <a:t>Choice</a:t>
            </a:r>
          </a:p>
          <a:p>
            <a:r>
              <a:rPr lang="en-US" sz="2400" dirty="0"/>
              <a:t>Role model the journey of recovery</a:t>
            </a:r>
          </a:p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="" xmlns:a16="http://schemas.microsoft.com/office/drawing/2014/main" id="{144E9724-529E-4EBB-B64A-37261C8617A8}"/>
              </a:ext>
            </a:extLst>
          </p:cNvPr>
          <p:cNvSpPr txBox="1">
            <a:spLocks/>
          </p:cNvSpPr>
          <p:nvPr/>
        </p:nvSpPr>
        <p:spPr>
          <a:xfrm>
            <a:off x="6723081" y="1763647"/>
            <a:ext cx="3999001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Academic Training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="" xmlns:a16="http://schemas.microsoft.com/office/drawing/2014/main" id="{9F96A31B-6D92-4F87-900D-ECEC57FCB5BA}"/>
              </a:ext>
            </a:extLst>
          </p:cNvPr>
          <p:cNvSpPr txBox="1">
            <a:spLocks/>
          </p:cNvSpPr>
          <p:nvPr/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Learned about it!</a:t>
            </a:r>
          </a:p>
          <a:p>
            <a:r>
              <a:rPr lang="en-US" sz="2400" dirty="0"/>
              <a:t>Power differential</a:t>
            </a:r>
          </a:p>
          <a:p>
            <a:r>
              <a:rPr lang="en-US" sz="2400" dirty="0"/>
              <a:t>Boundaries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Provider responsibility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4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069635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Lived experience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770" y="1568215"/>
            <a:ext cx="8786282" cy="3201398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/>
                </a:solidFill>
              </a:rPr>
              <a:t>Lived experience-based interventions differ from professional interventions in that they involve dual relationships, personal self-disclosure; a focus on empowerment, and role modeling hope and recovery</a:t>
            </a:r>
          </a:p>
        </p:txBody>
      </p:sp>
    </p:spTree>
    <p:extLst>
      <p:ext uri="{BB962C8B-B14F-4D97-AF65-F5344CB8AC3E}">
        <p14:creationId xmlns:p14="http://schemas.microsoft.com/office/powerpoint/2010/main" val="346158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F7421-2AEE-4FAA-BBD3-7BC31C51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235" y="287325"/>
            <a:ext cx="12200035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Academic Credentials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8BC4FE-C1CB-4ABB-8353-A87C97E8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769" y="1568214"/>
            <a:ext cx="8811151" cy="424330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The most common academic credentials are associate, bachelor’s, and graduate degrees.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 documented award by an authorized body that an individual has achieved learning outcomes relative to a given standard. </a:t>
            </a:r>
          </a:p>
        </p:txBody>
      </p:sp>
    </p:spTree>
    <p:extLst>
      <p:ext uri="{BB962C8B-B14F-4D97-AF65-F5344CB8AC3E}">
        <p14:creationId xmlns:p14="http://schemas.microsoft.com/office/powerpoint/2010/main" val="7737567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586</Words>
  <Application>Microsoft Office PowerPoint</Application>
  <PresentationFormat>Widescreen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Wisp</vt:lpstr>
      <vt:lpstr>Is Supervision By Non-peer Supervisors a Mismatch?</vt:lpstr>
      <vt:lpstr>Learning Objectives</vt:lpstr>
      <vt:lpstr>Accessing Chat</vt:lpstr>
      <vt:lpstr>Using Chat</vt:lpstr>
      <vt:lpstr>Why are we talking about this?</vt:lpstr>
      <vt:lpstr>What do we mean by non-peer supervision?</vt:lpstr>
      <vt:lpstr>Side by Side Comparison</vt:lpstr>
      <vt:lpstr>Lived experience</vt:lpstr>
      <vt:lpstr>Academic Credentials</vt:lpstr>
      <vt:lpstr>Clinical Supervision</vt:lpstr>
      <vt:lpstr>Apprenticeship</vt:lpstr>
      <vt:lpstr>Chat Question</vt:lpstr>
      <vt:lpstr>Clinical work and peer work </vt:lpstr>
      <vt:lpstr>Clinical work and peer work </vt:lpstr>
      <vt:lpstr>Chat Question</vt:lpstr>
      <vt:lpstr>Let’s talk context… continued</vt:lpstr>
      <vt:lpstr>Chat Question</vt:lpstr>
      <vt:lpstr>Peer Support Workers</vt:lpstr>
      <vt:lpstr>Chat Question</vt:lpstr>
      <vt:lpstr>Key ingredients</vt:lpstr>
      <vt:lpstr>Preliminary findings</vt:lpstr>
      <vt:lpstr>Supervisor’s attitude is essential</vt:lpstr>
      <vt:lpstr>At this stage in the transformation</vt:lpstr>
      <vt:lpstr>Trauma-informed supervision</vt:lpstr>
      <vt:lpstr>Supportive environment</vt:lpstr>
      <vt:lpstr>Networking and peer support</vt:lpstr>
      <vt:lpstr>Take aways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Supervision By Non-peer Supervisors a Mismatch?</dc:title>
  <dc:creator>Rita Cronise</dc:creator>
  <cp:lastModifiedBy>Libby Hartigan</cp:lastModifiedBy>
  <cp:revision>6</cp:revision>
  <dcterms:created xsi:type="dcterms:W3CDTF">2020-03-25T03:44:35Z</dcterms:created>
  <dcterms:modified xsi:type="dcterms:W3CDTF">2020-04-10T02:53:17Z</dcterms:modified>
</cp:coreProperties>
</file>