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7"/>
  </p:notesMasterIdLst>
  <p:handoutMasterIdLst>
    <p:handoutMasterId r:id="rId48"/>
  </p:handoutMasterIdLst>
  <p:sldIdLst>
    <p:sldId id="280" r:id="rId2"/>
    <p:sldId id="287" r:id="rId3"/>
    <p:sldId id="383" r:id="rId4"/>
    <p:sldId id="325" r:id="rId5"/>
    <p:sldId id="359" r:id="rId6"/>
    <p:sldId id="360" r:id="rId7"/>
    <p:sldId id="361" r:id="rId8"/>
    <p:sldId id="362" r:id="rId9"/>
    <p:sldId id="342" r:id="rId10"/>
    <p:sldId id="332" r:id="rId11"/>
    <p:sldId id="326" r:id="rId12"/>
    <p:sldId id="336" r:id="rId13"/>
    <p:sldId id="337" r:id="rId14"/>
    <p:sldId id="333" r:id="rId15"/>
    <p:sldId id="350" r:id="rId16"/>
    <p:sldId id="363" r:id="rId17"/>
    <p:sldId id="328" r:id="rId18"/>
    <p:sldId id="365" r:id="rId19"/>
    <p:sldId id="376" r:id="rId20"/>
    <p:sldId id="366" r:id="rId21"/>
    <p:sldId id="377" r:id="rId22"/>
    <p:sldId id="329" r:id="rId23"/>
    <p:sldId id="367" r:id="rId24"/>
    <p:sldId id="378" r:id="rId25"/>
    <p:sldId id="368" r:id="rId26"/>
    <p:sldId id="379" r:id="rId27"/>
    <p:sldId id="355" r:id="rId28"/>
    <p:sldId id="369" r:id="rId29"/>
    <p:sldId id="380" r:id="rId30"/>
    <p:sldId id="370" r:id="rId31"/>
    <p:sldId id="381" r:id="rId32"/>
    <p:sldId id="356" r:id="rId33"/>
    <p:sldId id="371" r:id="rId34"/>
    <p:sldId id="357" r:id="rId35"/>
    <p:sldId id="372" r:id="rId36"/>
    <p:sldId id="375" r:id="rId37"/>
    <p:sldId id="373" r:id="rId38"/>
    <p:sldId id="382" r:id="rId39"/>
    <p:sldId id="374" r:id="rId40"/>
    <p:sldId id="346" r:id="rId41"/>
    <p:sldId id="358" r:id="rId42"/>
    <p:sldId id="331" r:id="rId43"/>
    <p:sldId id="344" r:id="rId44"/>
    <p:sldId id="364" r:id="rId45"/>
    <p:sldId id="345" r:id="rId46"/>
  </p:sldIdLst>
  <p:sldSz cx="12192000" cy="6858000"/>
  <p:notesSz cx="7010400" cy="92964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lf, Jessica" initials="WJ" lastIdx="2" clrIdx="0">
    <p:extLst>
      <p:ext uri="{19B8F6BF-5375-455C-9EA6-DF929625EA0E}">
        <p15:presenceInfo xmlns:p15="http://schemas.microsoft.com/office/powerpoint/2012/main" userId="Wolf, Jessic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5" autoAdjust="0"/>
    <p:restoredTop sz="94660"/>
  </p:normalViewPr>
  <p:slideViewPr>
    <p:cSldViewPr snapToGrid="0">
      <p:cViewPr varScale="1">
        <p:scale>
          <a:sx n="87" d="100"/>
          <a:sy n="87" d="100"/>
        </p:scale>
        <p:origin x="57" y="19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892"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03AF9F1-EDD9-48D2-B52B-6CE6BAC029E7}" type="datetimeFigureOut">
              <a:rPr lang="en-US" smtClean="0"/>
              <a:t>3/25/2020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Supervision of Peer Workforce Project - Human Resources Best Practices</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0B3E4EB-3A40-4EFB-BA6B-F8049BD211D7}" type="slidenum">
              <a:rPr lang="en-US" smtClean="0"/>
              <a:t>‹#›</a:t>
            </a:fld>
            <a:endParaRPr lang="en-US" dirty="0"/>
          </a:p>
        </p:txBody>
      </p:sp>
    </p:spTree>
    <p:extLst>
      <p:ext uri="{BB962C8B-B14F-4D97-AF65-F5344CB8AC3E}">
        <p14:creationId xmlns:p14="http://schemas.microsoft.com/office/powerpoint/2010/main" val="31667047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3/25/2020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Supervision of Peer Workforce Project - Human Resources Best Practices</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3177333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420780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315559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307733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2952729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dirty="0"/>
          </a:p>
        </p:txBody>
      </p:sp>
      <p:sp>
        <p:nvSpPr>
          <p:cNvPr id="5" name="Footer Placeholder 4"/>
          <p:cNvSpPr>
            <a:spLocks noGrp="1"/>
          </p:cNvSpPr>
          <p:nvPr>
            <p:ph type="ftr" sz="quarter" idx="11"/>
          </p:nvPr>
        </p:nvSpPr>
        <p:spPr/>
        <p:txBody>
          <a:bodyPr/>
          <a:lstStyle/>
          <a:p>
            <a:r>
              <a:rPr lang="en-US" dirty="0"/>
              <a:t>Supervision of Peer Workforce Project - Human Resources Best Practices</a:t>
            </a:r>
          </a:p>
        </p:txBody>
      </p:sp>
    </p:spTree>
    <p:extLst>
      <p:ext uri="{BB962C8B-B14F-4D97-AF65-F5344CB8AC3E}">
        <p14:creationId xmlns:p14="http://schemas.microsoft.com/office/powerpoint/2010/main" val="1973091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dirty="0"/>
              <a:t>Supervision of Peer Workforce Project - Human Resources Best Practices</a:t>
            </a:r>
          </a:p>
        </p:txBody>
      </p:sp>
      <p:sp>
        <p:nvSpPr>
          <p:cNvPr id="5" name="Slide Number Placeholder 4"/>
          <p:cNvSpPr>
            <a:spLocks noGrp="1"/>
          </p:cNvSpPr>
          <p:nvPr>
            <p:ph type="sldNum" sz="quarter" idx="5"/>
          </p:nvPr>
        </p:nvSpPr>
        <p:spPr/>
        <p:txBody>
          <a:bodyPr/>
          <a:lstStyle/>
          <a:p>
            <a:fld id="{893B0CF2-7F87-4E02-A248-870047730F99}" type="slidenum">
              <a:rPr lang="en-US" smtClean="0"/>
              <a:t>45</a:t>
            </a:fld>
            <a:endParaRPr lang="en-US" dirty="0"/>
          </a:p>
        </p:txBody>
      </p:sp>
    </p:spTree>
    <p:extLst>
      <p:ext uri="{BB962C8B-B14F-4D97-AF65-F5344CB8AC3E}">
        <p14:creationId xmlns:p14="http://schemas.microsoft.com/office/powerpoint/2010/main" val="2379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0D43101-87E5-4F97-973A-7681523F0BAE}" type="datetime1">
              <a:rPr lang="en-US" smtClean="0"/>
              <a:t>3/25/2020</a:t>
            </a:fld>
            <a:endParaRPr lang="en-US" dirty="0"/>
          </a:p>
        </p:txBody>
      </p:sp>
      <p:sp>
        <p:nvSpPr>
          <p:cNvPr id="19" name="Footer Placeholder 18"/>
          <p:cNvSpPr>
            <a:spLocks noGrp="1"/>
          </p:cNvSpPr>
          <p:nvPr>
            <p:ph type="ftr" sz="quarter" idx="11"/>
          </p:nvPr>
        </p:nvSpPr>
        <p:spPr/>
        <p:txBody>
          <a:bodyPr/>
          <a:lstStyle/>
          <a:p>
            <a:r>
              <a:rPr lang="en-US" dirty="0"/>
              <a:t>Human Resources Best Practices</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648614-477B-4BAA-ADBC-6BDA52651C7E}" type="datetime1">
              <a:rPr lang="en-US" smtClean="0"/>
              <a:t>3/25/2020</a:t>
            </a:fld>
            <a:endParaRPr lang="en-US" dirty="0"/>
          </a:p>
        </p:txBody>
      </p:sp>
      <p:sp>
        <p:nvSpPr>
          <p:cNvPr id="5" name="Footer Placeholder 4"/>
          <p:cNvSpPr>
            <a:spLocks noGrp="1"/>
          </p:cNvSpPr>
          <p:nvPr>
            <p:ph type="ftr" sz="quarter" idx="11"/>
          </p:nvPr>
        </p:nvSpPr>
        <p:spPr/>
        <p:txBody>
          <a:bodyPr/>
          <a:lstStyle/>
          <a:p>
            <a:r>
              <a:rPr lang="en-US" dirty="0"/>
              <a:t>Human Resources Best Practices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E570DC-DBB1-4596-B369-E32FC5018605}" type="datetime1">
              <a:rPr lang="en-US" smtClean="0"/>
              <a:t>3/25/2020</a:t>
            </a:fld>
            <a:endParaRPr lang="en-US" dirty="0"/>
          </a:p>
        </p:txBody>
      </p:sp>
      <p:sp>
        <p:nvSpPr>
          <p:cNvPr id="5" name="Footer Placeholder 4"/>
          <p:cNvSpPr>
            <a:spLocks noGrp="1"/>
          </p:cNvSpPr>
          <p:nvPr>
            <p:ph type="ftr" sz="quarter" idx="11"/>
          </p:nvPr>
        </p:nvSpPr>
        <p:spPr/>
        <p:txBody>
          <a:bodyPr/>
          <a:lstStyle/>
          <a:p>
            <a:r>
              <a:rPr lang="en-US" dirty="0"/>
              <a:t>Human Resources Best Practices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B964CC-4EE4-4223-A22C-7AC775E4656E}" type="datetime1">
              <a:rPr lang="en-US" smtClean="0"/>
              <a:t>3/25/2020</a:t>
            </a:fld>
            <a:endParaRPr lang="en-US" dirty="0"/>
          </a:p>
        </p:txBody>
      </p:sp>
      <p:sp>
        <p:nvSpPr>
          <p:cNvPr id="5" name="Footer Placeholder 4"/>
          <p:cNvSpPr>
            <a:spLocks noGrp="1"/>
          </p:cNvSpPr>
          <p:nvPr>
            <p:ph type="ftr" sz="quarter" idx="11"/>
          </p:nvPr>
        </p:nvSpPr>
        <p:spPr/>
        <p:txBody>
          <a:bodyPr/>
          <a:lstStyle/>
          <a:p>
            <a:r>
              <a:rPr lang="en-US" dirty="0"/>
              <a:t>Human Resources Best Practices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69EB5B-FA0F-440A-800F-1A1C913DA543}" type="datetime1">
              <a:rPr lang="en-US" smtClean="0"/>
              <a:t>3/25/2020</a:t>
            </a:fld>
            <a:endParaRPr lang="en-US" dirty="0"/>
          </a:p>
        </p:txBody>
      </p:sp>
      <p:sp>
        <p:nvSpPr>
          <p:cNvPr id="5" name="Footer Placeholder 4"/>
          <p:cNvSpPr>
            <a:spLocks noGrp="1"/>
          </p:cNvSpPr>
          <p:nvPr>
            <p:ph type="ftr" sz="quarter" idx="11"/>
          </p:nvPr>
        </p:nvSpPr>
        <p:spPr/>
        <p:txBody>
          <a:bodyPr/>
          <a:lstStyle/>
          <a:p>
            <a:r>
              <a:rPr lang="en-US" dirty="0"/>
              <a:t>Human Resources Best Practices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FD0211-3DAC-415D-A3A4-AE0960C54F4F}" type="datetime1">
              <a:rPr lang="en-US" smtClean="0"/>
              <a:t>3/25/2020</a:t>
            </a:fld>
            <a:endParaRPr lang="en-US" dirty="0"/>
          </a:p>
        </p:txBody>
      </p:sp>
      <p:sp>
        <p:nvSpPr>
          <p:cNvPr id="6" name="Footer Placeholder 5"/>
          <p:cNvSpPr>
            <a:spLocks noGrp="1"/>
          </p:cNvSpPr>
          <p:nvPr>
            <p:ph type="ftr" sz="quarter" idx="11"/>
          </p:nvPr>
        </p:nvSpPr>
        <p:spPr/>
        <p:txBody>
          <a:bodyPr/>
          <a:lstStyle/>
          <a:p>
            <a:r>
              <a:rPr lang="en-US" dirty="0"/>
              <a:t>Human Resources Best Practices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4BC85BC-4852-4FDC-856D-C6263F6D0583}" type="datetime1">
              <a:rPr lang="en-US" smtClean="0"/>
              <a:t>3/25/2020</a:t>
            </a:fld>
            <a:endParaRPr lang="en-US" dirty="0"/>
          </a:p>
        </p:txBody>
      </p:sp>
      <p:sp>
        <p:nvSpPr>
          <p:cNvPr id="8" name="Footer Placeholder 7"/>
          <p:cNvSpPr>
            <a:spLocks noGrp="1"/>
          </p:cNvSpPr>
          <p:nvPr>
            <p:ph type="ftr" sz="quarter" idx="11"/>
          </p:nvPr>
        </p:nvSpPr>
        <p:spPr/>
        <p:txBody>
          <a:bodyPr/>
          <a:lstStyle/>
          <a:p>
            <a:r>
              <a:rPr lang="en-US" dirty="0"/>
              <a:t>Human Resources Best Practices</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EC8EBE-AD2A-4A0B-86D9-D45D9980F3E5}" type="datetime1">
              <a:rPr lang="en-US" smtClean="0"/>
              <a:t>3/25/2020</a:t>
            </a:fld>
            <a:endParaRPr lang="en-US" dirty="0"/>
          </a:p>
        </p:txBody>
      </p:sp>
      <p:sp>
        <p:nvSpPr>
          <p:cNvPr id="4" name="Footer Placeholder 3"/>
          <p:cNvSpPr>
            <a:spLocks noGrp="1"/>
          </p:cNvSpPr>
          <p:nvPr>
            <p:ph type="ftr" sz="quarter" idx="11"/>
          </p:nvPr>
        </p:nvSpPr>
        <p:spPr/>
        <p:txBody>
          <a:bodyPr/>
          <a:lstStyle/>
          <a:p>
            <a:r>
              <a:rPr lang="en-US" dirty="0"/>
              <a:t>Human Resources Best Practices</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EB0E5-BA08-445D-9B85-CD710A37A2F7}" type="datetime1">
              <a:rPr lang="en-US" smtClean="0"/>
              <a:t>3/25/2020</a:t>
            </a:fld>
            <a:endParaRPr lang="en-US" dirty="0"/>
          </a:p>
        </p:txBody>
      </p:sp>
      <p:sp>
        <p:nvSpPr>
          <p:cNvPr id="3" name="Footer Placeholder 2"/>
          <p:cNvSpPr>
            <a:spLocks noGrp="1"/>
          </p:cNvSpPr>
          <p:nvPr>
            <p:ph type="ftr" sz="quarter" idx="11"/>
          </p:nvPr>
        </p:nvSpPr>
        <p:spPr/>
        <p:txBody>
          <a:bodyPr/>
          <a:lstStyle/>
          <a:p>
            <a:r>
              <a:rPr lang="en-US" dirty="0"/>
              <a:t>Human Resources Best Practices</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93B775A-AAAA-415B-8998-4334B7D9FDFF}" type="datetime1">
              <a:rPr lang="en-US" smtClean="0"/>
              <a:t>3/25/2020</a:t>
            </a:fld>
            <a:endParaRPr lang="en-US" dirty="0"/>
          </a:p>
        </p:txBody>
      </p:sp>
      <p:sp>
        <p:nvSpPr>
          <p:cNvPr id="6" name="Footer Placeholder 5"/>
          <p:cNvSpPr>
            <a:spLocks noGrp="1"/>
          </p:cNvSpPr>
          <p:nvPr>
            <p:ph type="ftr" sz="quarter" idx="11"/>
          </p:nvPr>
        </p:nvSpPr>
        <p:spPr/>
        <p:txBody>
          <a:bodyPr/>
          <a:lstStyle/>
          <a:p>
            <a:r>
              <a:rPr lang="en-US" dirty="0"/>
              <a:t>Human Resources Best Practices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E44FB6-6967-478B-9D8E-56ECFFA7147C}" type="datetime1">
              <a:rPr lang="en-US" smtClean="0"/>
              <a:t>3/25/2020</a:t>
            </a:fld>
            <a:endParaRPr lang="en-US" dirty="0"/>
          </a:p>
        </p:txBody>
      </p:sp>
      <p:sp>
        <p:nvSpPr>
          <p:cNvPr id="6" name="Footer Placeholder 5"/>
          <p:cNvSpPr>
            <a:spLocks noGrp="1"/>
          </p:cNvSpPr>
          <p:nvPr>
            <p:ph type="ftr" sz="quarter" idx="11"/>
          </p:nvPr>
        </p:nvSpPr>
        <p:spPr/>
        <p:txBody>
          <a:bodyPr/>
          <a:lstStyle/>
          <a:p>
            <a:r>
              <a:rPr lang="en-US" dirty="0"/>
              <a:t>Human Resources Best Practices</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5351B72D-B950-4553-97A0-E3132F07C3A2}" type="datetime1">
              <a:rPr lang="en-US" smtClean="0"/>
              <a:t>3/25/2020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Human Resources Best Practices</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wolf@yale.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samhsa.gov/sites/default/files/programs_campaigns/brss_tacs/peers-supporting-recovery-mental-health-conditions-2017.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samhsa.gov/sites/default/files/programs_campaigns/brss_tacs/brss-209_supervision_of_peer_workers_overview_cp6.pdf" TargetMode="External"/><Relationship Id="rId2" Type="http://schemas.openxmlformats.org/officeDocument/2006/relationships/hyperlink" Target="https://www.samhsa.gov/brss-tacs" TargetMode="External"/><Relationship Id="rId1" Type="http://schemas.openxmlformats.org/officeDocument/2006/relationships/slideLayout" Target="../slideLayouts/slideLayout2.xml"/><Relationship Id="rId5" Type="http://schemas.openxmlformats.org/officeDocument/2006/relationships/hyperlink" Target="http://www.inaops.org/supervision" TargetMode="External"/><Relationship Id="rId4" Type="http://schemas.openxmlformats.org/officeDocument/2006/relationships/hyperlink" Target="https://www.samhsa.gov/sites/default/files/guidelines_peer-supervision_ppt_withpresenternotes_cp2.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1.nyc.gov/assets/doh/downloads/pdf/peer/action-planning-and-implementation" TargetMode="External"/><Relationship Id="rId2" Type="http://schemas.openxmlformats.org/officeDocument/2006/relationships/hyperlink" Target="https://www1.nyc.gov/assets/doh/downloads/pdf/peer/needs-based-toolkit.pdf" TargetMode="External"/><Relationship Id="rId1" Type="http://schemas.openxmlformats.org/officeDocument/2006/relationships/slideLayout" Target="../slideLayouts/slideLayout2.xml"/><Relationship Id="rId4" Type="http://schemas.openxmlformats.org/officeDocument/2006/relationships/hyperlink" Target="https://dbhids.org/wp-content/uploads/1970/01/PCCI_Peer-Support-Toolkit.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ttc-gpra.org/GPRAOnline/GPRASurvey.aspx?id=280712&amp;type=PostEv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a:solidFill>
                  <a:schemeClr val="tx1"/>
                </a:solidFill>
              </a:rPr>
              <a:t>Human Resources Practices for </a:t>
            </a:r>
            <a:br>
              <a:rPr lang="en-US" sz="3600" dirty="0">
                <a:solidFill>
                  <a:schemeClr val="tx1"/>
                </a:solidFill>
              </a:rPr>
            </a:br>
            <a:r>
              <a:rPr lang="en-US" sz="3600" dirty="0">
                <a:solidFill>
                  <a:schemeClr val="tx1"/>
                </a:solidFill>
              </a:rPr>
              <a:t>Growing and Sustaining the Peer Workforce</a:t>
            </a:r>
            <a:br>
              <a:rPr lang="en-US" sz="3600" dirty="0">
                <a:solidFill>
                  <a:schemeClr val="tx1"/>
                </a:solidFill>
              </a:rPr>
            </a:br>
            <a:r>
              <a:rPr lang="en-US" sz="3600" dirty="0">
                <a:solidFill>
                  <a:schemeClr val="tx1"/>
                </a:solidFill>
              </a:rPr>
              <a:t>			March 25, 2020    </a:t>
            </a:r>
          </a:p>
        </p:txBody>
      </p:sp>
      <p:sp>
        <p:nvSpPr>
          <p:cNvPr id="5" name="Subtitle 4"/>
          <p:cNvSpPr>
            <a:spLocks noGrp="1"/>
          </p:cNvSpPr>
          <p:nvPr>
            <p:ph type="subTitle" idx="1"/>
          </p:nvPr>
        </p:nvSpPr>
        <p:spPr/>
        <p:txBody>
          <a:bodyPr>
            <a:normAutofit/>
          </a:bodyPr>
          <a:lstStyle/>
          <a:p>
            <a:r>
              <a:rPr lang="en-US" sz="2400" dirty="0"/>
              <a:t>Supervision of Peer Workforce Project </a:t>
            </a:r>
          </a:p>
          <a:p>
            <a:r>
              <a:rPr lang="en-US" sz="2400" dirty="0"/>
              <a:t>Emotional Health Association &amp; LAC Department of Mental Health</a:t>
            </a:r>
          </a:p>
          <a:p>
            <a:endParaRPr lang="en-US" sz="2400" i="1" dirty="0"/>
          </a:p>
          <a:p>
            <a:r>
              <a:rPr lang="en-US" sz="2000" i="1" dirty="0"/>
              <a:t>Funded by the Office of Statewide Health Planning and Development (OSHPD)</a:t>
            </a:r>
            <a:endParaRPr lang="en-US" sz="2000" dirty="0"/>
          </a:p>
          <a:p>
            <a:endParaRPr lang="en-US" sz="2400" dirty="0"/>
          </a:p>
        </p:txBody>
      </p:sp>
      <p:sp>
        <p:nvSpPr>
          <p:cNvPr id="2" name="Footer Placeholder 1">
            <a:extLst>
              <a:ext uri="{FF2B5EF4-FFF2-40B4-BE49-F238E27FC236}">
                <a16:creationId xmlns:a16="http://schemas.microsoft.com/office/drawing/2014/main" id="{C7A68DCE-A1F7-48EC-8C2C-B0FAC50CF823}"/>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97750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C711-5ACC-4F5C-8B86-6E7608FB117B}"/>
              </a:ext>
            </a:extLst>
          </p:cNvPr>
          <p:cNvSpPr>
            <a:spLocks noGrp="1"/>
          </p:cNvSpPr>
          <p:nvPr>
            <p:ph type="title"/>
          </p:nvPr>
        </p:nvSpPr>
        <p:spPr/>
        <p:txBody>
          <a:bodyPr>
            <a:normAutofit/>
          </a:bodyPr>
          <a:lstStyle/>
          <a:p>
            <a:r>
              <a:rPr lang="en-US" sz="4800" b="1" dirty="0">
                <a:solidFill>
                  <a:schemeClr val="tx1"/>
                </a:solidFill>
              </a:rPr>
              <a:t>Challenges of Adding New Roles</a:t>
            </a:r>
          </a:p>
        </p:txBody>
      </p:sp>
      <p:sp>
        <p:nvSpPr>
          <p:cNvPr id="3" name="Content Placeholder 2">
            <a:extLst>
              <a:ext uri="{FF2B5EF4-FFF2-40B4-BE49-F238E27FC236}">
                <a16:creationId xmlns:a16="http://schemas.microsoft.com/office/drawing/2014/main" id="{F704505C-F98E-4EEB-8A35-206E74981D94}"/>
              </a:ext>
            </a:extLst>
          </p:cNvPr>
          <p:cNvSpPr>
            <a:spLocks noGrp="1"/>
          </p:cNvSpPr>
          <p:nvPr>
            <p:ph idx="1"/>
          </p:nvPr>
        </p:nvSpPr>
        <p:spPr/>
        <p:txBody>
          <a:bodyPr/>
          <a:lstStyle/>
          <a:p>
            <a:endParaRPr lang="en-US" dirty="0"/>
          </a:p>
          <a:p>
            <a:pPr>
              <a:buFont typeface="Wingdings" panose="05000000000000000000" pitchFamily="2" charset="2"/>
              <a:buChar char="Ø"/>
            </a:pPr>
            <a:r>
              <a:rPr lang="en-US" dirty="0"/>
              <a:t>Lack of familiarity of leadership and staff</a:t>
            </a:r>
          </a:p>
          <a:p>
            <a:pPr>
              <a:buFont typeface="Wingdings" panose="05000000000000000000" pitchFamily="2" charset="2"/>
              <a:buChar char="Ø"/>
            </a:pPr>
            <a:r>
              <a:rPr lang="en-US" dirty="0"/>
              <a:t>Human Resources challenges – required non-discrimination while also hiring employees with disclosed lived experience</a:t>
            </a:r>
          </a:p>
          <a:p>
            <a:pPr>
              <a:buFont typeface="Wingdings" panose="05000000000000000000" pitchFamily="2" charset="2"/>
              <a:buChar char="Ø"/>
            </a:pPr>
            <a:r>
              <a:rPr lang="en-US" dirty="0"/>
              <a:t>Mixed messages – hiring peers without clear direction; assigning supervisors without orienting them to recovery values and peer roles</a:t>
            </a:r>
          </a:p>
          <a:p>
            <a:endParaRPr lang="en-US" dirty="0"/>
          </a:p>
        </p:txBody>
      </p:sp>
      <p:sp>
        <p:nvSpPr>
          <p:cNvPr id="4" name="Footer Placeholder 3">
            <a:extLst>
              <a:ext uri="{FF2B5EF4-FFF2-40B4-BE49-F238E27FC236}">
                <a16:creationId xmlns:a16="http://schemas.microsoft.com/office/drawing/2014/main" id="{A3E7EF3B-FCD2-4185-9B00-C1125F8CD607}"/>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95743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9423" y="1312912"/>
            <a:ext cx="9599620" cy="967335"/>
          </a:xfrm>
        </p:spPr>
        <p:txBody>
          <a:bodyPr>
            <a:normAutofit fontScale="90000"/>
          </a:bodyPr>
          <a:lstStyle/>
          <a:p>
            <a:pPr lvl="0" algn="l"/>
            <a:r>
              <a:rPr lang="en-US" sz="5300" dirty="0">
                <a:solidFill>
                  <a:schemeClr val="tx1"/>
                </a:solidFill>
              </a:rPr>
              <a:t>How Do Organizations Prepare to Offer Peer</a:t>
            </a:r>
            <a:r>
              <a:rPr lang="en-US" sz="4000" dirty="0">
                <a:solidFill>
                  <a:schemeClr val="tx1"/>
                </a:solidFill>
              </a:rPr>
              <a:t> </a:t>
            </a:r>
            <a:r>
              <a:rPr lang="en-US" sz="5300" dirty="0">
                <a:solidFill>
                  <a:schemeClr val="tx1"/>
                </a:solidFill>
              </a:rPr>
              <a:t>Support</a:t>
            </a:r>
            <a:r>
              <a:rPr lang="en-US" sz="4000" dirty="0">
                <a:solidFill>
                  <a:schemeClr val="tx1"/>
                </a:solidFill>
              </a:rPr>
              <a:t>?</a:t>
            </a:r>
          </a:p>
        </p:txBody>
      </p:sp>
      <p:sp>
        <p:nvSpPr>
          <p:cNvPr id="3" name="Subtitle 4"/>
          <p:cNvSpPr>
            <a:spLocks noGrp="1"/>
          </p:cNvSpPr>
          <p:nvPr>
            <p:ph type="subTitle" idx="1"/>
          </p:nvPr>
        </p:nvSpPr>
        <p:spPr>
          <a:xfrm>
            <a:off x="666301" y="2798336"/>
            <a:ext cx="10472928" cy="2556259"/>
          </a:xfrm>
        </p:spPr>
        <p:txBody>
          <a:bodyPr>
            <a:normAutofit fontScale="55000" lnSpcReduction="20000"/>
          </a:bodyPr>
          <a:lstStyle/>
          <a:p>
            <a:pPr marL="1028700" lvl="1" indent="-571500" algn="l">
              <a:buFont typeface="Wingdings" panose="05000000000000000000" pitchFamily="2" charset="2"/>
              <a:buChar char="Ø"/>
            </a:pPr>
            <a:r>
              <a:rPr lang="en-US" sz="4400" dirty="0"/>
              <a:t>HR knowledge of recovery values and peer roles</a:t>
            </a:r>
          </a:p>
          <a:p>
            <a:pPr marL="1028700" lvl="1" indent="-571500" algn="l">
              <a:buFont typeface="Wingdings" panose="05000000000000000000" pitchFamily="2" charset="2"/>
              <a:buChar char="Ø"/>
            </a:pPr>
            <a:r>
              <a:rPr lang="en-US" sz="4400" dirty="0"/>
              <a:t>Staff Education</a:t>
            </a:r>
          </a:p>
          <a:p>
            <a:pPr marL="1028700" lvl="1" indent="-571500" algn="l">
              <a:buFont typeface="Wingdings" panose="05000000000000000000" pitchFamily="2" charset="2"/>
              <a:buChar char="Ø"/>
            </a:pPr>
            <a:r>
              <a:rPr lang="en-US" sz="4400" dirty="0">
                <a:solidFill>
                  <a:schemeClr val="tx2"/>
                </a:solidFill>
              </a:rPr>
              <a:t>Recruitment and Hiring</a:t>
            </a:r>
          </a:p>
          <a:p>
            <a:pPr marL="1028700" lvl="1" indent="-571500" algn="l">
              <a:buFont typeface="Wingdings" panose="05000000000000000000" pitchFamily="2" charset="2"/>
              <a:buChar char="Ø"/>
            </a:pPr>
            <a:r>
              <a:rPr lang="en-US" sz="4400" dirty="0">
                <a:solidFill>
                  <a:schemeClr val="tx2"/>
                </a:solidFill>
              </a:rPr>
              <a:t>Employment</a:t>
            </a:r>
          </a:p>
          <a:p>
            <a:pPr marL="1028700" lvl="1" indent="-571500" algn="l">
              <a:buFont typeface="Wingdings" panose="05000000000000000000" pitchFamily="2" charset="2"/>
              <a:buChar char="Ø"/>
            </a:pPr>
            <a:r>
              <a:rPr lang="en-US" sz="4400" dirty="0">
                <a:solidFill>
                  <a:schemeClr val="tx2"/>
                </a:solidFill>
              </a:rPr>
              <a:t>Supervision</a:t>
            </a:r>
          </a:p>
          <a:p>
            <a:pPr marL="1028700" lvl="1" indent="-571500" algn="l">
              <a:buFont typeface="Wingdings" panose="05000000000000000000" pitchFamily="2" charset="2"/>
              <a:buChar char="Ø"/>
            </a:pPr>
            <a:r>
              <a:rPr lang="en-US" sz="4400" dirty="0">
                <a:solidFill>
                  <a:schemeClr val="tx2"/>
                </a:solidFill>
              </a:rPr>
              <a:t>Career Development and Advancement</a:t>
            </a:r>
          </a:p>
        </p:txBody>
      </p:sp>
      <p:sp>
        <p:nvSpPr>
          <p:cNvPr id="2" name="Footer Placeholder 1">
            <a:extLst>
              <a:ext uri="{FF2B5EF4-FFF2-40B4-BE49-F238E27FC236}">
                <a16:creationId xmlns:a16="http://schemas.microsoft.com/office/drawing/2014/main" id="{A92AD0DE-06D7-4EF1-B2E3-B5128512D9FD}"/>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48973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1340-3677-4104-A585-D768B11B7D21}"/>
              </a:ext>
            </a:extLst>
          </p:cNvPr>
          <p:cNvSpPr>
            <a:spLocks noGrp="1"/>
          </p:cNvSpPr>
          <p:nvPr>
            <p:ph type="title"/>
          </p:nvPr>
        </p:nvSpPr>
        <p:spPr/>
        <p:txBody>
          <a:bodyPr>
            <a:normAutofit/>
          </a:bodyPr>
          <a:lstStyle/>
          <a:p>
            <a:r>
              <a:rPr lang="en-US" sz="4800" b="1" dirty="0">
                <a:solidFill>
                  <a:schemeClr val="tx1"/>
                </a:solidFill>
              </a:rPr>
              <a:t>HR Staff Challenges and Options</a:t>
            </a:r>
          </a:p>
        </p:txBody>
      </p:sp>
      <p:sp>
        <p:nvSpPr>
          <p:cNvPr id="3" name="Content Placeholder 2">
            <a:extLst>
              <a:ext uri="{FF2B5EF4-FFF2-40B4-BE49-F238E27FC236}">
                <a16:creationId xmlns:a16="http://schemas.microsoft.com/office/drawing/2014/main" id="{6E415A0C-B2C2-4B12-8783-DE8EC71BE84C}"/>
              </a:ext>
            </a:extLst>
          </p:cNvPr>
          <p:cNvSpPr>
            <a:spLocks noGrp="1"/>
          </p:cNvSpPr>
          <p:nvPr>
            <p:ph idx="1"/>
          </p:nvPr>
        </p:nvSpPr>
        <p:spPr/>
        <p:txBody>
          <a:bodyPr>
            <a:normAutofit fontScale="92500" lnSpcReduction="10000"/>
          </a:bodyPr>
          <a:lstStyle/>
          <a:p>
            <a:pPr marL="0" indent="0">
              <a:buNone/>
            </a:pPr>
            <a:r>
              <a:rPr lang="en-US" dirty="0"/>
              <a:t>HR staff orientation to</a:t>
            </a:r>
          </a:p>
          <a:p>
            <a:pPr>
              <a:buFont typeface="Wingdings" panose="05000000000000000000" pitchFamily="2" charset="2"/>
              <a:buChar char="Ø"/>
            </a:pPr>
            <a:r>
              <a:rPr lang="en-US" dirty="0"/>
              <a:t>Addressing disclosure </a:t>
            </a:r>
          </a:p>
          <a:p>
            <a:pPr>
              <a:buFont typeface="Wingdings" panose="05000000000000000000" pitchFamily="2" charset="2"/>
              <a:buChar char="Ø"/>
            </a:pPr>
            <a:r>
              <a:rPr lang="en-US" dirty="0"/>
              <a:t>ADA (Americans with Disabilities Act)</a:t>
            </a:r>
          </a:p>
          <a:p>
            <a:pPr>
              <a:buFont typeface="Wingdings" panose="05000000000000000000" pitchFamily="2" charset="2"/>
              <a:buChar char="Ø"/>
            </a:pPr>
            <a:r>
              <a:rPr lang="en-US" dirty="0"/>
              <a:t>Role clarity of/for peer support workers</a:t>
            </a:r>
          </a:p>
          <a:p>
            <a:pPr>
              <a:buFont typeface="Wingdings" panose="05000000000000000000" pitchFamily="2" charset="2"/>
              <a:buChar char="Ø"/>
            </a:pPr>
            <a:r>
              <a:rPr lang="en-US" dirty="0"/>
              <a:t>Clear peer support worker job descriptions</a:t>
            </a:r>
          </a:p>
          <a:p>
            <a:pPr>
              <a:buFont typeface="Wingdings" panose="05000000000000000000" pitchFamily="2" charset="2"/>
              <a:buChar char="Ø"/>
            </a:pPr>
            <a:r>
              <a:rPr lang="en-US" dirty="0"/>
              <a:t>Pair HR with peer support consultants/staff and team leaders to design and structure peer role</a:t>
            </a:r>
          </a:p>
          <a:p>
            <a:pPr>
              <a:buFont typeface="Wingdings" panose="05000000000000000000" pitchFamily="2" charset="2"/>
              <a:buChar char="Ø"/>
            </a:pPr>
            <a:r>
              <a:rPr lang="en-US" dirty="0"/>
              <a:t>Serve as a resource for staff role clarification, conflict resolution, career development</a:t>
            </a:r>
            <a:br>
              <a:rPr lang="en-US" dirty="0"/>
            </a:br>
            <a:endParaRPr lang="en-US" dirty="0"/>
          </a:p>
          <a:p>
            <a:pPr marL="0" indent="0">
              <a:buNone/>
            </a:pPr>
            <a:r>
              <a:rPr lang="en-US" b="1" dirty="0"/>
              <a:t>Agency leaders must assure HR capability to accomplish these tasks.</a:t>
            </a:r>
          </a:p>
          <a:p>
            <a:endParaRPr lang="en-US" dirty="0"/>
          </a:p>
        </p:txBody>
      </p:sp>
      <p:sp>
        <p:nvSpPr>
          <p:cNvPr id="4" name="Footer Placeholder 3">
            <a:extLst>
              <a:ext uri="{FF2B5EF4-FFF2-40B4-BE49-F238E27FC236}">
                <a16:creationId xmlns:a16="http://schemas.microsoft.com/office/drawing/2014/main" id="{324D2E8D-025E-49F6-A786-AA67B86858AC}"/>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06487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8445-8E82-40A6-830F-40B753829F97}"/>
              </a:ext>
            </a:extLst>
          </p:cNvPr>
          <p:cNvSpPr>
            <a:spLocks noGrp="1"/>
          </p:cNvSpPr>
          <p:nvPr>
            <p:ph type="title"/>
          </p:nvPr>
        </p:nvSpPr>
        <p:spPr/>
        <p:txBody>
          <a:bodyPr>
            <a:normAutofit/>
          </a:bodyPr>
          <a:lstStyle/>
          <a:p>
            <a:r>
              <a:rPr lang="en-US" sz="4800" b="1" dirty="0">
                <a:solidFill>
                  <a:schemeClr val="tx1"/>
                </a:solidFill>
              </a:rPr>
              <a:t>Additional HR Tasks</a:t>
            </a:r>
          </a:p>
        </p:txBody>
      </p:sp>
      <p:sp>
        <p:nvSpPr>
          <p:cNvPr id="3" name="Content Placeholder 2">
            <a:extLst>
              <a:ext uri="{FF2B5EF4-FFF2-40B4-BE49-F238E27FC236}">
                <a16:creationId xmlns:a16="http://schemas.microsoft.com/office/drawing/2014/main" id="{FACB76F7-79F6-426D-95DD-29FC47824551}"/>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Recruitment</a:t>
            </a:r>
          </a:p>
          <a:p>
            <a:pPr>
              <a:buFont typeface="Wingdings" panose="05000000000000000000" pitchFamily="2" charset="2"/>
              <a:buChar char="Ø"/>
            </a:pPr>
            <a:r>
              <a:rPr lang="en-US" dirty="0"/>
              <a:t>Interview practices and regulations (</a:t>
            </a:r>
            <a:r>
              <a:rPr lang="en-US" sz="1800" dirty="0"/>
              <a:t>see sample interview questions in NYC Peer and Community Health Workforce Consortium Needs-based Toolkit</a:t>
            </a:r>
            <a:r>
              <a:rPr lang="en-US" dirty="0"/>
              <a:t>)</a:t>
            </a:r>
          </a:p>
          <a:p>
            <a:pPr>
              <a:buFont typeface="Wingdings" panose="05000000000000000000" pitchFamily="2" charset="2"/>
              <a:buChar char="Ø"/>
            </a:pPr>
            <a:r>
              <a:rPr lang="en-US" dirty="0"/>
              <a:t>Job postings and descriptions</a:t>
            </a:r>
          </a:p>
          <a:p>
            <a:pPr>
              <a:buFont typeface="Wingdings" panose="05000000000000000000" pitchFamily="2" charset="2"/>
              <a:buChar char="Ø"/>
            </a:pPr>
            <a:r>
              <a:rPr lang="en-US" dirty="0"/>
              <a:t>Benefits management</a:t>
            </a:r>
          </a:p>
          <a:p>
            <a:pPr>
              <a:buFont typeface="Wingdings" panose="05000000000000000000" pitchFamily="2" charset="2"/>
              <a:buChar char="Ø"/>
            </a:pPr>
            <a:r>
              <a:rPr lang="en-US" dirty="0"/>
              <a:t>Creating equitable compensation and career development opportunities</a:t>
            </a:r>
          </a:p>
          <a:p>
            <a:endParaRPr lang="en-US" dirty="0"/>
          </a:p>
        </p:txBody>
      </p:sp>
      <p:sp>
        <p:nvSpPr>
          <p:cNvPr id="4" name="Footer Placeholder 3">
            <a:extLst>
              <a:ext uri="{FF2B5EF4-FFF2-40B4-BE49-F238E27FC236}">
                <a16:creationId xmlns:a16="http://schemas.microsoft.com/office/drawing/2014/main" id="{DA7C1548-293C-48E2-BFB9-D5C5D54659C6}"/>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323134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A269-467A-469A-BFA0-7F01D52E7B89}"/>
              </a:ext>
            </a:extLst>
          </p:cNvPr>
          <p:cNvSpPr>
            <a:spLocks noGrp="1"/>
          </p:cNvSpPr>
          <p:nvPr>
            <p:ph type="title"/>
          </p:nvPr>
        </p:nvSpPr>
        <p:spPr/>
        <p:txBody>
          <a:bodyPr>
            <a:normAutofit/>
          </a:bodyPr>
          <a:lstStyle/>
          <a:p>
            <a:r>
              <a:rPr lang="en-US" sz="4800" b="1" dirty="0">
                <a:solidFill>
                  <a:schemeClr val="tx1"/>
                </a:solidFill>
              </a:rPr>
              <a:t>Challenges for Peer Workers</a:t>
            </a:r>
          </a:p>
        </p:txBody>
      </p:sp>
      <p:sp>
        <p:nvSpPr>
          <p:cNvPr id="3" name="Content Placeholder 2">
            <a:extLst>
              <a:ext uri="{FF2B5EF4-FFF2-40B4-BE49-F238E27FC236}">
                <a16:creationId xmlns:a16="http://schemas.microsoft.com/office/drawing/2014/main" id="{3FCF66A7-B88F-4389-BB40-AC58AAB988B8}"/>
              </a:ext>
            </a:extLst>
          </p:cNvPr>
          <p:cNvSpPr>
            <a:spLocks noGrp="1"/>
          </p:cNvSpPr>
          <p:nvPr>
            <p:ph idx="1"/>
          </p:nvPr>
        </p:nvSpPr>
        <p:spPr/>
        <p:txBody>
          <a:bodyPr/>
          <a:lstStyle/>
          <a:p>
            <a:pPr>
              <a:buFont typeface="Wingdings" panose="05000000000000000000" pitchFamily="2" charset="2"/>
              <a:buChar char="Ø"/>
            </a:pPr>
            <a:r>
              <a:rPr lang="en-US" dirty="0"/>
              <a:t>Being the “new staff”</a:t>
            </a:r>
          </a:p>
          <a:p>
            <a:pPr>
              <a:buFont typeface="Wingdings" panose="05000000000000000000" pitchFamily="2" charset="2"/>
              <a:buChar char="Ø"/>
            </a:pPr>
            <a:r>
              <a:rPr lang="en-US" dirty="0"/>
              <a:t>Coming into pre-existing structures and relationships and making their way</a:t>
            </a:r>
          </a:p>
          <a:p>
            <a:pPr>
              <a:buFont typeface="Wingdings" panose="05000000000000000000" pitchFamily="2" charset="2"/>
              <a:buChar char="Ø"/>
            </a:pPr>
            <a:r>
              <a:rPr lang="en-US" dirty="0"/>
              <a:t>Sometimes being the only peer or one of a few dispersed peer workers</a:t>
            </a:r>
          </a:p>
          <a:p>
            <a:pPr>
              <a:buFont typeface="Wingdings" panose="05000000000000000000" pitchFamily="2" charset="2"/>
              <a:buChar char="Ø"/>
            </a:pPr>
            <a:r>
              <a:rPr lang="en-US" dirty="0"/>
              <a:t>Benefits and challenges of disclosure of lived experience</a:t>
            </a:r>
          </a:p>
          <a:p>
            <a:pPr>
              <a:buFont typeface="Wingdings" panose="05000000000000000000" pitchFamily="2" charset="2"/>
              <a:buChar char="Ø"/>
            </a:pPr>
            <a:r>
              <a:rPr lang="en-US" dirty="0"/>
              <a:t>Role clarity</a:t>
            </a:r>
          </a:p>
          <a:p>
            <a:pPr>
              <a:buFont typeface="Wingdings" panose="05000000000000000000" pitchFamily="2" charset="2"/>
              <a:buChar char="Ø"/>
            </a:pPr>
            <a:r>
              <a:rPr lang="en-US" dirty="0"/>
              <a:t>Avoiding Peer Drift (sliding into non-peer roles and work)</a:t>
            </a:r>
          </a:p>
          <a:p>
            <a:pPr>
              <a:buFont typeface="Wingdings" panose="05000000000000000000" pitchFamily="2" charset="2"/>
              <a:buChar char="Ø"/>
            </a:pPr>
            <a:r>
              <a:rPr lang="en-US" dirty="0"/>
              <a:t>Isolation and lack of community; lack of organizational support</a:t>
            </a:r>
          </a:p>
          <a:p>
            <a:pPr>
              <a:buFont typeface="Wingdings" panose="05000000000000000000" pitchFamily="2" charset="2"/>
              <a:buChar char="Ø"/>
            </a:pPr>
            <a:r>
              <a:rPr lang="en-US" dirty="0"/>
              <a:t>Stigma; micro-aggressions and micro-affirmations</a:t>
            </a:r>
          </a:p>
          <a:p>
            <a:endParaRPr lang="en-US" dirty="0"/>
          </a:p>
        </p:txBody>
      </p:sp>
      <p:sp>
        <p:nvSpPr>
          <p:cNvPr id="4" name="Footer Placeholder 3">
            <a:extLst>
              <a:ext uri="{FF2B5EF4-FFF2-40B4-BE49-F238E27FC236}">
                <a16:creationId xmlns:a16="http://schemas.microsoft.com/office/drawing/2014/main" id="{F61A8E44-8B97-415F-8C57-512C2A7340D0}"/>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9488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E25A-1E22-40E6-94E8-F4AB894F4BF8}"/>
              </a:ext>
            </a:extLst>
          </p:cNvPr>
          <p:cNvSpPr>
            <a:spLocks noGrp="1"/>
          </p:cNvSpPr>
          <p:nvPr>
            <p:ph type="title"/>
          </p:nvPr>
        </p:nvSpPr>
        <p:spPr>
          <a:xfrm>
            <a:off x="609600" y="760729"/>
            <a:ext cx="10972800" cy="1143000"/>
          </a:xfrm>
        </p:spPr>
        <p:txBody>
          <a:bodyPr>
            <a:normAutofit/>
          </a:bodyPr>
          <a:lstStyle/>
          <a:p>
            <a:r>
              <a:rPr lang="en-US" sz="4800" b="1" dirty="0">
                <a:solidFill>
                  <a:schemeClr val="tx1"/>
                </a:solidFill>
              </a:rPr>
              <a:t>Five Best Practices of Peer Support</a:t>
            </a:r>
          </a:p>
        </p:txBody>
      </p:sp>
      <p:sp>
        <p:nvSpPr>
          <p:cNvPr id="3" name="Content Placeholder 2">
            <a:extLst>
              <a:ext uri="{FF2B5EF4-FFF2-40B4-BE49-F238E27FC236}">
                <a16:creationId xmlns:a16="http://schemas.microsoft.com/office/drawing/2014/main" id="{6460353A-C410-4E57-9A15-1EE2D0036B03}"/>
              </a:ext>
            </a:extLst>
          </p:cNvPr>
          <p:cNvSpPr>
            <a:spLocks noGrp="1"/>
          </p:cNvSpPr>
          <p:nvPr>
            <p:ph idx="1"/>
          </p:nvPr>
        </p:nvSpPr>
        <p:spPr/>
        <p:txBody>
          <a:bodyPr>
            <a:normAutofit/>
          </a:bodyPr>
          <a:lstStyle/>
          <a:p>
            <a:pPr marL="0" indent="0">
              <a:buNone/>
            </a:pPr>
            <a:r>
              <a:rPr lang="en-US" dirty="0"/>
              <a:t>The Following Five Practices of Peer Support are Evidence-Based</a:t>
            </a:r>
          </a:p>
          <a:p>
            <a:pPr marL="0" indent="0">
              <a:buNone/>
            </a:pPr>
            <a:r>
              <a:rPr lang="en-US" dirty="0"/>
              <a:t>(see handouts) </a:t>
            </a:r>
          </a:p>
          <a:p>
            <a:pPr marL="0" indent="0">
              <a:buNone/>
            </a:pPr>
            <a:endParaRPr lang="en-US" dirty="0"/>
          </a:p>
          <a:p>
            <a:pPr lvl="1">
              <a:buFont typeface="Wingdings" panose="05000000000000000000" pitchFamily="2" charset="2"/>
              <a:buChar char="Ø"/>
            </a:pPr>
            <a:r>
              <a:rPr lang="en-US" dirty="0"/>
              <a:t>Peer Listening and Disclosing</a:t>
            </a:r>
          </a:p>
          <a:p>
            <a:pPr lvl="1">
              <a:buFont typeface="Wingdings" panose="05000000000000000000" pitchFamily="2" charset="2"/>
              <a:buChar char="Ø"/>
            </a:pPr>
            <a:r>
              <a:rPr lang="en-US" dirty="0"/>
              <a:t>Self-Help Support groups</a:t>
            </a:r>
          </a:p>
          <a:p>
            <a:pPr lvl="1">
              <a:buFont typeface="Wingdings" panose="05000000000000000000" pitchFamily="2" charset="2"/>
              <a:buChar char="Ø"/>
            </a:pPr>
            <a:r>
              <a:rPr lang="en-US" dirty="0"/>
              <a:t>Helper-Therapy Principle</a:t>
            </a:r>
          </a:p>
          <a:p>
            <a:pPr lvl="1">
              <a:buFont typeface="Wingdings" panose="05000000000000000000" pitchFamily="2" charset="2"/>
              <a:buChar char="Ø"/>
            </a:pPr>
            <a:r>
              <a:rPr lang="en-US" dirty="0"/>
              <a:t>Peer Bridging</a:t>
            </a:r>
          </a:p>
          <a:p>
            <a:pPr lvl="1">
              <a:buFont typeface="Wingdings" panose="05000000000000000000" pitchFamily="2" charset="2"/>
              <a:buChar char="Ø"/>
            </a:pPr>
            <a:r>
              <a:rPr lang="en-US" dirty="0"/>
              <a:t>Recovery Planning</a:t>
            </a:r>
          </a:p>
          <a:p>
            <a:pPr marL="0" indent="0">
              <a:buNone/>
            </a:pPr>
            <a:endParaRPr lang="en-US" dirty="0"/>
          </a:p>
        </p:txBody>
      </p:sp>
      <p:sp>
        <p:nvSpPr>
          <p:cNvPr id="4" name="Footer Placeholder 3">
            <a:extLst>
              <a:ext uri="{FF2B5EF4-FFF2-40B4-BE49-F238E27FC236}">
                <a16:creationId xmlns:a16="http://schemas.microsoft.com/office/drawing/2014/main" id="{531D0E64-C49F-4E2A-9333-48B82371A0D8}"/>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92805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1B3B-5D1F-4BA1-BCD8-A2007F909243}"/>
              </a:ext>
            </a:extLst>
          </p:cNvPr>
          <p:cNvSpPr>
            <a:spLocks noGrp="1"/>
          </p:cNvSpPr>
          <p:nvPr>
            <p:ph type="title"/>
          </p:nvPr>
        </p:nvSpPr>
        <p:spPr/>
        <p:txBody>
          <a:bodyPr>
            <a:normAutofit/>
          </a:bodyPr>
          <a:lstStyle/>
          <a:p>
            <a:r>
              <a:rPr lang="en-US" sz="4800" b="1" dirty="0"/>
              <a:t>Discussion</a:t>
            </a:r>
          </a:p>
        </p:txBody>
      </p:sp>
      <p:sp>
        <p:nvSpPr>
          <p:cNvPr id="3" name="Content Placeholder 2">
            <a:extLst>
              <a:ext uri="{FF2B5EF4-FFF2-40B4-BE49-F238E27FC236}">
                <a16:creationId xmlns:a16="http://schemas.microsoft.com/office/drawing/2014/main" id="{6186947C-4DFC-4A7E-B558-D4629CD3ED1A}"/>
              </a:ext>
            </a:extLst>
          </p:cNvPr>
          <p:cNvSpPr>
            <a:spLocks noGrp="1"/>
          </p:cNvSpPr>
          <p:nvPr>
            <p:ph idx="1"/>
          </p:nvPr>
        </p:nvSpPr>
        <p:spPr/>
        <p:txBody>
          <a:bodyPr/>
          <a:lstStyle/>
          <a:p>
            <a:endParaRPr lang="en-US" dirty="0"/>
          </a:p>
          <a:p>
            <a:pPr>
              <a:buFont typeface="Wingdings" panose="05000000000000000000" pitchFamily="2" charset="2"/>
              <a:buChar char="Ø"/>
            </a:pPr>
            <a:r>
              <a:rPr lang="en-US" dirty="0"/>
              <a:t>In your experience, has your agency implemented actions to evolve towards mission-driven recovery values including employment of peer support workers in authentic, accepted roles? If so, how?</a:t>
            </a:r>
          </a:p>
          <a:p>
            <a:pPr>
              <a:buFont typeface="Wingdings" panose="05000000000000000000" pitchFamily="2" charset="2"/>
              <a:buChar char="Ø"/>
            </a:pPr>
            <a:endParaRPr lang="en-US" dirty="0"/>
          </a:p>
          <a:p>
            <a:pPr>
              <a:buFont typeface="Wingdings" panose="05000000000000000000" pitchFamily="2" charset="2"/>
              <a:buChar char="Ø"/>
            </a:pPr>
            <a:r>
              <a:rPr lang="en-US" dirty="0"/>
              <a:t>If not, why not? What can be done to change towards more recovery-oriented, peer support inclusive practice?</a:t>
            </a:r>
          </a:p>
        </p:txBody>
      </p:sp>
      <p:sp>
        <p:nvSpPr>
          <p:cNvPr id="4" name="Footer Placeholder 3">
            <a:extLst>
              <a:ext uri="{FF2B5EF4-FFF2-40B4-BE49-F238E27FC236}">
                <a16:creationId xmlns:a16="http://schemas.microsoft.com/office/drawing/2014/main" id="{08F3CE1F-DA42-4732-A2A2-28B6EB3AD99A}"/>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67731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9026" y="613251"/>
            <a:ext cx="10972800" cy="918988"/>
          </a:xfrm>
        </p:spPr>
        <p:txBody>
          <a:bodyPr>
            <a:normAutofit fontScale="25000" lnSpcReduction="20000"/>
          </a:bodyPr>
          <a:lstStyle/>
          <a:p>
            <a:pPr marL="457200" lvl="1" indent="0">
              <a:buNone/>
            </a:pPr>
            <a:r>
              <a:rPr lang="en-US" sz="19200" b="1" dirty="0">
                <a:latin typeface="+mj-lt"/>
              </a:rPr>
              <a:t>Recruitment and Hiring: Challenges and Solutions</a:t>
            </a:r>
          </a:p>
          <a:p>
            <a:pPr marL="0" indent="0">
              <a:buNone/>
            </a:pPr>
            <a:endParaRPr lang="en-US" dirty="0"/>
          </a:p>
        </p:txBody>
      </p:sp>
      <p:sp>
        <p:nvSpPr>
          <p:cNvPr id="4" name="Footer Placeholder 3">
            <a:extLst>
              <a:ext uri="{FF2B5EF4-FFF2-40B4-BE49-F238E27FC236}">
                <a16:creationId xmlns:a16="http://schemas.microsoft.com/office/drawing/2014/main" id="{D5530D2E-6E71-4EA8-BD21-678CB406CF68}"/>
              </a:ext>
            </a:extLst>
          </p:cNvPr>
          <p:cNvSpPr>
            <a:spLocks noGrp="1"/>
          </p:cNvSpPr>
          <p:nvPr>
            <p:ph type="ftr" sz="quarter" idx="11"/>
          </p:nvPr>
        </p:nvSpPr>
        <p:spPr/>
        <p:txBody>
          <a:bodyPr/>
          <a:lstStyle/>
          <a:p>
            <a:r>
              <a:rPr lang="en-US" dirty="0"/>
              <a:t>Human Resources Best Practices</a:t>
            </a:r>
          </a:p>
        </p:txBody>
      </p:sp>
      <p:sp>
        <p:nvSpPr>
          <p:cNvPr id="5" name="TextBox 4"/>
          <p:cNvSpPr txBox="1"/>
          <p:nvPr/>
        </p:nvSpPr>
        <p:spPr>
          <a:xfrm>
            <a:off x="1351005" y="1705232"/>
            <a:ext cx="9069860" cy="4770537"/>
          </a:xfrm>
          <a:prstGeom prst="rect">
            <a:avLst/>
          </a:prstGeom>
          <a:noFill/>
          <a:ln>
            <a:solidFill>
              <a:schemeClr val="bg2"/>
            </a:solidFill>
          </a:ln>
        </p:spPr>
        <p:txBody>
          <a:bodyPr wrap="square" rtlCol="0">
            <a:spAutoFit/>
          </a:bodyPr>
          <a:lstStyle/>
          <a:p>
            <a:pPr marL="457200" indent="-457200">
              <a:buFont typeface="Wingdings" panose="05000000000000000000" pitchFamily="2" charset="2"/>
              <a:buChar char="Ø"/>
            </a:pPr>
            <a:endParaRPr lang="en-US" sz="2600" dirty="0"/>
          </a:p>
          <a:p>
            <a:pPr marL="457200" indent="-457200">
              <a:buFont typeface="Wingdings" panose="05000000000000000000" pitchFamily="2" charset="2"/>
              <a:buChar char="Ø"/>
            </a:pPr>
            <a:endParaRPr lang="en-US" sz="2600" dirty="0"/>
          </a:p>
          <a:p>
            <a:pPr marL="457200" indent="-457200">
              <a:buFont typeface="Wingdings" panose="05000000000000000000" pitchFamily="2" charset="2"/>
              <a:buChar char="Ø"/>
            </a:pPr>
            <a:r>
              <a:rPr lang="en-US" sz="2600" dirty="0"/>
              <a:t>Problematic Approaches vs. Best practices</a:t>
            </a:r>
          </a:p>
          <a:p>
            <a:endParaRPr lang="en-US" sz="2600" dirty="0"/>
          </a:p>
          <a:p>
            <a:endParaRPr lang="en-US" sz="2600" dirty="0"/>
          </a:p>
          <a:p>
            <a:pPr marL="457200" indent="-457200">
              <a:buFont typeface="Wingdings" panose="05000000000000000000" pitchFamily="2" charset="2"/>
              <a:buChar char="Ø"/>
            </a:pPr>
            <a:r>
              <a:rPr lang="en-US" sz="2600" dirty="0"/>
              <a:t>What challenges have arisen in your hiring of Peer Workers?</a:t>
            </a:r>
          </a:p>
          <a:p>
            <a:endParaRPr lang="en-US" sz="2600" dirty="0"/>
          </a:p>
          <a:p>
            <a:endParaRPr lang="en-US" sz="2600" dirty="0"/>
          </a:p>
          <a:p>
            <a:endParaRPr lang="en-US" sz="2600" dirty="0"/>
          </a:p>
          <a:p>
            <a:pPr marL="457200" indent="-457200">
              <a:buFont typeface="Wingdings" panose="05000000000000000000" pitchFamily="2" charset="2"/>
              <a:buChar char="Ø"/>
            </a:pPr>
            <a:r>
              <a:rPr lang="en-US" sz="2600" dirty="0"/>
              <a:t>What solutions have you implemented?</a:t>
            </a:r>
          </a:p>
          <a:p>
            <a:endParaRPr lang="en-US" dirty="0"/>
          </a:p>
        </p:txBody>
      </p:sp>
    </p:spTree>
    <p:extLst>
      <p:ext uri="{BB962C8B-B14F-4D97-AF65-F5344CB8AC3E}">
        <p14:creationId xmlns:p14="http://schemas.microsoft.com/office/powerpoint/2010/main" val="410789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A1EA-7CB2-485F-A7B2-F06AFA3ED022}"/>
              </a:ext>
            </a:extLst>
          </p:cNvPr>
          <p:cNvSpPr>
            <a:spLocks noGrp="1"/>
          </p:cNvSpPr>
          <p:nvPr>
            <p:ph type="title"/>
          </p:nvPr>
        </p:nvSpPr>
        <p:spPr>
          <a:xfrm>
            <a:off x="551935" y="570823"/>
            <a:ext cx="10972800" cy="759693"/>
          </a:xfrm>
        </p:spPr>
        <p:txBody>
          <a:bodyPr>
            <a:normAutofit fontScale="90000"/>
          </a:bodyPr>
          <a:lstStyle/>
          <a:p>
            <a:r>
              <a:rPr lang="en-US" b="1" dirty="0"/>
              <a:t>Best Practices in Recruitment &amp; Hiring -1 </a:t>
            </a:r>
          </a:p>
        </p:txBody>
      </p:sp>
      <p:sp>
        <p:nvSpPr>
          <p:cNvPr id="4" name="Footer Placeholder 3">
            <a:extLst>
              <a:ext uri="{FF2B5EF4-FFF2-40B4-BE49-F238E27FC236}">
                <a16:creationId xmlns:a16="http://schemas.microsoft.com/office/drawing/2014/main" id="{897AB409-A7A1-421B-AAC7-C0324A7C3C50}"/>
              </a:ext>
            </a:extLst>
          </p:cNvPr>
          <p:cNvSpPr>
            <a:spLocks noGrp="1"/>
          </p:cNvSpPr>
          <p:nvPr>
            <p:ph type="ftr" sz="quarter" idx="11"/>
          </p:nvPr>
        </p:nvSpPr>
        <p:spPr/>
        <p:txBody>
          <a:bodyPr/>
          <a:lstStyle/>
          <a:p>
            <a:r>
              <a:rPr lang="en-US" dirty="0"/>
              <a:t>Human Resources Best Practices</a:t>
            </a:r>
          </a:p>
        </p:txBody>
      </p:sp>
      <p:sp>
        <p:nvSpPr>
          <p:cNvPr id="6" name="TextBox 5">
            <a:extLst>
              <a:ext uri="{FF2B5EF4-FFF2-40B4-BE49-F238E27FC236}">
                <a16:creationId xmlns:a16="http://schemas.microsoft.com/office/drawing/2014/main" id="{95B314DC-3404-4919-925A-E83739CD8DAC}"/>
              </a:ext>
            </a:extLst>
          </p:cNvPr>
          <p:cNvSpPr txBox="1"/>
          <p:nvPr/>
        </p:nvSpPr>
        <p:spPr>
          <a:xfrm>
            <a:off x="3167743" y="2922814"/>
            <a:ext cx="45719" cy="369332"/>
          </a:xfrm>
          <a:prstGeom prst="rect">
            <a:avLst/>
          </a:prstGeom>
          <a:noFill/>
          <a:ln>
            <a:solidFill>
              <a:schemeClr val="bg2"/>
            </a:solidFill>
          </a:ln>
        </p:spPr>
        <p:txBody>
          <a:bodyPr wrap="square" rtlCol="0">
            <a:spAutoFit/>
          </a:bodyPr>
          <a:lstStyle/>
          <a:p>
            <a:endParaRPr lang="en-US" dirty="0"/>
          </a:p>
        </p:txBody>
      </p:sp>
      <p:sp>
        <p:nvSpPr>
          <p:cNvPr id="3" name="Content Placeholder 2"/>
          <p:cNvSpPr>
            <a:spLocks noGrp="1"/>
          </p:cNvSpPr>
          <p:nvPr>
            <p:ph idx="1"/>
          </p:nvPr>
        </p:nvSpPr>
        <p:spPr>
          <a:xfrm>
            <a:off x="617838" y="1330516"/>
            <a:ext cx="10972800" cy="5210327"/>
          </a:xfrm>
        </p:spPr>
        <p:txBody>
          <a:bodyPr>
            <a:normAutofit/>
          </a:bodyPr>
          <a:lstStyle/>
          <a:p>
            <a:pPr lvl="0">
              <a:lnSpc>
                <a:spcPct val="120000"/>
              </a:lnSpc>
              <a:spcAft>
                <a:spcPts val="600"/>
              </a:spcAft>
              <a:buFont typeface="Wingdings" panose="05000000000000000000" pitchFamily="2" charset="2"/>
              <a:buChar char="Ø"/>
            </a:pPr>
            <a:endParaRPr lang="en-US" dirty="0"/>
          </a:p>
          <a:p>
            <a:pPr lvl="0">
              <a:lnSpc>
                <a:spcPct val="120000"/>
              </a:lnSpc>
              <a:spcAft>
                <a:spcPts val="600"/>
              </a:spcAft>
              <a:buFont typeface="Wingdings" panose="05000000000000000000" pitchFamily="2" charset="2"/>
              <a:buChar char="Ø"/>
            </a:pPr>
            <a:r>
              <a:rPr lang="en-US" dirty="0"/>
              <a:t>Hiring Peer Workers with a minimum of one year’s experience attending self-help support groups without paid leadership. (12-step and Recovery International are particularly effective)</a:t>
            </a:r>
          </a:p>
          <a:p>
            <a:pPr lvl="0">
              <a:lnSpc>
                <a:spcPct val="120000"/>
              </a:lnSpc>
              <a:spcAft>
                <a:spcPts val="600"/>
              </a:spcAft>
              <a:buFont typeface="Wingdings" panose="05000000000000000000" pitchFamily="2" charset="2"/>
              <a:buChar char="Ø"/>
            </a:pPr>
            <a:r>
              <a:rPr lang="en-US" dirty="0"/>
              <a:t>Hiring Peer Workers who have been trained and can demonstrate their competence in evidence-based Peer Services</a:t>
            </a:r>
          </a:p>
          <a:p>
            <a:pPr lvl="0">
              <a:lnSpc>
                <a:spcPct val="120000"/>
              </a:lnSpc>
              <a:spcAft>
                <a:spcPts val="600"/>
              </a:spcAft>
              <a:buFont typeface="Wingdings" panose="05000000000000000000" pitchFamily="2" charset="2"/>
              <a:buChar char="Ø"/>
            </a:pPr>
            <a:r>
              <a:rPr lang="en-US" dirty="0"/>
              <a:t>Having a clear vision within the agency of the peer role and a plan to support the practice of Peer Support</a:t>
            </a:r>
          </a:p>
          <a:p>
            <a:pPr lvl="0">
              <a:lnSpc>
                <a:spcPct val="120000"/>
              </a:lnSpc>
              <a:spcAft>
                <a:spcPts val="600"/>
              </a:spcAft>
              <a:buFont typeface="Wingdings" panose="05000000000000000000" pitchFamily="2" charset="2"/>
              <a:buChar char="Ø"/>
            </a:pPr>
            <a:r>
              <a:rPr lang="en-US" dirty="0"/>
              <a:t>Having Supervisors with experience providing Peer Support</a:t>
            </a:r>
          </a:p>
          <a:p>
            <a:pPr marL="0" indent="0">
              <a:buNone/>
            </a:pPr>
            <a:endParaRPr lang="en-US" dirty="0"/>
          </a:p>
        </p:txBody>
      </p:sp>
    </p:spTree>
    <p:extLst>
      <p:ext uri="{BB962C8B-B14F-4D97-AF65-F5344CB8AC3E}">
        <p14:creationId xmlns:p14="http://schemas.microsoft.com/office/powerpoint/2010/main" val="75342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A619-18E5-4C6F-B11D-C247402FA7E5}"/>
              </a:ext>
            </a:extLst>
          </p:cNvPr>
          <p:cNvSpPr>
            <a:spLocks noGrp="1"/>
          </p:cNvSpPr>
          <p:nvPr>
            <p:ph type="title"/>
          </p:nvPr>
        </p:nvSpPr>
        <p:spPr/>
        <p:txBody>
          <a:bodyPr>
            <a:normAutofit fontScale="90000"/>
          </a:bodyPr>
          <a:lstStyle/>
          <a:p>
            <a:r>
              <a:rPr lang="en-US" sz="4800" b="1" dirty="0"/>
              <a:t>Recruitment and Hiring Best Practices-2</a:t>
            </a:r>
          </a:p>
        </p:txBody>
      </p:sp>
      <p:sp>
        <p:nvSpPr>
          <p:cNvPr id="3" name="Content Placeholder 2">
            <a:extLst>
              <a:ext uri="{FF2B5EF4-FFF2-40B4-BE49-F238E27FC236}">
                <a16:creationId xmlns:a16="http://schemas.microsoft.com/office/drawing/2014/main" id="{0E8CA52E-DDE8-471D-BF02-450919B3C50B}"/>
              </a:ext>
            </a:extLst>
          </p:cNvPr>
          <p:cNvSpPr>
            <a:spLocks noGrp="1"/>
          </p:cNvSpPr>
          <p:nvPr>
            <p:ph idx="1"/>
          </p:nvPr>
        </p:nvSpPr>
        <p:spPr/>
        <p:txBody>
          <a:bodyPr>
            <a:normAutofit fontScale="92500" lnSpcReduction="10000"/>
          </a:bodyPr>
          <a:lstStyle/>
          <a:p>
            <a:pPr lvl="0">
              <a:lnSpc>
                <a:spcPct val="120000"/>
              </a:lnSpc>
              <a:spcAft>
                <a:spcPts val="600"/>
              </a:spcAft>
              <a:buFont typeface="Wingdings" panose="05000000000000000000" pitchFamily="2" charset="2"/>
              <a:buChar char="Ø"/>
            </a:pPr>
            <a:r>
              <a:rPr lang="en-US" dirty="0"/>
              <a:t>Expecting and acknowledging a mastery of Peer Services</a:t>
            </a:r>
          </a:p>
          <a:p>
            <a:pPr lvl="0">
              <a:lnSpc>
                <a:spcPct val="120000"/>
              </a:lnSpc>
              <a:spcAft>
                <a:spcPts val="600"/>
              </a:spcAft>
              <a:buFont typeface="Wingdings" panose="05000000000000000000" pitchFamily="2" charset="2"/>
              <a:buChar char="Ø"/>
            </a:pPr>
            <a:r>
              <a:rPr lang="en-US" dirty="0"/>
              <a:t>Having a plan to integrate peer workers including addressing agency stigma, staff stigma, microaggressions and working environment</a:t>
            </a:r>
          </a:p>
          <a:p>
            <a:pPr lvl="0">
              <a:lnSpc>
                <a:spcPct val="120000"/>
              </a:lnSpc>
              <a:spcAft>
                <a:spcPts val="600"/>
              </a:spcAft>
              <a:buFont typeface="Wingdings" panose="05000000000000000000" pitchFamily="2" charset="2"/>
              <a:buChar char="Ø"/>
            </a:pPr>
            <a:r>
              <a:rPr lang="en-US" dirty="0"/>
              <a:t>Having two or more peer workers who can support each other at work on a daily basis</a:t>
            </a:r>
          </a:p>
          <a:p>
            <a:pPr lvl="0">
              <a:lnSpc>
                <a:spcPct val="120000"/>
              </a:lnSpc>
              <a:spcAft>
                <a:spcPts val="600"/>
              </a:spcAft>
              <a:buFont typeface="Wingdings" panose="05000000000000000000" pitchFamily="2" charset="2"/>
              <a:buChar char="Ø"/>
            </a:pPr>
            <a:r>
              <a:rPr lang="en-US" dirty="0"/>
              <a:t>Hiring peer workers in recovery who have serious mental health issues and difficult life experiences in their past</a:t>
            </a:r>
          </a:p>
          <a:p>
            <a:pPr lvl="0">
              <a:lnSpc>
                <a:spcPct val="120000"/>
              </a:lnSpc>
              <a:spcAft>
                <a:spcPts val="600"/>
              </a:spcAft>
              <a:buFont typeface="Wingdings" panose="05000000000000000000" pitchFamily="2" charset="2"/>
              <a:buChar char="Ø"/>
            </a:pPr>
            <a:r>
              <a:rPr lang="en-US" dirty="0"/>
              <a:t>Hiring peer workers with (or arranging for them to get) training in evidence-based Peer Services.</a:t>
            </a:r>
          </a:p>
          <a:p>
            <a:endParaRPr lang="en-US" dirty="0"/>
          </a:p>
        </p:txBody>
      </p:sp>
      <p:sp>
        <p:nvSpPr>
          <p:cNvPr id="4" name="Footer Placeholder 3">
            <a:extLst>
              <a:ext uri="{FF2B5EF4-FFF2-40B4-BE49-F238E27FC236}">
                <a16:creationId xmlns:a16="http://schemas.microsoft.com/office/drawing/2014/main" id="{B6F99296-DA1B-4810-88EB-7AA72A92F471}"/>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66734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51587" y="1209729"/>
            <a:ext cx="7940152" cy="1256270"/>
          </a:xfrm>
        </p:spPr>
        <p:txBody>
          <a:bodyPr>
            <a:normAutofit/>
          </a:bodyPr>
          <a:lstStyle/>
          <a:p>
            <a:pPr algn="l"/>
            <a:r>
              <a:rPr lang="en-US" sz="3600" dirty="0">
                <a:solidFill>
                  <a:schemeClr val="tx1"/>
                </a:solidFill>
              </a:rPr>
              <a:t>Facilitator</a:t>
            </a:r>
            <a:br>
              <a:rPr lang="en-US" sz="3600" dirty="0">
                <a:solidFill>
                  <a:schemeClr val="tx1"/>
                </a:solidFill>
              </a:rPr>
            </a:br>
            <a:endParaRPr lang="en-US" sz="3600" dirty="0">
              <a:solidFill>
                <a:schemeClr val="tx1"/>
              </a:solidFill>
            </a:endParaRPr>
          </a:p>
        </p:txBody>
      </p:sp>
      <p:sp>
        <p:nvSpPr>
          <p:cNvPr id="5" name="Subtitle 4"/>
          <p:cNvSpPr>
            <a:spLocks noGrp="1"/>
          </p:cNvSpPr>
          <p:nvPr>
            <p:ph type="subTitle" idx="1"/>
          </p:nvPr>
        </p:nvSpPr>
        <p:spPr>
          <a:xfrm>
            <a:off x="2978515" y="2822692"/>
            <a:ext cx="9073106" cy="2825579"/>
          </a:xfrm>
        </p:spPr>
        <p:txBody>
          <a:bodyPr>
            <a:normAutofit/>
          </a:bodyPr>
          <a:lstStyle/>
          <a:p>
            <a:pPr algn="l"/>
            <a:endParaRPr lang="en-US" sz="2400" dirty="0"/>
          </a:p>
          <a:p>
            <a:pPr algn="l"/>
            <a:r>
              <a:rPr lang="en-US" sz="2400" dirty="0"/>
              <a:t>Jessica Wolf, PhD, Assistant Clinical Professor</a:t>
            </a:r>
          </a:p>
          <a:p>
            <a:pPr algn="l"/>
            <a:r>
              <a:rPr lang="en-US" sz="2400" dirty="0"/>
              <a:t>Yale University Department of Psychiatry</a:t>
            </a:r>
          </a:p>
          <a:p>
            <a:pPr algn="l"/>
            <a:r>
              <a:rPr lang="en-US" sz="2400" dirty="0"/>
              <a:t>Principal, Decision Solutions Consulting</a:t>
            </a:r>
          </a:p>
          <a:p>
            <a:pPr algn="l"/>
            <a:r>
              <a:rPr lang="en-US" sz="2400" dirty="0">
                <a:hlinkClick r:id="rId3"/>
              </a:rPr>
              <a:t>j.wolf@yale.edu</a:t>
            </a:r>
            <a:r>
              <a:rPr lang="en-US" sz="2400" dirty="0"/>
              <a:t>  </a:t>
            </a:r>
          </a:p>
          <a:p>
            <a:pPr algn="l"/>
            <a:endParaRPr lang="en-US" sz="2400" dirty="0"/>
          </a:p>
          <a:p>
            <a:pPr algn="l"/>
            <a:endParaRPr lang="en-US" sz="2400" dirty="0"/>
          </a:p>
        </p:txBody>
      </p:sp>
      <p:sp>
        <p:nvSpPr>
          <p:cNvPr id="2" name="Footer Placeholder 1">
            <a:extLst>
              <a:ext uri="{FF2B5EF4-FFF2-40B4-BE49-F238E27FC236}">
                <a16:creationId xmlns:a16="http://schemas.microsoft.com/office/drawing/2014/main" id="{E1C89FCC-B61C-47BB-B024-4800CEDFC160}"/>
              </a:ext>
            </a:extLst>
          </p:cNvPr>
          <p:cNvSpPr>
            <a:spLocks noGrp="1"/>
          </p:cNvSpPr>
          <p:nvPr>
            <p:ph type="ftr" sz="quarter" idx="11"/>
          </p:nvPr>
        </p:nvSpPr>
        <p:spPr/>
        <p:txBody>
          <a:bodyPr/>
          <a:lstStyle/>
          <a:p>
            <a:r>
              <a:rPr lang="en-US" dirty="0"/>
              <a:t>Human Resources Best Practices</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910" y="3139125"/>
            <a:ext cx="1746421" cy="2454365"/>
          </a:xfrm>
          <a:prstGeom prst="rect">
            <a:avLst/>
          </a:prstGeom>
        </p:spPr>
      </p:pic>
    </p:spTree>
    <p:extLst>
      <p:ext uri="{BB962C8B-B14F-4D97-AF65-F5344CB8AC3E}">
        <p14:creationId xmlns:p14="http://schemas.microsoft.com/office/powerpoint/2010/main" val="276095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834B-85E9-4293-9B2C-776897EFB8CF}"/>
              </a:ext>
            </a:extLst>
          </p:cNvPr>
          <p:cNvSpPr>
            <a:spLocks noGrp="1"/>
          </p:cNvSpPr>
          <p:nvPr>
            <p:ph type="title"/>
          </p:nvPr>
        </p:nvSpPr>
        <p:spPr>
          <a:xfrm>
            <a:off x="609600" y="790832"/>
            <a:ext cx="10972800" cy="652602"/>
          </a:xfrm>
        </p:spPr>
        <p:txBody>
          <a:bodyPr>
            <a:noAutofit/>
          </a:bodyPr>
          <a:lstStyle/>
          <a:p>
            <a:br>
              <a:rPr lang="en-US" sz="4800" b="1" dirty="0"/>
            </a:br>
            <a:br>
              <a:rPr lang="en-US" sz="4800" b="1" dirty="0"/>
            </a:br>
            <a:br>
              <a:rPr lang="en-US" sz="4800" b="1" dirty="0"/>
            </a:br>
            <a:r>
              <a:rPr lang="en-US" sz="4800" b="1" dirty="0"/>
              <a:t>Problematic Recruitment and Hiring Practices -1</a:t>
            </a:r>
          </a:p>
        </p:txBody>
      </p:sp>
      <p:sp>
        <p:nvSpPr>
          <p:cNvPr id="3" name="Content Placeholder 2">
            <a:extLst>
              <a:ext uri="{FF2B5EF4-FFF2-40B4-BE49-F238E27FC236}">
                <a16:creationId xmlns:a16="http://schemas.microsoft.com/office/drawing/2014/main" id="{707E36A4-A75B-4BCF-8E5C-105DFB356E6D}"/>
              </a:ext>
            </a:extLst>
          </p:cNvPr>
          <p:cNvSpPr>
            <a:spLocks noGrp="1"/>
          </p:cNvSpPr>
          <p:nvPr>
            <p:ph idx="1"/>
          </p:nvPr>
        </p:nvSpPr>
        <p:spPr>
          <a:xfrm>
            <a:off x="609600" y="1443434"/>
            <a:ext cx="10972800" cy="5056220"/>
          </a:xfrm>
        </p:spPr>
        <p:txBody>
          <a:bodyPr>
            <a:normAutofit/>
          </a:bodyPr>
          <a:lstStyle/>
          <a:p>
            <a:pPr lvl="0">
              <a:buFont typeface="Wingdings" panose="05000000000000000000" pitchFamily="2" charset="2"/>
              <a:buChar char="Ø"/>
            </a:pPr>
            <a:endParaRPr lang="en-US" dirty="0"/>
          </a:p>
          <a:p>
            <a:pPr lvl="0">
              <a:buFont typeface="Wingdings" panose="05000000000000000000" pitchFamily="2" charset="2"/>
              <a:buChar char="Ø"/>
            </a:pPr>
            <a:r>
              <a:rPr lang="en-US" dirty="0"/>
              <a:t>Seeing all lived experience as equal - someone who has never received Peer Services has difficulty providing them.</a:t>
            </a:r>
          </a:p>
          <a:p>
            <a:pPr lvl="0">
              <a:buFont typeface="Wingdings" panose="05000000000000000000" pitchFamily="2" charset="2"/>
              <a:buChar char="Ø"/>
            </a:pPr>
            <a:r>
              <a:rPr lang="en-US" dirty="0"/>
              <a:t>Assuming anyone with lived experience can do Peer Support without training and support.</a:t>
            </a:r>
          </a:p>
          <a:p>
            <a:pPr lvl="0">
              <a:buFont typeface="Wingdings" panose="05000000000000000000" pitchFamily="2" charset="2"/>
              <a:buChar char="Ø"/>
            </a:pPr>
            <a:r>
              <a:rPr lang="en-US" dirty="0"/>
              <a:t>Person who had least difficulty getting recovery is first to be hired.</a:t>
            </a:r>
          </a:p>
          <a:p>
            <a:pPr lvl="0">
              <a:buFont typeface="Wingdings" panose="05000000000000000000" pitchFamily="2" charset="2"/>
              <a:buChar char="Ø"/>
            </a:pPr>
            <a:r>
              <a:rPr lang="en-US" dirty="0"/>
              <a:t>Lack of awareness that hiring Peers to do Peer Services is different than Supportive Employment</a:t>
            </a:r>
          </a:p>
          <a:p>
            <a:pPr lvl="0">
              <a:buFont typeface="Wingdings" panose="05000000000000000000" pitchFamily="2" charset="2"/>
              <a:buChar char="Ø"/>
            </a:pPr>
            <a:r>
              <a:rPr lang="en-US" dirty="0"/>
              <a:t>Hiring someone who suffered from situational depression as someone “more normal” to provide Peer Services</a:t>
            </a:r>
          </a:p>
          <a:p>
            <a:endParaRPr lang="en-US" dirty="0"/>
          </a:p>
        </p:txBody>
      </p:sp>
      <p:sp>
        <p:nvSpPr>
          <p:cNvPr id="4" name="Footer Placeholder 3">
            <a:extLst>
              <a:ext uri="{FF2B5EF4-FFF2-40B4-BE49-F238E27FC236}">
                <a16:creationId xmlns:a16="http://schemas.microsoft.com/office/drawing/2014/main" id="{BA845380-CE13-4B85-ACD9-6A5B18CD5ED2}"/>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58643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78B3-3AEB-42FE-82DA-F01708760D64}"/>
              </a:ext>
            </a:extLst>
          </p:cNvPr>
          <p:cNvSpPr>
            <a:spLocks noGrp="1"/>
          </p:cNvSpPr>
          <p:nvPr>
            <p:ph type="title"/>
          </p:nvPr>
        </p:nvSpPr>
        <p:spPr/>
        <p:txBody>
          <a:bodyPr>
            <a:noAutofit/>
          </a:bodyPr>
          <a:lstStyle/>
          <a:p>
            <a:r>
              <a:rPr lang="en-US" sz="4800" b="1" dirty="0"/>
              <a:t>Problematic Recruitment &amp; Hiring Practices -2 </a:t>
            </a:r>
          </a:p>
        </p:txBody>
      </p:sp>
      <p:sp>
        <p:nvSpPr>
          <p:cNvPr id="3" name="Content Placeholder 2">
            <a:extLst>
              <a:ext uri="{FF2B5EF4-FFF2-40B4-BE49-F238E27FC236}">
                <a16:creationId xmlns:a16="http://schemas.microsoft.com/office/drawing/2014/main" id="{8551BA76-DF3B-4A67-B6EB-0C3304CD8ABB}"/>
              </a:ext>
            </a:extLst>
          </p:cNvPr>
          <p:cNvSpPr>
            <a:spLocks noGrp="1"/>
          </p:cNvSpPr>
          <p:nvPr>
            <p:ph idx="1"/>
          </p:nvPr>
        </p:nvSpPr>
        <p:spPr/>
        <p:txBody>
          <a:bodyPr>
            <a:normAutofit fontScale="92500"/>
          </a:bodyPr>
          <a:lstStyle/>
          <a:p>
            <a:pPr lvl="0">
              <a:buFont typeface="Wingdings" panose="05000000000000000000" pitchFamily="2" charset="2"/>
              <a:buChar char="Ø"/>
            </a:pPr>
            <a:r>
              <a:rPr lang="en-US" dirty="0"/>
              <a:t>Hiring Peers without role clarity, job descriptions not based on evidence-based Peer Services, undefined career path (the contract made me do it)</a:t>
            </a:r>
          </a:p>
          <a:p>
            <a:pPr lvl="0">
              <a:buFont typeface="Wingdings" panose="05000000000000000000" pitchFamily="2" charset="2"/>
              <a:buChar char="Ø"/>
            </a:pPr>
            <a:r>
              <a:rPr lang="en-US" dirty="0"/>
              <a:t>Hiring Peers to do policing jobs, peers working in isolation</a:t>
            </a:r>
          </a:p>
          <a:p>
            <a:pPr lvl="0">
              <a:buFont typeface="Wingdings" panose="05000000000000000000" pitchFamily="2" charset="2"/>
              <a:buChar char="Ø"/>
            </a:pPr>
            <a:r>
              <a:rPr lang="en-US" dirty="0"/>
              <a:t>Assuming all jobs for mental health consumers should be in the PMHS and not in the community, so choosing peer workers for their overall experience rather than their knowledge of and commitment to delivering Peer Services</a:t>
            </a:r>
          </a:p>
          <a:p>
            <a:pPr lvl="0">
              <a:buFont typeface="Wingdings" panose="05000000000000000000" pitchFamily="2" charset="2"/>
              <a:buChar char="Ø"/>
            </a:pPr>
            <a:r>
              <a:rPr lang="en-US" dirty="0"/>
              <a:t>Assuming that Peer Services are not as effective as clinical services and therefore do not have to be delivered by trained, effective peer workers. “They are a consumer and I like them” criteria.</a:t>
            </a:r>
          </a:p>
          <a:p>
            <a:pPr lvl="0">
              <a:buFont typeface="Wingdings" panose="05000000000000000000" pitchFamily="2" charset="2"/>
              <a:buChar char="Ø"/>
            </a:pPr>
            <a:r>
              <a:rPr lang="en-US" dirty="0"/>
              <a:t>Choosing codependent workers without good self-care plans in place.</a:t>
            </a:r>
          </a:p>
          <a:p>
            <a:endParaRPr lang="en-US" dirty="0"/>
          </a:p>
        </p:txBody>
      </p:sp>
      <p:sp>
        <p:nvSpPr>
          <p:cNvPr id="4" name="Footer Placeholder 3">
            <a:extLst>
              <a:ext uri="{FF2B5EF4-FFF2-40B4-BE49-F238E27FC236}">
                <a16:creationId xmlns:a16="http://schemas.microsoft.com/office/drawing/2014/main" id="{25E5D108-038C-4ECA-87EC-39CF8E310B3B}"/>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95089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9026" y="832221"/>
            <a:ext cx="10972800" cy="700017"/>
          </a:xfrm>
        </p:spPr>
        <p:txBody>
          <a:bodyPr>
            <a:normAutofit fontScale="40000" lnSpcReduction="20000"/>
          </a:bodyPr>
          <a:lstStyle/>
          <a:p>
            <a:pPr marL="457200" lvl="1" indent="0">
              <a:buNone/>
            </a:pPr>
            <a:r>
              <a:rPr lang="en-US" sz="10100" b="1" dirty="0">
                <a:latin typeface="+mj-lt"/>
              </a:rPr>
              <a:t>Employment: Challenges and Solutions</a:t>
            </a:r>
          </a:p>
          <a:p>
            <a:pPr marL="0" indent="0">
              <a:buNone/>
            </a:pPr>
            <a:endParaRPr lang="en-US" dirty="0"/>
          </a:p>
        </p:txBody>
      </p:sp>
      <p:sp>
        <p:nvSpPr>
          <p:cNvPr id="3" name="Footer Placeholder 2">
            <a:extLst>
              <a:ext uri="{FF2B5EF4-FFF2-40B4-BE49-F238E27FC236}">
                <a16:creationId xmlns:a16="http://schemas.microsoft.com/office/drawing/2014/main" id="{1CB24B7E-6088-4F74-A53A-5DFD216900BD}"/>
              </a:ext>
            </a:extLst>
          </p:cNvPr>
          <p:cNvSpPr>
            <a:spLocks noGrp="1"/>
          </p:cNvSpPr>
          <p:nvPr>
            <p:ph type="ftr" sz="quarter" idx="11"/>
          </p:nvPr>
        </p:nvSpPr>
        <p:spPr/>
        <p:txBody>
          <a:bodyPr/>
          <a:lstStyle/>
          <a:p>
            <a:r>
              <a:rPr lang="en-US" dirty="0"/>
              <a:t>Human Resources Best Practices</a:t>
            </a:r>
          </a:p>
        </p:txBody>
      </p:sp>
      <p:sp>
        <p:nvSpPr>
          <p:cNvPr id="5" name="TextBox 4"/>
          <p:cNvSpPr txBox="1"/>
          <p:nvPr/>
        </p:nvSpPr>
        <p:spPr>
          <a:xfrm>
            <a:off x="1235676" y="1589903"/>
            <a:ext cx="9391135" cy="3724096"/>
          </a:xfrm>
          <a:prstGeom prst="rect">
            <a:avLst/>
          </a:prstGeom>
          <a:noFill/>
          <a:ln>
            <a:solidFill>
              <a:schemeClr val="bg2"/>
            </a:solidFill>
          </a:ln>
        </p:spPr>
        <p:txBody>
          <a:bodyPr wrap="square" rtlCol="0">
            <a:spAutoFit/>
          </a:bodyPr>
          <a:lstStyle/>
          <a:p>
            <a:pPr marL="457200" indent="-457200">
              <a:buFont typeface="Wingdings" panose="05000000000000000000" pitchFamily="2" charset="2"/>
              <a:buChar char="Ø"/>
            </a:pPr>
            <a:endParaRPr lang="en-US" sz="2600" dirty="0"/>
          </a:p>
          <a:p>
            <a:pPr marL="457200" indent="-457200">
              <a:buFont typeface="Wingdings" panose="05000000000000000000" pitchFamily="2" charset="2"/>
              <a:buChar char="Ø"/>
            </a:pPr>
            <a:r>
              <a:rPr lang="en-US" sz="2600" dirty="0"/>
              <a:t>Best practices vs. problematic approaches  </a:t>
            </a:r>
          </a:p>
          <a:p>
            <a:endParaRPr lang="en-US" sz="3600" b="1" dirty="0"/>
          </a:p>
          <a:p>
            <a:pPr marL="457200" indent="-457200">
              <a:buFont typeface="Wingdings" panose="05000000000000000000" pitchFamily="2" charset="2"/>
              <a:buChar char="Ø"/>
            </a:pPr>
            <a:r>
              <a:rPr lang="en-US" sz="2600" dirty="0"/>
              <a:t>What challenges have arisen in your employment of Peer Workers?</a:t>
            </a:r>
          </a:p>
          <a:p>
            <a:endParaRPr lang="en-US" sz="2600" dirty="0"/>
          </a:p>
          <a:p>
            <a:endParaRPr lang="en-US" sz="2600" dirty="0"/>
          </a:p>
          <a:p>
            <a:pPr marL="457200" indent="-457200">
              <a:buFont typeface="Wingdings" panose="05000000000000000000" pitchFamily="2" charset="2"/>
              <a:buChar char="Ø"/>
            </a:pPr>
            <a:r>
              <a:rPr lang="en-US" sz="2600" dirty="0"/>
              <a:t>What solutions have you implemented?</a:t>
            </a:r>
          </a:p>
          <a:p>
            <a:endParaRPr lang="en-US" dirty="0"/>
          </a:p>
        </p:txBody>
      </p:sp>
    </p:spTree>
    <p:extLst>
      <p:ext uri="{BB962C8B-B14F-4D97-AF65-F5344CB8AC3E}">
        <p14:creationId xmlns:p14="http://schemas.microsoft.com/office/powerpoint/2010/main" val="2058877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16064-539D-4823-A3C4-161879D00CEC}"/>
              </a:ext>
            </a:extLst>
          </p:cNvPr>
          <p:cNvSpPr>
            <a:spLocks noGrp="1"/>
          </p:cNvSpPr>
          <p:nvPr>
            <p:ph type="title"/>
          </p:nvPr>
        </p:nvSpPr>
        <p:spPr>
          <a:xfrm>
            <a:off x="848498" y="659027"/>
            <a:ext cx="10972800" cy="850310"/>
          </a:xfrm>
        </p:spPr>
        <p:txBody>
          <a:bodyPr/>
          <a:lstStyle/>
          <a:p>
            <a:r>
              <a:rPr lang="en-US" b="1" dirty="0"/>
              <a:t>Best Practices in Employment -1</a:t>
            </a:r>
          </a:p>
        </p:txBody>
      </p:sp>
      <p:sp>
        <p:nvSpPr>
          <p:cNvPr id="4" name="Footer Placeholder 3">
            <a:extLst>
              <a:ext uri="{FF2B5EF4-FFF2-40B4-BE49-F238E27FC236}">
                <a16:creationId xmlns:a16="http://schemas.microsoft.com/office/drawing/2014/main" id="{8AF1B104-DF47-4F23-BD65-0A5376971E9C}"/>
              </a:ext>
            </a:extLst>
          </p:cNvPr>
          <p:cNvSpPr>
            <a:spLocks noGrp="1"/>
          </p:cNvSpPr>
          <p:nvPr>
            <p:ph type="ftr" sz="quarter" idx="11"/>
          </p:nvPr>
        </p:nvSpPr>
        <p:spPr/>
        <p:txBody>
          <a:bodyPr/>
          <a:lstStyle/>
          <a:p>
            <a:r>
              <a:rPr lang="en-US" dirty="0"/>
              <a:t>Human Resources Best Practices</a:t>
            </a:r>
          </a:p>
        </p:txBody>
      </p:sp>
      <p:sp>
        <p:nvSpPr>
          <p:cNvPr id="3" name="Content Placeholder 2"/>
          <p:cNvSpPr>
            <a:spLocks noGrp="1"/>
          </p:cNvSpPr>
          <p:nvPr>
            <p:ph idx="1"/>
          </p:nvPr>
        </p:nvSpPr>
        <p:spPr>
          <a:xfrm>
            <a:off x="593124" y="1509337"/>
            <a:ext cx="10972800" cy="5348663"/>
          </a:xfrm>
        </p:spPr>
        <p:txBody>
          <a:bodyPr>
            <a:normAutofit fontScale="47500" lnSpcReduction="20000"/>
          </a:bodyPr>
          <a:lstStyle/>
          <a:p>
            <a:pPr lvl="0">
              <a:lnSpc>
                <a:spcPct val="120000"/>
              </a:lnSpc>
              <a:spcBef>
                <a:spcPts val="0"/>
              </a:spcBef>
              <a:buFont typeface="Wingdings" panose="05000000000000000000" pitchFamily="2" charset="2"/>
              <a:buChar char="Ø"/>
            </a:pPr>
            <a:endParaRPr lang="en-US" sz="5800" dirty="0"/>
          </a:p>
          <a:p>
            <a:pPr lvl="0">
              <a:lnSpc>
                <a:spcPct val="120000"/>
              </a:lnSpc>
              <a:spcBef>
                <a:spcPts val="0"/>
              </a:spcBef>
              <a:buFont typeface="Wingdings" panose="05000000000000000000" pitchFamily="2" charset="2"/>
              <a:buChar char="Ø"/>
            </a:pPr>
            <a:r>
              <a:rPr lang="en-US" sz="5800" dirty="0"/>
              <a:t>Clear scope of work</a:t>
            </a:r>
          </a:p>
          <a:p>
            <a:pPr lvl="0">
              <a:lnSpc>
                <a:spcPct val="120000"/>
              </a:lnSpc>
              <a:spcBef>
                <a:spcPts val="0"/>
              </a:spcBef>
              <a:buFont typeface="Wingdings" panose="05000000000000000000" pitchFamily="2" charset="2"/>
              <a:buChar char="Ø"/>
            </a:pPr>
            <a:r>
              <a:rPr lang="en-US" sz="5800" dirty="0"/>
              <a:t>Agency-wide trust building, e.g. all staff meetings, emphasis on good communication, high recovery orientation, trainings on stigma, being an ally, bias reduction</a:t>
            </a:r>
          </a:p>
          <a:p>
            <a:pPr lvl="0">
              <a:lnSpc>
                <a:spcPct val="120000"/>
              </a:lnSpc>
              <a:spcBef>
                <a:spcPts val="0"/>
              </a:spcBef>
              <a:buFont typeface="Wingdings" panose="05000000000000000000" pitchFamily="2" charset="2"/>
              <a:buChar char="Ø"/>
            </a:pPr>
            <a:r>
              <a:rPr lang="en-US" sz="5800" dirty="0"/>
              <a:t>Including peer workers and all staff in brain storming and decision making about clients and agency goals</a:t>
            </a:r>
          </a:p>
          <a:p>
            <a:pPr lvl="0">
              <a:lnSpc>
                <a:spcPct val="120000"/>
              </a:lnSpc>
              <a:spcBef>
                <a:spcPts val="0"/>
              </a:spcBef>
              <a:buFont typeface="Wingdings" panose="05000000000000000000" pitchFamily="2" charset="2"/>
              <a:buChar char="Ø"/>
            </a:pPr>
            <a:r>
              <a:rPr lang="en-US" sz="5800" dirty="0"/>
              <a:t>Validating peer worker and all staff input and listening to it without discounting it for clinical or other reasons</a:t>
            </a:r>
          </a:p>
          <a:p>
            <a:pPr lvl="0">
              <a:lnSpc>
                <a:spcPct val="120000"/>
              </a:lnSpc>
              <a:spcBef>
                <a:spcPts val="0"/>
              </a:spcBef>
              <a:buFont typeface="Wingdings" panose="05000000000000000000" pitchFamily="2" charset="2"/>
              <a:buChar char="Ø"/>
            </a:pPr>
            <a:r>
              <a:rPr lang="en-US" sz="5800" dirty="0"/>
              <a:t>Having a plan for continuing education of peer workers and all workers</a:t>
            </a:r>
          </a:p>
          <a:p>
            <a:endParaRPr lang="en-US" dirty="0"/>
          </a:p>
        </p:txBody>
      </p:sp>
    </p:spTree>
    <p:extLst>
      <p:ext uri="{BB962C8B-B14F-4D97-AF65-F5344CB8AC3E}">
        <p14:creationId xmlns:p14="http://schemas.microsoft.com/office/powerpoint/2010/main" val="135798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1E3CD-6988-4CEB-86EC-993CE2F6E1C6}"/>
              </a:ext>
            </a:extLst>
          </p:cNvPr>
          <p:cNvSpPr>
            <a:spLocks noGrp="1"/>
          </p:cNvSpPr>
          <p:nvPr>
            <p:ph type="title"/>
          </p:nvPr>
        </p:nvSpPr>
        <p:spPr/>
        <p:txBody>
          <a:bodyPr>
            <a:normAutofit/>
          </a:bodyPr>
          <a:lstStyle/>
          <a:p>
            <a:r>
              <a:rPr lang="en-US" sz="4800" b="1" dirty="0"/>
              <a:t>Best Practices in Employment -2</a:t>
            </a:r>
          </a:p>
        </p:txBody>
      </p:sp>
      <p:sp>
        <p:nvSpPr>
          <p:cNvPr id="3" name="Content Placeholder 2">
            <a:extLst>
              <a:ext uri="{FF2B5EF4-FFF2-40B4-BE49-F238E27FC236}">
                <a16:creationId xmlns:a16="http://schemas.microsoft.com/office/drawing/2014/main" id="{DD0716F9-A1B2-4874-9AB7-A982EA240518}"/>
              </a:ext>
            </a:extLst>
          </p:cNvPr>
          <p:cNvSpPr>
            <a:spLocks noGrp="1"/>
          </p:cNvSpPr>
          <p:nvPr>
            <p:ph idx="1"/>
          </p:nvPr>
        </p:nvSpPr>
        <p:spPr/>
        <p:txBody>
          <a:bodyPr>
            <a:normAutofit lnSpcReduction="10000"/>
          </a:bodyPr>
          <a:lstStyle/>
          <a:p>
            <a:pPr lvl="0">
              <a:lnSpc>
                <a:spcPct val="120000"/>
              </a:lnSpc>
              <a:spcBef>
                <a:spcPts val="0"/>
              </a:spcBef>
              <a:buFont typeface="Wingdings" panose="05000000000000000000" pitchFamily="2" charset="2"/>
              <a:buChar char="Ø"/>
            </a:pPr>
            <a:r>
              <a:rPr lang="en-US" sz="2800" dirty="0"/>
              <a:t>Addressing colleagues who feel threatened, competitive with peers or do not see the value of Peer Services</a:t>
            </a:r>
          </a:p>
          <a:p>
            <a:pPr lvl="0">
              <a:lnSpc>
                <a:spcPct val="120000"/>
              </a:lnSpc>
              <a:spcBef>
                <a:spcPts val="0"/>
              </a:spcBef>
              <a:buFont typeface="Wingdings" panose="05000000000000000000" pitchFamily="2" charset="2"/>
              <a:buChar char="Ø"/>
            </a:pPr>
            <a:r>
              <a:rPr lang="en-US" sz="2800" dirty="0"/>
              <a:t>Eliminating “othering” language and practices at agency, e.g. using derogatory language for people being served when clients are not present, separate restrooms</a:t>
            </a:r>
          </a:p>
          <a:p>
            <a:pPr lvl="0">
              <a:lnSpc>
                <a:spcPct val="120000"/>
              </a:lnSpc>
              <a:spcBef>
                <a:spcPts val="0"/>
              </a:spcBef>
              <a:buFont typeface="Wingdings" panose="05000000000000000000" pitchFamily="2" charset="2"/>
              <a:buChar char="Ø"/>
            </a:pPr>
            <a:r>
              <a:rPr lang="en-US" sz="2800" dirty="0"/>
              <a:t>Peer expertise and all staff input solicited and included in agency planning and implementation of programs throughout the agency</a:t>
            </a:r>
          </a:p>
          <a:p>
            <a:pPr lvl="0">
              <a:lnSpc>
                <a:spcPct val="120000"/>
              </a:lnSpc>
              <a:spcBef>
                <a:spcPts val="0"/>
              </a:spcBef>
              <a:buFont typeface="Wingdings" panose="05000000000000000000" pitchFamily="2" charset="2"/>
              <a:buChar char="Ø"/>
            </a:pPr>
            <a:r>
              <a:rPr lang="en-US" sz="2800" dirty="0"/>
              <a:t>Making sure that peer workers and all staff are keeping up with their self-care plans and support networks</a:t>
            </a:r>
          </a:p>
          <a:p>
            <a:endParaRPr lang="en-US" dirty="0"/>
          </a:p>
        </p:txBody>
      </p:sp>
      <p:sp>
        <p:nvSpPr>
          <p:cNvPr id="4" name="Footer Placeholder 3">
            <a:extLst>
              <a:ext uri="{FF2B5EF4-FFF2-40B4-BE49-F238E27FC236}">
                <a16:creationId xmlns:a16="http://schemas.microsoft.com/office/drawing/2014/main" id="{D74C104E-F541-464B-8FBA-8DDB5351F1D6}"/>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68838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EC176-2BC3-4E3C-8E35-6B2FF3692558}"/>
              </a:ext>
            </a:extLst>
          </p:cNvPr>
          <p:cNvSpPr>
            <a:spLocks noGrp="1"/>
          </p:cNvSpPr>
          <p:nvPr>
            <p:ph type="title"/>
          </p:nvPr>
        </p:nvSpPr>
        <p:spPr>
          <a:xfrm>
            <a:off x="609600" y="741405"/>
            <a:ext cx="10972800" cy="858547"/>
          </a:xfrm>
        </p:spPr>
        <p:txBody>
          <a:bodyPr>
            <a:normAutofit fontScale="90000"/>
          </a:bodyPr>
          <a:lstStyle/>
          <a:p>
            <a:r>
              <a:rPr lang="en-US" b="1" dirty="0"/>
              <a:t>Problematic Employment Practices - 1</a:t>
            </a:r>
          </a:p>
        </p:txBody>
      </p:sp>
      <p:sp>
        <p:nvSpPr>
          <p:cNvPr id="3" name="Content Placeholder 2">
            <a:extLst>
              <a:ext uri="{FF2B5EF4-FFF2-40B4-BE49-F238E27FC236}">
                <a16:creationId xmlns:a16="http://schemas.microsoft.com/office/drawing/2014/main" id="{96526496-B947-4975-A16F-C6721C0E2AA7}"/>
              </a:ext>
            </a:extLst>
          </p:cNvPr>
          <p:cNvSpPr>
            <a:spLocks noGrp="1"/>
          </p:cNvSpPr>
          <p:nvPr>
            <p:ph idx="1"/>
          </p:nvPr>
        </p:nvSpPr>
        <p:spPr>
          <a:xfrm>
            <a:off x="609600" y="1599952"/>
            <a:ext cx="10972800" cy="4724648"/>
          </a:xfrm>
        </p:spPr>
        <p:txBody>
          <a:bodyPr>
            <a:normAutofit/>
          </a:bodyPr>
          <a:lstStyle/>
          <a:p>
            <a:pPr lvl="0">
              <a:buFont typeface="Wingdings" panose="05000000000000000000" pitchFamily="2" charset="2"/>
              <a:buChar char="Ø"/>
            </a:pPr>
            <a:endParaRPr lang="en-US" dirty="0"/>
          </a:p>
          <a:p>
            <a:pPr lvl="0">
              <a:buFont typeface="Wingdings" panose="05000000000000000000" pitchFamily="2" charset="2"/>
              <a:buChar char="Ø"/>
            </a:pPr>
            <a:r>
              <a:rPr lang="en-US" dirty="0"/>
              <a:t>Using people trained in and hired to perform Peer Services in other roles, such as delivering bad news, policing, case management or clinical roles</a:t>
            </a:r>
          </a:p>
          <a:p>
            <a:pPr lvl="0">
              <a:buFont typeface="Wingdings" panose="05000000000000000000" pitchFamily="2" charset="2"/>
              <a:buChar char="Ø"/>
            </a:pPr>
            <a:r>
              <a:rPr lang="en-US" dirty="0"/>
              <a:t>Seeing licensed positions as the career path for Peer Service providers and encouraging peer drift</a:t>
            </a:r>
          </a:p>
          <a:p>
            <a:pPr lvl="0">
              <a:buFont typeface="Wingdings" panose="05000000000000000000" pitchFamily="2" charset="2"/>
              <a:buChar char="Ø"/>
            </a:pPr>
            <a:r>
              <a:rPr lang="en-US" dirty="0"/>
              <a:t>Unclear scope of work for delivery of Peer Services</a:t>
            </a:r>
          </a:p>
          <a:p>
            <a:pPr lvl="0">
              <a:buFont typeface="Wingdings" panose="05000000000000000000" pitchFamily="2" charset="2"/>
              <a:buChar char="Ø"/>
            </a:pPr>
            <a:r>
              <a:rPr lang="en-US" dirty="0"/>
              <a:t>Seeing mistakes or missteps as a consequence of the peer worker’s mental health issues rather than just mistakes or missteps</a:t>
            </a:r>
          </a:p>
          <a:p>
            <a:endParaRPr lang="en-US" dirty="0"/>
          </a:p>
        </p:txBody>
      </p:sp>
      <p:sp>
        <p:nvSpPr>
          <p:cNvPr id="4" name="Footer Placeholder 3">
            <a:extLst>
              <a:ext uri="{FF2B5EF4-FFF2-40B4-BE49-F238E27FC236}">
                <a16:creationId xmlns:a16="http://schemas.microsoft.com/office/drawing/2014/main" id="{B04167AA-10FA-459D-B53F-BF87BE77B5DB}"/>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85565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E7B8C-A801-48DF-A2C2-971CDF9664CA}"/>
              </a:ext>
            </a:extLst>
          </p:cNvPr>
          <p:cNvSpPr>
            <a:spLocks noGrp="1"/>
          </p:cNvSpPr>
          <p:nvPr>
            <p:ph type="title"/>
          </p:nvPr>
        </p:nvSpPr>
        <p:spPr/>
        <p:txBody>
          <a:bodyPr>
            <a:normAutofit fontScale="90000"/>
          </a:bodyPr>
          <a:lstStyle/>
          <a:p>
            <a:r>
              <a:rPr lang="en-US" b="1" dirty="0"/>
              <a:t>Problematic Employment Practices -2</a:t>
            </a:r>
          </a:p>
        </p:txBody>
      </p:sp>
      <p:sp>
        <p:nvSpPr>
          <p:cNvPr id="3" name="Content Placeholder 2">
            <a:extLst>
              <a:ext uri="{FF2B5EF4-FFF2-40B4-BE49-F238E27FC236}">
                <a16:creationId xmlns:a16="http://schemas.microsoft.com/office/drawing/2014/main" id="{96CBF0DD-7878-4E16-A58A-D46B631AA4DE}"/>
              </a:ext>
            </a:extLst>
          </p:cNvPr>
          <p:cNvSpPr>
            <a:spLocks noGrp="1"/>
          </p:cNvSpPr>
          <p:nvPr>
            <p:ph idx="1"/>
          </p:nvPr>
        </p:nvSpPr>
        <p:spPr/>
        <p:txBody>
          <a:bodyPr/>
          <a:lstStyle/>
          <a:p>
            <a:pPr lvl="0">
              <a:buFont typeface="Wingdings" panose="05000000000000000000" pitchFamily="2" charset="2"/>
              <a:buChar char="Ø"/>
            </a:pPr>
            <a:endParaRPr lang="en-US" dirty="0"/>
          </a:p>
          <a:p>
            <a:pPr lvl="0">
              <a:buFont typeface="Wingdings" panose="05000000000000000000" pitchFamily="2" charset="2"/>
              <a:buChar char="Ø"/>
            </a:pPr>
            <a:r>
              <a:rPr lang="en-US" dirty="0"/>
              <a:t>Establishing or maintaining therapeutic relationships with peer workers</a:t>
            </a:r>
          </a:p>
          <a:p>
            <a:pPr lvl="0">
              <a:buFont typeface="Wingdings" panose="05000000000000000000" pitchFamily="2" charset="2"/>
              <a:buChar char="Ø"/>
            </a:pPr>
            <a:r>
              <a:rPr lang="en-US" dirty="0"/>
              <a:t>Low expectations of peer workers</a:t>
            </a:r>
          </a:p>
          <a:p>
            <a:pPr lvl="0">
              <a:buFont typeface="Wingdings" panose="05000000000000000000" pitchFamily="2" charset="2"/>
              <a:buChar char="Ø"/>
            </a:pPr>
            <a:r>
              <a:rPr lang="en-US" dirty="0"/>
              <a:t>Over protective interventions</a:t>
            </a:r>
          </a:p>
          <a:p>
            <a:pPr lvl="0">
              <a:buFont typeface="Wingdings" panose="05000000000000000000" pitchFamily="2" charset="2"/>
              <a:buChar char="Ø"/>
            </a:pPr>
            <a:r>
              <a:rPr lang="en-US" dirty="0"/>
              <a:t>Discounting expertise of peer workers in the delivery of Peer Services</a:t>
            </a:r>
          </a:p>
          <a:p>
            <a:pPr lvl="0">
              <a:buFont typeface="Wingdings" panose="05000000000000000000" pitchFamily="2" charset="2"/>
              <a:buChar char="Ø"/>
            </a:pPr>
            <a:r>
              <a:rPr lang="en-US" dirty="0"/>
              <a:t>Holding peer workers to clinical boundaries</a:t>
            </a:r>
          </a:p>
          <a:p>
            <a:endParaRPr lang="en-US" dirty="0"/>
          </a:p>
        </p:txBody>
      </p:sp>
      <p:sp>
        <p:nvSpPr>
          <p:cNvPr id="4" name="Footer Placeholder 3">
            <a:extLst>
              <a:ext uri="{FF2B5EF4-FFF2-40B4-BE49-F238E27FC236}">
                <a16:creationId xmlns:a16="http://schemas.microsoft.com/office/drawing/2014/main" id="{4FD81C84-0A38-46D8-844B-3A9F51CA3DAD}"/>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78144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8365-A9E7-4532-8557-96F481D03AF7}"/>
              </a:ext>
            </a:extLst>
          </p:cNvPr>
          <p:cNvSpPr>
            <a:spLocks noGrp="1"/>
          </p:cNvSpPr>
          <p:nvPr>
            <p:ph type="title"/>
          </p:nvPr>
        </p:nvSpPr>
        <p:spPr/>
        <p:txBody>
          <a:bodyPr>
            <a:normAutofit/>
          </a:bodyPr>
          <a:lstStyle/>
          <a:p>
            <a:r>
              <a:rPr lang="en-US" sz="4000" b="1" dirty="0"/>
              <a:t>Supervision: Challenges and Solutions</a:t>
            </a:r>
          </a:p>
        </p:txBody>
      </p:sp>
      <p:sp>
        <p:nvSpPr>
          <p:cNvPr id="3" name="Content Placeholder 2">
            <a:extLst>
              <a:ext uri="{FF2B5EF4-FFF2-40B4-BE49-F238E27FC236}">
                <a16:creationId xmlns:a16="http://schemas.microsoft.com/office/drawing/2014/main" id="{86EF5D63-2E29-4FFC-86B8-5F0C5EB23C84}"/>
              </a:ext>
            </a:extLst>
          </p:cNvPr>
          <p:cNvSpPr>
            <a:spLocks noGrp="1"/>
          </p:cNvSpPr>
          <p:nvPr>
            <p:ph idx="1"/>
          </p:nvPr>
        </p:nvSpPr>
        <p:spPr/>
        <p:txBody>
          <a:bodyPr/>
          <a:lstStyle/>
          <a:p>
            <a:pPr marL="0" indent="0">
              <a:buNone/>
            </a:pPr>
            <a:endParaRPr lang="en-US" dirty="0"/>
          </a:p>
          <a:p>
            <a:pPr>
              <a:buFont typeface="Wingdings" panose="05000000000000000000" pitchFamily="2" charset="2"/>
              <a:buChar char="Ø"/>
            </a:pPr>
            <a:r>
              <a:rPr lang="en-US" dirty="0"/>
              <a:t>     Problematic Approaches vs. Best Practices</a:t>
            </a:r>
          </a:p>
          <a:p>
            <a:pPr marL="0" indent="0">
              <a:buNone/>
            </a:pPr>
            <a:r>
              <a:rPr lang="en-US" dirty="0"/>
              <a:t> </a:t>
            </a:r>
          </a:p>
          <a:p>
            <a:pPr>
              <a:buFont typeface="Wingdings" panose="05000000000000000000" pitchFamily="2" charset="2"/>
              <a:buChar char="Ø"/>
            </a:pPr>
            <a:r>
              <a:rPr lang="en-US" dirty="0"/>
              <a:t>      What challenges have you observed in supervision of Peer Workers?</a:t>
            </a:r>
          </a:p>
          <a:p>
            <a:pPr marL="0" indent="0">
              <a:buNone/>
            </a:pPr>
            <a:r>
              <a:rPr lang="en-US" dirty="0"/>
              <a:t> </a:t>
            </a:r>
          </a:p>
          <a:p>
            <a:pPr>
              <a:buFont typeface="Wingdings" panose="05000000000000000000" pitchFamily="2" charset="2"/>
              <a:buChar char="Ø"/>
            </a:pPr>
            <a:r>
              <a:rPr lang="en-US" dirty="0"/>
              <a:t>      What solutions have you implemented?</a:t>
            </a:r>
          </a:p>
        </p:txBody>
      </p:sp>
      <p:sp>
        <p:nvSpPr>
          <p:cNvPr id="4" name="Footer Placeholder 3">
            <a:extLst>
              <a:ext uri="{FF2B5EF4-FFF2-40B4-BE49-F238E27FC236}">
                <a16:creationId xmlns:a16="http://schemas.microsoft.com/office/drawing/2014/main" id="{1F1C93AD-B1A2-4E46-9718-8067A30D47BD}"/>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13991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6369-E9E2-434B-A635-7F84EEB02F9D}"/>
              </a:ext>
            </a:extLst>
          </p:cNvPr>
          <p:cNvSpPr>
            <a:spLocks noGrp="1"/>
          </p:cNvSpPr>
          <p:nvPr>
            <p:ph type="title"/>
          </p:nvPr>
        </p:nvSpPr>
        <p:spPr>
          <a:xfrm>
            <a:off x="1309816" y="700215"/>
            <a:ext cx="10972800" cy="776169"/>
          </a:xfrm>
        </p:spPr>
        <p:txBody>
          <a:bodyPr>
            <a:noAutofit/>
          </a:bodyPr>
          <a:lstStyle/>
          <a:p>
            <a:r>
              <a:rPr lang="en-US" sz="4800" b="1" dirty="0"/>
              <a:t>Best Practices in Supervision - 1</a:t>
            </a:r>
          </a:p>
        </p:txBody>
      </p:sp>
      <p:sp>
        <p:nvSpPr>
          <p:cNvPr id="4" name="Footer Placeholder 3">
            <a:extLst>
              <a:ext uri="{FF2B5EF4-FFF2-40B4-BE49-F238E27FC236}">
                <a16:creationId xmlns:a16="http://schemas.microsoft.com/office/drawing/2014/main" id="{D2AFD8BF-9EE9-4F6B-8097-1713B9ED5EB4}"/>
              </a:ext>
            </a:extLst>
          </p:cNvPr>
          <p:cNvSpPr>
            <a:spLocks noGrp="1"/>
          </p:cNvSpPr>
          <p:nvPr>
            <p:ph type="ftr" sz="quarter" idx="11"/>
          </p:nvPr>
        </p:nvSpPr>
        <p:spPr/>
        <p:txBody>
          <a:bodyPr/>
          <a:lstStyle/>
          <a:p>
            <a:r>
              <a:rPr lang="en-US" dirty="0"/>
              <a:t>Human Resources Best Practices</a:t>
            </a:r>
          </a:p>
        </p:txBody>
      </p:sp>
      <p:sp>
        <p:nvSpPr>
          <p:cNvPr id="3" name="Content Placeholder 2"/>
          <p:cNvSpPr>
            <a:spLocks noGrp="1"/>
          </p:cNvSpPr>
          <p:nvPr>
            <p:ph idx="1"/>
          </p:nvPr>
        </p:nvSpPr>
        <p:spPr>
          <a:xfrm>
            <a:off x="609600" y="1476384"/>
            <a:ext cx="10972800" cy="4848216"/>
          </a:xfrm>
        </p:spPr>
        <p:txBody>
          <a:bodyPr>
            <a:normAutofit fontScale="92500"/>
          </a:bodyPr>
          <a:lstStyle/>
          <a:p>
            <a:pPr lvl="0">
              <a:buFont typeface="Wingdings" panose="05000000000000000000" pitchFamily="2" charset="2"/>
              <a:buChar char="Ø"/>
            </a:pPr>
            <a:r>
              <a:rPr lang="en-US" dirty="0"/>
              <a:t>Recognition of the impact of traumatic histories on all staff, including peer workers, supervisors and the people being served</a:t>
            </a:r>
          </a:p>
          <a:p>
            <a:pPr lvl="0">
              <a:buFont typeface="Wingdings" panose="05000000000000000000" pitchFamily="2" charset="2"/>
              <a:buChar char="Ø"/>
            </a:pPr>
            <a:r>
              <a:rPr lang="en-US" dirty="0"/>
              <a:t>Collaborative supervision such as the Developmental Model of Supervision</a:t>
            </a:r>
          </a:p>
          <a:p>
            <a:pPr lvl="0">
              <a:buFont typeface="Wingdings" panose="05000000000000000000" pitchFamily="2" charset="2"/>
              <a:buChar char="Ø"/>
            </a:pPr>
            <a:r>
              <a:rPr lang="en-US" dirty="0"/>
              <a:t>Tracking data using a “Kaizen” approach of continuous improvement based on data</a:t>
            </a:r>
          </a:p>
          <a:p>
            <a:pPr lvl="0">
              <a:buFont typeface="Wingdings" panose="05000000000000000000" pitchFamily="2" charset="2"/>
              <a:buChar char="Ø"/>
            </a:pPr>
            <a:r>
              <a:rPr lang="en-US" dirty="0"/>
              <a:t>Supporting the supervisors of all staff including peer workers so they are not marginalized or treated as having a less important job because they are supervising peer workers</a:t>
            </a:r>
          </a:p>
          <a:p>
            <a:pPr lvl="0">
              <a:buFont typeface="Wingdings" panose="05000000000000000000" pitchFamily="2" charset="2"/>
              <a:buChar char="Ø"/>
            </a:pPr>
            <a:r>
              <a:rPr lang="en-US" dirty="0"/>
              <a:t>Educating all staff on Peer Services and their benefits</a:t>
            </a:r>
          </a:p>
          <a:p>
            <a:pPr lvl="0">
              <a:buFont typeface="Wingdings" panose="05000000000000000000" pitchFamily="2" charset="2"/>
              <a:buChar char="Ø"/>
            </a:pPr>
            <a:r>
              <a:rPr lang="en-US" dirty="0"/>
              <a:t>Continuous training and management actions that reinforce the importance of Peer Services for the best outcomes for the people being served</a:t>
            </a:r>
          </a:p>
          <a:p>
            <a:endParaRPr lang="en-US" dirty="0"/>
          </a:p>
        </p:txBody>
      </p:sp>
    </p:spTree>
    <p:extLst>
      <p:ext uri="{BB962C8B-B14F-4D97-AF65-F5344CB8AC3E}">
        <p14:creationId xmlns:p14="http://schemas.microsoft.com/office/powerpoint/2010/main" val="36325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20BC-F439-4282-B6A6-027894EE4AF3}"/>
              </a:ext>
            </a:extLst>
          </p:cNvPr>
          <p:cNvSpPr>
            <a:spLocks noGrp="1"/>
          </p:cNvSpPr>
          <p:nvPr>
            <p:ph type="title"/>
          </p:nvPr>
        </p:nvSpPr>
        <p:spPr/>
        <p:txBody>
          <a:bodyPr/>
          <a:lstStyle/>
          <a:p>
            <a:r>
              <a:rPr lang="en-US" b="1" dirty="0"/>
              <a:t>Best Practices in Supervision - 2</a:t>
            </a:r>
          </a:p>
        </p:txBody>
      </p:sp>
      <p:sp>
        <p:nvSpPr>
          <p:cNvPr id="3" name="Content Placeholder 2">
            <a:extLst>
              <a:ext uri="{FF2B5EF4-FFF2-40B4-BE49-F238E27FC236}">
                <a16:creationId xmlns:a16="http://schemas.microsoft.com/office/drawing/2014/main" id="{F612DB58-8815-457D-95D3-D59369047D72}"/>
              </a:ext>
            </a:extLst>
          </p:cNvPr>
          <p:cNvSpPr>
            <a:spLocks noGrp="1"/>
          </p:cNvSpPr>
          <p:nvPr>
            <p:ph idx="1"/>
          </p:nvPr>
        </p:nvSpPr>
        <p:spPr/>
        <p:txBody>
          <a:bodyPr/>
          <a:lstStyle/>
          <a:p>
            <a:pPr lvl="0">
              <a:buFont typeface="Wingdings" panose="05000000000000000000" pitchFamily="2" charset="2"/>
              <a:buChar char="Ø"/>
            </a:pPr>
            <a:r>
              <a:rPr lang="en-US" dirty="0"/>
              <a:t>Rewarding all staff including peer workers for success and celebrating failure as a path to learning</a:t>
            </a:r>
          </a:p>
          <a:p>
            <a:pPr lvl="0">
              <a:buFont typeface="Wingdings" panose="05000000000000000000" pitchFamily="2" charset="2"/>
              <a:buChar char="Ø"/>
            </a:pPr>
            <a:r>
              <a:rPr lang="en-US" dirty="0"/>
              <a:t>Developing a career ladder for all staff including peer services positions so that peer workers are not in dead end jobs</a:t>
            </a:r>
          </a:p>
          <a:p>
            <a:pPr lvl="0">
              <a:buFont typeface="Wingdings" panose="05000000000000000000" pitchFamily="2" charset="2"/>
              <a:buChar char="Ø"/>
            </a:pPr>
            <a:r>
              <a:rPr lang="en-US" dirty="0"/>
              <a:t>Incorporating Peer Services into treatment plans, programs, interventions and other agency activities</a:t>
            </a:r>
          </a:p>
          <a:p>
            <a:pPr lvl="0">
              <a:buFont typeface="Wingdings" panose="05000000000000000000" pitchFamily="2" charset="2"/>
              <a:buChar char="Ø"/>
            </a:pPr>
            <a:r>
              <a:rPr lang="en-US" dirty="0"/>
              <a:t>Encouraging staff including peer workers to join online support groups or as preferred, a peer worker support group for support and to have a place to share issues at work</a:t>
            </a:r>
          </a:p>
          <a:p>
            <a:endParaRPr lang="en-US" dirty="0"/>
          </a:p>
        </p:txBody>
      </p:sp>
      <p:sp>
        <p:nvSpPr>
          <p:cNvPr id="4" name="Footer Placeholder 3">
            <a:extLst>
              <a:ext uri="{FF2B5EF4-FFF2-40B4-BE49-F238E27FC236}">
                <a16:creationId xmlns:a16="http://schemas.microsoft.com/office/drawing/2014/main" id="{2B6358B4-3D85-42F7-8739-4996357B182F}"/>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64349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F21B-DA75-4D8C-A2B4-B27404E596CC}"/>
              </a:ext>
            </a:extLst>
          </p:cNvPr>
          <p:cNvSpPr>
            <a:spLocks noGrp="1"/>
          </p:cNvSpPr>
          <p:nvPr>
            <p:ph type="title"/>
          </p:nvPr>
        </p:nvSpPr>
        <p:spPr/>
        <p:txBody>
          <a:bodyPr/>
          <a:lstStyle/>
          <a:p>
            <a:r>
              <a:rPr lang="en-US" b="1" dirty="0"/>
              <a:t>Workshop Objectives</a:t>
            </a:r>
          </a:p>
        </p:txBody>
      </p:sp>
      <p:sp>
        <p:nvSpPr>
          <p:cNvPr id="3" name="Content Placeholder 2">
            <a:extLst>
              <a:ext uri="{FF2B5EF4-FFF2-40B4-BE49-F238E27FC236}">
                <a16:creationId xmlns:a16="http://schemas.microsoft.com/office/drawing/2014/main" id="{3F71F76B-AED5-4CD3-9B42-DCD808E11439}"/>
              </a:ext>
            </a:extLst>
          </p:cNvPr>
          <p:cNvSpPr>
            <a:spLocks noGrp="1"/>
          </p:cNvSpPr>
          <p:nvPr>
            <p:ph idx="1"/>
          </p:nvPr>
        </p:nvSpPr>
        <p:spPr/>
        <p:txBody>
          <a:bodyPr>
            <a:normAutofit fontScale="92500" lnSpcReduction="20000"/>
          </a:bodyPr>
          <a:lstStyle/>
          <a:p>
            <a:pPr marL="514350" indent="-514350">
              <a:buFont typeface="+mj-lt"/>
              <a:buAutoNum type="arabicPeriod"/>
            </a:pPr>
            <a:endParaRPr lang="en-US" dirty="0"/>
          </a:p>
          <a:p>
            <a:pPr marL="514350" indent="-514350">
              <a:buFont typeface="+mj-lt"/>
              <a:buAutoNum type="arabicPeriod"/>
            </a:pPr>
            <a:r>
              <a:rPr lang="en-US" dirty="0"/>
              <a:t>Understand key HR roles in peer worker recruitment, employment, supervision and career development.</a:t>
            </a:r>
          </a:p>
          <a:p>
            <a:pPr marL="514350" indent="-514350">
              <a:buFont typeface="+mj-lt"/>
              <a:buAutoNum type="arabicPeriod"/>
            </a:pPr>
            <a:r>
              <a:rPr lang="en-US" dirty="0"/>
              <a:t>View HR actions regarding peer employment, supervision and career advancement in relation to agency leadership and commitment to recovery values and practices.</a:t>
            </a:r>
          </a:p>
          <a:p>
            <a:pPr marL="514350" indent="-514350">
              <a:buFont typeface="+mj-lt"/>
              <a:buAutoNum type="arabicPeriod"/>
            </a:pPr>
            <a:r>
              <a:rPr lang="en-US" dirty="0"/>
              <a:t>Demonstrate cultural competence in HR peer worker practices.</a:t>
            </a:r>
          </a:p>
          <a:p>
            <a:pPr marL="514350" indent="-514350">
              <a:buFont typeface="+mj-lt"/>
              <a:buAutoNum type="arabicPeriod"/>
            </a:pPr>
            <a:r>
              <a:rPr lang="en-US" dirty="0"/>
              <a:t>Effectively address stigma in mental health agencies, including HR roles in employment of peer workers.</a:t>
            </a:r>
          </a:p>
          <a:p>
            <a:pPr marL="514350" indent="-514350">
              <a:buFont typeface="+mj-lt"/>
              <a:buAutoNum type="arabicPeriod"/>
            </a:pPr>
            <a:r>
              <a:rPr lang="en-US" dirty="0"/>
              <a:t>Learn what peer drift is and how to avoid it.</a:t>
            </a:r>
          </a:p>
          <a:p>
            <a:pPr marL="514350" indent="-514350">
              <a:buFont typeface="+mj-lt"/>
              <a:buAutoNum type="arabicPeriod"/>
            </a:pPr>
            <a:r>
              <a:rPr lang="en-US" dirty="0"/>
              <a:t>Understand five peer services best practices.</a:t>
            </a:r>
          </a:p>
          <a:p>
            <a:pPr marL="0" indent="0">
              <a:buNone/>
            </a:pPr>
            <a:r>
              <a:rPr lang="en-US" dirty="0"/>
              <a:t>          </a:t>
            </a:r>
          </a:p>
        </p:txBody>
      </p:sp>
      <p:sp>
        <p:nvSpPr>
          <p:cNvPr id="4" name="Footer Placeholder 3">
            <a:extLst>
              <a:ext uri="{FF2B5EF4-FFF2-40B4-BE49-F238E27FC236}">
                <a16:creationId xmlns:a16="http://schemas.microsoft.com/office/drawing/2014/main" id="{8F40AC47-3BA7-4D7B-9C85-0A39129D2317}"/>
              </a:ext>
            </a:extLst>
          </p:cNvPr>
          <p:cNvSpPr>
            <a:spLocks noGrp="1"/>
          </p:cNvSpPr>
          <p:nvPr>
            <p:ph type="ftr" sz="quarter" idx="11"/>
          </p:nvPr>
        </p:nvSpPr>
        <p:spPr/>
        <p:txBody>
          <a:bodyPr/>
          <a:lstStyle/>
          <a:p>
            <a:r>
              <a:rPr lang="en-US"/>
              <a:t>Human Resources Best Practices</a:t>
            </a:r>
            <a:endParaRPr lang="en-US" dirty="0"/>
          </a:p>
        </p:txBody>
      </p:sp>
    </p:spTree>
    <p:extLst>
      <p:ext uri="{BB962C8B-B14F-4D97-AF65-F5344CB8AC3E}">
        <p14:creationId xmlns:p14="http://schemas.microsoft.com/office/powerpoint/2010/main" val="51999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07D92-8F08-42D2-BD86-CE8C6F059960}"/>
              </a:ext>
            </a:extLst>
          </p:cNvPr>
          <p:cNvSpPr>
            <a:spLocks noGrp="1"/>
          </p:cNvSpPr>
          <p:nvPr>
            <p:ph type="title"/>
          </p:nvPr>
        </p:nvSpPr>
        <p:spPr>
          <a:xfrm>
            <a:off x="700217" y="749642"/>
            <a:ext cx="10972800" cy="759693"/>
          </a:xfrm>
        </p:spPr>
        <p:txBody>
          <a:bodyPr>
            <a:normAutofit fontScale="90000"/>
          </a:bodyPr>
          <a:lstStyle/>
          <a:p>
            <a:r>
              <a:rPr lang="en-US" b="1" dirty="0"/>
              <a:t>Problematic Supervision Practices -1</a:t>
            </a:r>
          </a:p>
        </p:txBody>
      </p:sp>
      <p:sp>
        <p:nvSpPr>
          <p:cNvPr id="3" name="Content Placeholder 2">
            <a:extLst>
              <a:ext uri="{FF2B5EF4-FFF2-40B4-BE49-F238E27FC236}">
                <a16:creationId xmlns:a16="http://schemas.microsoft.com/office/drawing/2014/main" id="{5DD8BE5B-B96A-4855-8B65-6963B66B7E61}"/>
              </a:ext>
            </a:extLst>
          </p:cNvPr>
          <p:cNvSpPr>
            <a:spLocks noGrp="1"/>
          </p:cNvSpPr>
          <p:nvPr>
            <p:ph idx="1"/>
          </p:nvPr>
        </p:nvSpPr>
        <p:spPr>
          <a:xfrm>
            <a:off x="609600" y="1509335"/>
            <a:ext cx="10972800" cy="5031508"/>
          </a:xfrm>
        </p:spPr>
        <p:txBody>
          <a:bodyPr>
            <a:normAutofit/>
          </a:bodyPr>
          <a:lstStyle/>
          <a:p>
            <a:pPr lvl="0"/>
            <a:endParaRPr lang="en-US" dirty="0"/>
          </a:p>
          <a:p>
            <a:pPr lvl="0"/>
            <a:endParaRPr lang="en-US" dirty="0"/>
          </a:p>
          <a:p>
            <a:pPr lvl="0">
              <a:buFont typeface="Wingdings" panose="05000000000000000000" pitchFamily="2" charset="2"/>
              <a:buChar char="Ø"/>
            </a:pPr>
            <a:r>
              <a:rPr lang="en-US" dirty="0"/>
              <a:t>Failing to recognize traumatic histories of peer workers and supervisors</a:t>
            </a:r>
          </a:p>
          <a:p>
            <a:pPr lvl="0">
              <a:buFont typeface="Wingdings" panose="05000000000000000000" pitchFamily="2" charset="2"/>
              <a:buChar char="Ø"/>
            </a:pPr>
            <a:r>
              <a:rPr lang="en-US" dirty="0"/>
              <a:t>Exclusively authoritative supervision</a:t>
            </a:r>
          </a:p>
          <a:p>
            <a:pPr lvl="0">
              <a:buFont typeface="Wingdings" panose="05000000000000000000" pitchFamily="2" charset="2"/>
              <a:buChar char="Ø"/>
            </a:pPr>
            <a:r>
              <a:rPr lang="en-US" dirty="0"/>
              <a:t>Making supervision into therapeutic relationship; undermining peer worker confidence by repeatedly asking if they are OK, overwhelmed, needing time off, taking their meds, etc.</a:t>
            </a:r>
          </a:p>
          <a:p>
            <a:pPr lvl="0">
              <a:buFont typeface="Wingdings" panose="05000000000000000000" pitchFamily="2" charset="2"/>
              <a:buChar char="Ø"/>
            </a:pPr>
            <a:r>
              <a:rPr lang="en-US" dirty="0"/>
              <a:t>Devaluing the role of supervisor of peer workers</a:t>
            </a:r>
          </a:p>
          <a:p>
            <a:pPr lvl="0">
              <a:buFont typeface="Wingdings" panose="05000000000000000000" pitchFamily="2" charset="2"/>
              <a:buChar char="Ø"/>
            </a:pPr>
            <a:r>
              <a:rPr lang="en-US" dirty="0"/>
              <a:t>Lack of education about recovery, recovery values and peer workers</a:t>
            </a:r>
          </a:p>
          <a:p>
            <a:endParaRPr lang="en-US" dirty="0"/>
          </a:p>
        </p:txBody>
      </p:sp>
      <p:sp>
        <p:nvSpPr>
          <p:cNvPr id="4" name="Footer Placeholder 3">
            <a:extLst>
              <a:ext uri="{FF2B5EF4-FFF2-40B4-BE49-F238E27FC236}">
                <a16:creationId xmlns:a16="http://schemas.microsoft.com/office/drawing/2014/main" id="{43F5E1B9-8CF9-409C-AB35-E567DB63584E}"/>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59341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17DA-A707-4BCC-B6DF-5B0EF703433E}"/>
              </a:ext>
            </a:extLst>
          </p:cNvPr>
          <p:cNvSpPr>
            <a:spLocks noGrp="1"/>
          </p:cNvSpPr>
          <p:nvPr>
            <p:ph type="title"/>
          </p:nvPr>
        </p:nvSpPr>
        <p:spPr/>
        <p:txBody>
          <a:bodyPr>
            <a:normAutofit fontScale="90000"/>
          </a:bodyPr>
          <a:lstStyle/>
          <a:p>
            <a:r>
              <a:rPr lang="en-US" b="1" dirty="0"/>
              <a:t>Problematic Supervision Practices - 2</a:t>
            </a:r>
          </a:p>
        </p:txBody>
      </p:sp>
      <p:sp>
        <p:nvSpPr>
          <p:cNvPr id="3" name="Content Placeholder 2">
            <a:extLst>
              <a:ext uri="{FF2B5EF4-FFF2-40B4-BE49-F238E27FC236}">
                <a16:creationId xmlns:a16="http://schemas.microsoft.com/office/drawing/2014/main" id="{30C4F1D6-61CB-4187-ACE8-011004FCE0A7}"/>
              </a:ext>
            </a:extLst>
          </p:cNvPr>
          <p:cNvSpPr>
            <a:spLocks noGrp="1"/>
          </p:cNvSpPr>
          <p:nvPr>
            <p:ph idx="1"/>
          </p:nvPr>
        </p:nvSpPr>
        <p:spPr/>
        <p:txBody>
          <a:bodyPr/>
          <a:lstStyle/>
          <a:p>
            <a:pPr lvl="0"/>
            <a:endParaRPr lang="en-US" dirty="0"/>
          </a:p>
          <a:p>
            <a:pPr lvl="0">
              <a:buFont typeface="Wingdings" panose="05000000000000000000" pitchFamily="2" charset="2"/>
              <a:buChar char="Ø"/>
            </a:pPr>
            <a:r>
              <a:rPr lang="en-US" dirty="0"/>
              <a:t>Lack of training on the value and importance of Peer Services</a:t>
            </a:r>
          </a:p>
          <a:p>
            <a:pPr lvl="0">
              <a:buFont typeface="Wingdings" panose="05000000000000000000" pitchFamily="2" charset="2"/>
              <a:buChar char="Ø"/>
            </a:pPr>
            <a:r>
              <a:rPr lang="en-US" dirty="0"/>
              <a:t>Using mistakes and failures as justification to reduce peer worker responsibilities or autonomy</a:t>
            </a:r>
          </a:p>
          <a:p>
            <a:pPr lvl="0">
              <a:buFont typeface="Wingdings" panose="05000000000000000000" pitchFamily="2" charset="2"/>
              <a:buChar char="Ø"/>
            </a:pPr>
            <a:r>
              <a:rPr lang="en-US" dirty="0"/>
              <a:t>No career ladders or arrangements for increased compensation</a:t>
            </a:r>
          </a:p>
          <a:p>
            <a:pPr lvl="0">
              <a:buFont typeface="Wingdings" panose="05000000000000000000" pitchFamily="2" charset="2"/>
              <a:buChar char="Ø"/>
            </a:pPr>
            <a:r>
              <a:rPr lang="en-US" dirty="0"/>
              <a:t>Limiting peer work to mundane tasks</a:t>
            </a:r>
          </a:p>
          <a:p>
            <a:pPr lvl="0">
              <a:buFont typeface="Wingdings" panose="05000000000000000000" pitchFamily="2" charset="2"/>
              <a:buChar char="Ø"/>
            </a:pPr>
            <a:r>
              <a:rPr lang="en-US" dirty="0"/>
              <a:t>Expect staff and peer workers to work in isolation; segregation between peer and other staff</a:t>
            </a:r>
          </a:p>
          <a:p>
            <a:endParaRPr lang="en-US" dirty="0"/>
          </a:p>
        </p:txBody>
      </p:sp>
      <p:sp>
        <p:nvSpPr>
          <p:cNvPr id="4" name="Footer Placeholder 3">
            <a:extLst>
              <a:ext uri="{FF2B5EF4-FFF2-40B4-BE49-F238E27FC236}">
                <a16:creationId xmlns:a16="http://schemas.microsoft.com/office/drawing/2014/main" id="{84B26233-371E-439A-BB6E-5F0E4BFDECCB}"/>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7734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3742-E014-42D9-8989-3A0C1569C62E}"/>
              </a:ext>
            </a:extLst>
          </p:cNvPr>
          <p:cNvSpPr>
            <a:spLocks noGrp="1"/>
          </p:cNvSpPr>
          <p:nvPr>
            <p:ph type="title"/>
          </p:nvPr>
        </p:nvSpPr>
        <p:spPr/>
        <p:txBody>
          <a:bodyPr>
            <a:normAutofit fontScale="90000"/>
          </a:bodyPr>
          <a:lstStyle/>
          <a:p>
            <a:r>
              <a:rPr lang="en-US" sz="4400" b="1" dirty="0"/>
              <a:t>Promoting Peer Workers’ Career Development and Advancement</a:t>
            </a:r>
          </a:p>
        </p:txBody>
      </p:sp>
      <p:sp>
        <p:nvSpPr>
          <p:cNvPr id="3" name="Content Placeholder 2">
            <a:extLst>
              <a:ext uri="{FF2B5EF4-FFF2-40B4-BE49-F238E27FC236}">
                <a16:creationId xmlns:a16="http://schemas.microsoft.com/office/drawing/2014/main" id="{9E91F1B8-DAD3-473B-A46D-73B3F7E388B8}"/>
              </a:ext>
            </a:extLst>
          </p:cNvPr>
          <p:cNvSpPr>
            <a:spLocks noGrp="1"/>
          </p:cNvSpPr>
          <p:nvPr>
            <p:ph idx="1"/>
          </p:nvPr>
        </p:nvSpPr>
        <p:spPr/>
        <p:txBody>
          <a:bodyPr/>
          <a:lstStyle/>
          <a:p>
            <a:pPr marL="0" indent="0">
              <a:buNone/>
            </a:pPr>
            <a:r>
              <a:rPr lang="en-US" dirty="0"/>
              <a:t> </a:t>
            </a:r>
          </a:p>
          <a:p>
            <a:pPr>
              <a:buFont typeface="Wingdings" panose="05000000000000000000" pitchFamily="2" charset="2"/>
              <a:buChar char="Ø"/>
            </a:pPr>
            <a:r>
              <a:rPr lang="en-US" dirty="0"/>
              <a:t>   How can Human Resources encourage Peer Worker Career                      </a:t>
            </a:r>
          </a:p>
          <a:p>
            <a:pPr marL="0" indent="0">
              <a:buNone/>
            </a:pPr>
            <a:r>
              <a:rPr lang="en-US" dirty="0"/>
              <a:t>      Development and Advancement?</a:t>
            </a:r>
          </a:p>
          <a:p>
            <a:pPr marL="0" indent="0">
              <a:buNone/>
            </a:pPr>
            <a:endParaRPr lang="en-US" dirty="0"/>
          </a:p>
          <a:p>
            <a:pPr>
              <a:buFont typeface="Wingdings" panose="05000000000000000000" pitchFamily="2" charset="2"/>
              <a:buChar char="Ø"/>
            </a:pPr>
            <a:r>
              <a:rPr lang="en-US" dirty="0"/>
              <a:t>    What additional steps do you recommend to promote Peer Workers’          </a:t>
            </a:r>
          </a:p>
          <a:p>
            <a:pPr marL="0" indent="0">
              <a:buNone/>
            </a:pPr>
            <a:r>
              <a:rPr lang="en-US" dirty="0"/>
              <a:t>        Career Development and Advancement?</a:t>
            </a:r>
          </a:p>
        </p:txBody>
      </p:sp>
      <p:sp>
        <p:nvSpPr>
          <p:cNvPr id="4" name="Footer Placeholder 3">
            <a:extLst>
              <a:ext uri="{FF2B5EF4-FFF2-40B4-BE49-F238E27FC236}">
                <a16:creationId xmlns:a16="http://schemas.microsoft.com/office/drawing/2014/main" id="{4392F3EF-8858-48E4-A09D-5714A520F1B4}"/>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48543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FA1B-3D75-4167-9256-7626DC57D065}"/>
              </a:ext>
            </a:extLst>
          </p:cNvPr>
          <p:cNvSpPr>
            <a:spLocks noGrp="1"/>
          </p:cNvSpPr>
          <p:nvPr>
            <p:ph type="title"/>
          </p:nvPr>
        </p:nvSpPr>
        <p:spPr>
          <a:xfrm>
            <a:off x="-280086" y="877083"/>
            <a:ext cx="10972800" cy="1143000"/>
          </a:xfrm>
        </p:spPr>
        <p:txBody>
          <a:bodyPr>
            <a:normAutofit fontScale="90000"/>
          </a:bodyPr>
          <a:lstStyle/>
          <a:p>
            <a:pPr algn="r"/>
            <a:r>
              <a:rPr lang="en-US" b="1" dirty="0"/>
              <a:t>Best Practices in</a:t>
            </a:r>
            <a:br>
              <a:rPr lang="en-US" b="1" dirty="0"/>
            </a:br>
            <a:r>
              <a:rPr lang="en-US" b="1" dirty="0"/>
              <a:t>Promoting Peer Career Development</a:t>
            </a:r>
          </a:p>
        </p:txBody>
      </p:sp>
      <p:sp>
        <p:nvSpPr>
          <p:cNvPr id="3" name="Content Placeholder 2">
            <a:extLst>
              <a:ext uri="{FF2B5EF4-FFF2-40B4-BE49-F238E27FC236}">
                <a16:creationId xmlns:a16="http://schemas.microsoft.com/office/drawing/2014/main" id="{89A0264D-A7F3-4B8E-B57B-EF51FFB0254A}"/>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Supervisors discuss career advancement with supervisees</a:t>
            </a:r>
          </a:p>
          <a:p>
            <a:pPr>
              <a:buFont typeface="Wingdings" panose="05000000000000000000" pitchFamily="2" charset="2"/>
              <a:buChar char="Ø"/>
            </a:pPr>
            <a:r>
              <a:rPr lang="en-US" dirty="0"/>
              <a:t>Promotion, merit increases, added job responsibilities and increased compensation opportunities included in regular performance review</a:t>
            </a:r>
          </a:p>
          <a:p>
            <a:pPr>
              <a:buFont typeface="Wingdings" panose="05000000000000000000" pitchFamily="2" charset="2"/>
              <a:buChar char="Ø"/>
            </a:pPr>
            <a:r>
              <a:rPr lang="en-US" dirty="0"/>
              <a:t>Release time and funding available for staff continuing education and academic studies</a:t>
            </a:r>
          </a:p>
          <a:p>
            <a:pPr>
              <a:buFont typeface="Wingdings" panose="05000000000000000000" pitchFamily="2" charset="2"/>
              <a:buChar char="Ø"/>
            </a:pPr>
            <a:r>
              <a:rPr lang="en-US" dirty="0"/>
              <a:t>Peers employed in senior management roles</a:t>
            </a:r>
          </a:p>
          <a:p>
            <a:pPr>
              <a:buFont typeface="Wingdings" panose="05000000000000000000" pitchFamily="2" charset="2"/>
              <a:buChar char="Ø"/>
            </a:pPr>
            <a:r>
              <a:rPr lang="en-US" dirty="0"/>
              <a:t>HR and Supervisors advocate for peer advancement</a:t>
            </a:r>
          </a:p>
          <a:p>
            <a:pPr>
              <a:buFont typeface="Wingdings" panose="05000000000000000000" pitchFamily="2" charset="2"/>
              <a:buChar char="Ø"/>
            </a:pPr>
            <a:r>
              <a:rPr lang="en-US" dirty="0"/>
              <a:t>Leadership and HR create and implement agency career and compensation ladders</a:t>
            </a:r>
          </a:p>
          <a:p>
            <a:pPr>
              <a:buFont typeface="Wingdings" panose="05000000000000000000" pitchFamily="2" charset="2"/>
              <a:buChar char="Ø"/>
            </a:pPr>
            <a:r>
              <a:rPr lang="en-US" dirty="0"/>
              <a:t>Leadership assures peer voice throughout the agency/system</a:t>
            </a:r>
          </a:p>
          <a:p>
            <a:endParaRPr lang="en-US" dirty="0"/>
          </a:p>
        </p:txBody>
      </p:sp>
      <p:sp>
        <p:nvSpPr>
          <p:cNvPr id="4" name="Footer Placeholder 3">
            <a:extLst>
              <a:ext uri="{FF2B5EF4-FFF2-40B4-BE49-F238E27FC236}">
                <a16:creationId xmlns:a16="http://schemas.microsoft.com/office/drawing/2014/main" id="{8550D621-28F1-45D4-9E9F-70626425DDBA}"/>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415602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0887A-150E-41BA-ABE5-3F39979CECE0}"/>
              </a:ext>
            </a:extLst>
          </p:cNvPr>
          <p:cNvSpPr>
            <a:spLocks noGrp="1"/>
          </p:cNvSpPr>
          <p:nvPr>
            <p:ph type="title"/>
          </p:nvPr>
        </p:nvSpPr>
        <p:spPr>
          <a:xfrm>
            <a:off x="609600" y="967699"/>
            <a:ext cx="10972800" cy="1143000"/>
          </a:xfrm>
        </p:spPr>
        <p:txBody>
          <a:bodyPr>
            <a:normAutofit fontScale="90000"/>
          </a:bodyPr>
          <a:lstStyle/>
          <a:p>
            <a:r>
              <a:rPr lang="en-US" sz="4400" b="1" dirty="0"/>
              <a:t>Organizational Culture:</a:t>
            </a:r>
            <a:br>
              <a:rPr lang="en-US" sz="4400" b="1" dirty="0"/>
            </a:br>
            <a:r>
              <a:rPr lang="en-US" sz="4400" b="1" dirty="0"/>
              <a:t>Stigma in the Workplace</a:t>
            </a:r>
          </a:p>
        </p:txBody>
      </p:sp>
      <p:sp>
        <p:nvSpPr>
          <p:cNvPr id="3" name="Content Placeholder 2">
            <a:extLst>
              <a:ext uri="{FF2B5EF4-FFF2-40B4-BE49-F238E27FC236}">
                <a16:creationId xmlns:a16="http://schemas.microsoft.com/office/drawing/2014/main" id="{55B6EABC-52FF-4ED6-A99E-B9691585F04C}"/>
              </a:ext>
            </a:extLst>
          </p:cNvPr>
          <p:cNvSpPr>
            <a:spLocks noGrp="1"/>
          </p:cNvSpPr>
          <p:nvPr>
            <p:ph idx="1"/>
          </p:nvPr>
        </p:nvSpPr>
        <p:spPr/>
        <p:txBody>
          <a:bodyPr/>
          <a:lstStyle/>
          <a:p>
            <a:pPr marL="0" indent="0">
              <a:buNone/>
            </a:pPr>
            <a:r>
              <a:rPr lang="en-US" dirty="0"/>
              <a:t>   </a:t>
            </a:r>
          </a:p>
          <a:p>
            <a:pPr>
              <a:buFont typeface="Wingdings" panose="05000000000000000000" pitchFamily="2" charset="2"/>
              <a:buChar char="Ø"/>
            </a:pPr>
            <a:r>
              <a:rPr lang="en-US" dirty="0"/>
              <a:t>Have you observed stigma towards Peer Workers in your workplace?</a:t>
            </a:r>
          </a:p>
          <a:p>
            <a:pPr marL="0" indent="0">
              <a:buNone/>
            </a:pPr>
            <a:endParaRPr lang="en-US" dirty="0"/>
          </a:p>
          <a:p>
            <a:pPr>
              <a:buFont typeface="Wingdings" panose="05000000000000000000" pitchFamily="2" charset="2"/>
              <a:buChar char="Ø"/>
            </a:pPr>
            <a:r>
              <a:rPr lang="en-US" dirty="0"/>
              <a:t>  If so, what are some examples?</a:t>
            </a:r>
          </a:p>
          <a:p>
            <a:pPr marL="0" indent="0">
              <a:buNone/>
            </a:pPr>
            <a:endParaRPr lang="en-US" dirty="0"/>
          </a:p>
          <a:p>
            <a:pPr>
              <a:buFont typeface="Wingdings" panose="05000000000000000000" pitchFamily="2" charset="2"/>
              <a:buChar char="Ø"/>
            </a:pPr>
            <a:r>
              <a:rPr lang="en-US" dirty="0"/>
              <a:t>  What suggestions do you have about how to reduce stigma towards</a:t>
            </a:r>
          </a:p>
          <a:p>
            <a:pPr marL="0" indent="0">
              <a:buNone/>
            </a:pPr>
            <a:r>
              <a:rPr lang="en-US" dirty="0"/>
              <a:t>      workers with personal experience of mental health issues?</a:t>
            </a:r>
          </a:p>
        </p:txBody>
      </p:sp>
      <p:sp>
        <p:nvSpPr>
          <p:cNvPr id="4" name="Footer Placeholder 3">
            <a:extLst>
              <a:ext uri="{FF2B5EF4-FFF2-40B4-BE49-F238E27FC236}">
                <a16:creationId xmlns:a16="http://schemas.microsoft.com/office/drawing/2014/main" id="{8FEBDCCB-0907-417D-8240-C9935B3ACBC4}"/>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20258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A9508-1E6B-4653-A343-10B9BEDC303F}"/>
              </a:ext>
            </a:extLst>
          </p:cNvPr>
          <p:cNvSpPr>
            <a:spLocks noGrp="1"/>
          </p:cNvSpPr>
          <p:nvPr>
            <p:ph type="title"/>
          </p:nvPr>
        </p:nvSpPr>
        <p:spPr/>
        <p:txBody>
          <a:bodyPr>
            <a:normAutofit fontScale="90000"/>
          </a:bodyPr>
          <a:lstStyle/>
          <a:p>
            <a:r>
              <a:rPr lang="en-US" b="1" dirty="0"/>
              <a:t>Suggested Training Topics for All Staff</a:t>
            </a:r>
          </a:p>
        </p:txBody>
      </p:sp>
      <p:sp>
        <p:nvSpPr>
          <p:cNvPr id="3" name="Content Placeholder 2">
            <a:extLst>
              <a:ext uri="{FF2B5EF4-FFF2-40B4-BE49-F238E27FC236}">
                <a16:creationId xmlns:a16="http://schemas.microsoft.com/office/drawing/2014/main" id="{DDBE519E-FB78-49CA-A6BF-76C8F3CED3BF}"/>
              </a:ext>
            </a:extLst>
          </p:cNvPr>
          <p:cNvSpPr>
            <a:spLocks noGrp="1"/>
          </p:cNvSpPr>
          <p:nvPr>
            <p:ph idx="1"/>
          </p:nvPr>
        </p:nvSpPr>
        <p:spPr/>
        <p:txBody>
          <a:bodyPr>
            <a:normAutofit fontScale="92500"/>
          </a:bodyPr>
          <a:lstStyle/>
          <a:p>
            <a:pPr>
              <a:buFont typeface="Wingdings" panose="05000000000000000000" pitchFamily="2" charset="2"/>
              <a:buChar char="Ø"/>
            </a:pPr>
            <a:r>
              <a:rPr lang="en-US" dirty="0"/>
              <a:t>Recovery values: people with mental health conditions can and do recover</a:t>
            </a:r>
          </a:p>
          <a:p>
            <a:pPr>
              <a:buFont typeface="Wingdings" panose="05000000000000000000" pitchFamily="2" charset="2"/>
              <a:buChar char="Ø"/>
            </a:pPr>
            <a:r>
              <a:rPr lang="en-US" dirty="0"/>
              <a:t>Definition of peer support, what peer support workers do, and evidence for peer support (</a:t>
            </a:r>
            <a:r>
              <a:rPr lang="en-US" sz="1900" dirty="0"/>
              <a:t>see SAMHSA Infographics) </a:t>
            </a:r>
          </a:p>
          <a:p>
            <a:pPr>
              <a:buFont typeface="Wingdings" panose="05000000000000000000" pitchFamily="2" charset="2"/>
              <a:buChar char="Ø"/>
            </a:pPr>
            <a:r>
              <a:rPr lang="en-US" dirty="0"/>
              <a:t>Learning about and using recovery-oriented and person-first language</a:t>
            </a:r>
          </a:p>
          <a:p>
            <a:pPr>
              <a:buFont typeface="Wingdings" panose="05000000000000000000" pitchFamily="2" charset="2"/>
              <a:buChar char="Ø"/>
            </a:pPr>
            <a:r>
              <a:rPr lang="en-US" dirty="0"/>
              <a:t>Understanding and avoiding peer drift</a:t>
            </a:r>
          </a:p>
          <a:p>
            <a:pPr>
              <a:buFont typeface="Wingdings" panose="05000000000000000000" pitchFamily="2" charset="2"/>
              <a:buChar char="Ø"/>
            </a:pPr>
            <a:r>
              <a:rPr lang="en-US" dirty="0"/>
              <a:t>Building communications skills such as dialogue rather than debate</a:t>
            </a:r>
          </a:p>
          <a:p>
            <a:pPr>
              <a:buFont typeface="Wingdings" panose="05000000000000000000" pitchFamily="2" charset="2"/>
              <a:buChar char="Ø"/>
            </a:pPr>
            <a:r>
              <a:rPr lang="en-US" dirty="0"/>
              <a:t>Practicing cultural humility, reducing “othering” and stigmatizing behaviors</a:t>
            </a:r>
          </a:p>
          <a:p>
            <a:pPr>
              <a:buFont typeface="Wingdings" panose="05000000000000000000" pitchFamily="2" charset="2"/>
              <a:buChar char="Ø"/>
            </a:pPr>
            <a:r>
              <a:rPr lang="en-US" dirty="0"/>
              <a:t>Challenging negative attitudes about employment of people with lived experience</a:t>
            </a:r>
          </a:p>
          <a:p>
            <a:endParaRPr lang="en-US" dirty="0"/>
          </a:p>
        </p:txBody>
      </p:sp>
      <p:sp>
        <p:nvSpPr>
          <p:cNvPr id="4" name="Footer Placeholder 3">
            <a:extLst>
              <a:ext uri="{FF2B5EF4-FFF2-40B4-BE49-F238E27FC236}">
                <a16:creationId xmlns:a16="http://schemas.microsoft.com/office/drawing/2014/main" id="{22A37F1D-5464-4891-9AC2-A62B76580430}"/>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402969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8F7E-F63F-42DC-8908-DAB652430DDB}"/>
              </a:ext>
            </a:extLst>
          </p:cNvPr>
          <p:cNvSpPr>
            <a:spLocks noGrp="1"/>
          </p:cNvSpPr>
          <p:nvPr>
            <p:ph type="title"/>
          </p:nvPr>
        </p:nvSpPr>
        <p:spPr/>
        <p:txBody>
          <a:bodyPr/>
          <a:lstStyle/>
          <a:p>
            <a:r>
              <a:rPr lang="en-US" b="1" dirty="0"/>
              <a:t>Tips for HR staff: “DO’s”</a:t>
            </a:r>
          </a:p>
        </p:txBody>
      </p:sp>
      <p:sp>
        <p:nvSpPr>
          <p:cNvPr id="3" name="Content Placeholder 2">
            <a:extLst>
              <a:ext uri="{FF2B5EF4-FFF2-40B4-BE49-F238E27FC236}">
                <a16:creationId xmlns:a16="http://schemas.microsoft.com/office/drawing/2014/main" id="{0E00EBB2-6465-4AE2-9B48-8008E7E91994}"/>
              </a:ext>
            </a:extLst>
          </p:cNvPr>
          <p:cNvSpPr>
            <a:spLocks noGrp="1"/>
          </p:cNvSpPr>
          <p:nvPr>
            <p:ph idx="1"/>
          </p:nvPr>
        </p:nvSpPr>
        <p:spPr/>
        <p:txBody>
          <a:bodyPr>
            <a:normAutofit fontScale="92500" lnSpcReduction="20000"/>
          </a:bodyPr>
          <a:lstStyle/>
          <a:p>
            <a:pPr lvl="0">
              <a:buFont typeface="Wingdings" panose="05000000000000000000" pitchFamily="2" charset="2"/>
              <a:buChar char="Ø"/>
            </a:pPr>
            <a:r>
              <a:rPr lang="en-US" dirty="0"/>
              <a:t>Hire people with lived experience who have at least one year of attendance in 12-Step, Recovery International or other self-help support groups, as they will have learned how to listen, work as a team, build resilience, address their mental health issues and will have a support system in place to help them with the job. They will also be able to make meaningful referrals to self-help support groups which have the greatest impact on positive mental health of any peer service.</a:t>
            </a:r>
          </a:p>
          <a:p>
            <a:pPr lvl="0">
              <a:buFont typeface="Wingdings" panose="05000000000000000000" pitchFamily="2" charset="2"/>
              <a:buChar char="Ø"/>
            </a:pPr>
            <a:r>
              <a:rPr lang="en-US" dirty="0"/>
              <a:t>Hire people with lived experience who have had to overcome many obstacles to recovery rather than a few, as they will be better able to relate with the people they serve and will have experiential knowledge of skills and resources for recovery.</a:t>
            </a:r>
          </a:p>
          <a:p>
            <a:pPr lvl="0">
              <a:buFont typeface="Wingdings" panose="05000000000000000000" pitchFamily="2" charset="2"/>
              <a:buChar char="Ø"/>
            </a:pPr>
            <a:r>
              <a:rPr lang="en-US" dirty="0"/>
              <a:t>Hire people with lived experience who have training in evidence-based peer services from a reputable training program, so they can really make a difference in the outcomes of the people they serve.</a:t>
            </a:r>
          </a:p>
          <a:p>
            <a:endParaRPr lang="en-US" dirty="0"/>
          </a:p>
        </p:txBody>
      </p:sp>
      <p:sp>
        <p:nvSpPr>
          <p:cNvPr id="4" name="Footer Placeholder 3">
            <a:extLst>
              <a:ext uri="{FF2B5EF4-FFF2-40B4-BE49-F238E27FC236}">
                <a16:creationId xmlns:a16="http://schemas.microsoft.com/office/drawing/2014/main" id="{18C7EE93-1DF2-4395-B53B-03DC155F5499}"/>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12066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3B17-1122-482F-8585-830280AC3070}"/>
              </a:ext>
            </a:extLst>
          </p:cNvPr>
          <p:cNvSpPr>
            <a:spLocks noGrp="1"/>
          </p:cNvSpPr>
          <p:nvPr>
            <p:ph type="title"/>
          </p:nvPr>
        </p:nvSpPr>
        <p:spPr/>
        <p:txBody>
          <a:bodyPr/>
          <a:lstStyle/>
          <a:p>
            <a:r>
              <a:rPr lang="en-US" b="1" dirty="0"/>
              <a:t>Tips for HR Staff: “DO’s”- 2</a:t>
            </a:r>
          </a:p>
        </p:txBody>
      </p:sp>
      <p:sp>
        <p:nvSpPr>
          <p:cNvPr id="3" name="Content Placeholder 2">
            <a:extLst>
              <a:ext uri="{FF2B5EF4-FFF2-40B4-BE49-F238E27FC236}">
                <a16:creationId xmlns:a16="http://schemas.microsoft.com/office/drawing/2014/main" id="{C0F56812-4ECD-4F36-90B1-6BA6697929E1}"/>
              </a:ext>
            </a:extLst>
          </p:cNvPr>
          <p:cNvSpPr>
            <a:spLocks noGrp="1"/>
          </p:cNvSpPr>
          <p:nvPr>
            <p:ph idx="1"/>
          </p:nvPr>
        </p:nvSpPr>
        <p:spPr/>
        <p:txBody>
          <a:bodyPr>
            <a:normAutofit fontScale="92500" lnSpcReduction="10000"/>
          </a:bodyPr>
          <a:lstStyle/>
          <a:p>
            <a:pPr lvl="0">
              <a:buFont typeface="Wingdings" panose="05000000000000000000" pitchFamily="2" charset="2"/>
              <a:buChar char="Ø"/>
            </a:pPr>
            <a:r>
              <a:rPr lang="en-US" dirty="0"/>
              <a:t>Develop and use ethical guidelines specific to the peer role, as professional boundaries by definition are different for peer and non-peer workers.</a:t>
            </a:r>
          </a:p>
          <a:p>
            <a:pPr lvl="0">
              <a:buFont typeface="Wingdings" panose="05000000000000000000" pitchFamily="2" charset="2"/>
              <a:buChar char="Ø"/>
            </a:pPr>
            <a:r>
              <a:rPr lang="en-US" dirty="0"/>
              <a:t>Address boundary issues so that peer workers are not working at an agency where they receive or recently received services or on a team where a clinician had previously provided services.</a:t>
            </a:r>
          </a:p>
          <a:p>
            <a:pPr lvl="0">
              <a:buFont typeface="Wingdings" panose="05000000000000000000" pitchFamily="2" charset="2"/>
              <a:buChar char="Ø"/>
            </a:pPr>
            <a:r>
              <a:rPr lang="en-US" dirty="0"/>
              <a:t>Make sure to have clear job descriptions that have peer supporters doing evidence-based peer services rather than assisting clinicians in clinical tasks.</a:t>
            </a:r>
          </a:p>
          <a:p>
            <a:pPr lvl="0">
              <a:buFont typeface="Wingdings" panose="05000000000000000000" pitchFamily="2" charset="2"/>
              <a:buChar char="Ø"/>
            </a:pPr>
            <a:r>
              <a:rPr lang="en-US" dirty="0"/>
              <a:t>Train all staff on peer roles and effective anti-stigma and discrimination materials and approaches.</a:t>
            </a:r>
          </a:p>
          <a:p>
            <a:pPr lvl="0">
              <a:buFont typeface="Wingdings" panose="05000000000000000000" pitchFamily="2" charset="2"/>
              <a:buChar char="Ø"/>
            </a:pPr>
            <a:r>
              <a:rPr lang="en-US" dirty="0"/>
              <a:t>Arrange for new peer workers to have mentors who are not their supervisor to help them adjust to the organization. </a:t>
            </a:r>
          </a:p>
          <a:p>
            <a:endParaRPr lang="en-US" dirty="0"/>
          </a:p>
        </p:txBody>
      </p:sp>
      <p:sp>
        <p:nvSpPr>
          <p:cNvPr id="4" name="Footer Placeholder 3">
            <a:extLst>
              <a:ext uri="{FF2B5EF4-FFF2-40B4-BE49-F238E27FC236}">
                <a16:creationId xmlns:a16="http://schemas.microsoft.com/office/drawing/2014/main" id="{7DCA5A62-F595-4A8D-81F3-15063A6E4EEF}"/>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54634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F510-0473-43D8-94CE-FE8BB9C476DD}"/>
              </a:ext>
            </a:extLst>
          </p:cNvPr>
          <p:cNvSpPr>
            <a:spLocks noGrp="1"/>
          </p:cNvSpPr>
          <p:nvPr>
            <p:ph type="title"/>
          </p:nvPr>
        </p:nvSpPr>
        <p:spPr/>
        <p:txBody>
          <a:bodyPr/>
          <a:lstStyle/>
          <a:p>
            <a:r>
              <a:rPr lang="en-US" b="1" dirty="0"/>
              <a:t>Tips for HR staff: “DO’s”- 3</a:t>
            </a:r>
            <a:endParaRPr lang="en-US" dirty="0"/>
          </a:p>
        </p:txBody>
      </p:sp>
      <p:sp>
        <p:nvSpPr>
          <p:cNvPr id="3" name="Content Placeholder 2">
            <a:extLst>
              <a:ext uri="{FF2B5EF4-FFF2-40B4-BE49-F238E27FC236}">
                <a16:creationId xmlns:a16="http://schemas.microsoft.com/office/drawing/2014/main" id="{BDBEE1BB-A4D0-4633-898D-E1661C8309D1}"/>
              </a:ext>
            </a:extLst>
          </p:cNvPr>
          <p:cNvSpPr>
            <a:spLocks noGrp="1"/>
          </p:cNvSpPr>
          <p:nvPr>
            <p:ph idx="1"/>
          </p:nvPr>
        </p:nvSpPr>
        <p:spPr/>
        <p:txBody>
          <a:bodyPr/>
          <a:lstStyle/>
          <a:p>
            <a:pPr lvl="0">
              <a:buFont typeface="Wingdings" panose="05000000000000000000" pitchFamily="2" charset="2"/>
              <a:buChar char="Ø"/>
            </a:pPr>
            <a:r>
              <a:rPr lang="en-US" dirty="0"/>
              <a:t>Wherever possible, have peers trained by peers and supervised by peers.</a:t>
            </a:r>
          </a:p>
          <a:p>
            <a:pPr lvl="0">
              <a:buFont typeface="Wingdings" panose="05000000000000000000" pitchFamily="2" charset="2"/>
              <a:buChar char="Ø"/>
            </a:pPr>
            <a:r>
              <a:rPr lang="en-US" dirty="0"/>
              <a:t>Assure that supervisors are using Collaborative Supervision and data-informed plans of action.</a:t>
            </a:r>
          </a:p>
          <a:p>
            <a:pPr lvl="0">
              <a:buFont typeface="Wingdings" panose="05000000000000000000" pitchFamily="2" charset="2"/>
              <a:buChar char="Ø"/>
            </a:pPr>
            <a:r>
              <a:rPr lang="en-US" dirty="0"/>
              <a:t>Create opportunities for career advancement in peer services.</a:t>
            </a:r>
          </a:p>
          <a:p>
            <a:pPr lvl="0">
              <a:buFont typeface="Wingdings" panose="05000000000000000000" pitchFamily="2" charset="2"/>
              <a:buChar char="Ø"/>
            </a:pPr>
            <a:r>
              <a:rPr lang="en-US" dirty="0"/>
              <a:t>Implement policies and procedures that articulate a policy of inclusiveness, the value of peer workers and promotion of a non-stigmatizing environment.</a:t>
            </a:r>
          </a:p>
          <a:p>
            <a:pPr>
              <a:buFont typeface="Wingdings" panose="05000000000000000000" pitchFamily="2" charset="2"/>
              <a:buChar char="Ø"/>
            </a:pPr>
            <a:r>
              <a:rPr lang="en-US" dirty="0"/>
              <a:t>Make sure that peer workers get continuing education in Peer Services.</a:t>
            </a:r>
          </a:p>
          <a:p>
            <a:endParaRPr lang="en-US" dirty="0"/>
          </a:p>
        </p:txBody>
      </p:sp>
      <p:sp>
        <p:nvSpPr>
          <p:cNvPr id="4" name="Footer Placeholder 3">
            <a:extLst>
              <a:ext uri="{FF2B5EF4-FFF2-40B4-BE49-F238E27FC236}">
                <a16:creationId xmlns:a16="http://schemas.microsoft.com/office/drawing/2014/main" id="{43B4DCFC-EA6B-4F1E-948D-06EE348877DE}"/>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7745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01F6-5747-43FC-9DA6-A3DC455A6E8E}"/>
              </a:ext>
            </a:extLst>
          </p:cNvPr>
          <p:cNvSpPr>
            <a:spLocks noGrp="1"/>
          </p:cNvSpPr>
          <p:nvPr>
            <p:ph type="title"/>
          </p:nvPr>
        </p:nvSpPr>
        <p:spPr/>
        <p:txBody>
          <a:bodyPr/>
          <a:lstStyle/>
          <a:p>
            <a:r>
              <a:rPr lang="en-US" b="1" dirty="0"/>
              <a:t>Tips for HR Staff: “Don’ts”</a:t>
            </a:r>
          </a:p>
        </p:txBody>
      </p:sp>
      <p:sp>
        <p:nvSpPr>
          <p:cNvPr id="3" name="Content Placeholder 2">
            <a:extLst>
              <a:ext uri="{FF2B5EF4-FFF2-40B4-BE49-F238E27FC236}">
                <a16:creationId xmlns:a16="http://schemas.microsoft.com/office/drawing/2014/main" id="{C79A0436-6DF3-4816-8C34-0D48310EDB0D}"/>
              </a:ext>
            </a:extLst>
          </p:cNvPr>
          <p:cNvSpPr>
            <a:spLocks noGrp="1"/>
          </p:cNvSpPr>
          <p:nvPr>
            <p:ph idx="1"/>
          </p:nvPr>
        </p:nvSpPr>
        <p:spPr/>
        <p:txBody>
          <a:bodyPr>
            <a:normAutofit fontScale="85000" lnSpcReduction="10000"/>
          </a:bodyPr>
          <a:lstStyle/>
          <a:p>
            <a:pPr lvl="0">
              <a:buFont typeface="Wingdings" panose="05000000000000000000" pitchFamily="2" charset="2"/>
              <a:buChar char="Ø"/>
            </a:pPr>
            <a:r>
              <a:rPr lang="en-US" sz="2800" dirty="0"/>
              <a:t>Do not exclude people with lived experience who have a criminal record. It is common for people with mental health issues to have been arrested because of their mental health issues and/or because they self-medicated with illegal drugs and alcohol. Los Angeles County Jail is the largest mental health facility in the country. Look at the offenses they were arrested for and how long ago they were arrested. Non-violent offenses and even some sex offenses (e.g. indecent exposure) can be the result of homelessness, untreated mental health issues and addiction.</a:t>
            </a:r>
          </a:p>
          <a:p>
            <a:pPr>
              <a:buFont typeface="Wingdings" panose="05000000000000000000" pitchFamily="2" charset="2"/>
              <a:buChar char="Ø"/>
            </a:pPr>
            <a:endParaRPr lang="en-US" sz="2800" dirty="0"/>
          </a:p>
          <a:p>
            <a:pPr lvl="0">
              <a:buFont typeface="Wingdings" panose="05000000000000000000" pitchFamily="2" charset="2"/>
              <a:buChar char="Ø"/>
            </a:pPr>
            <a:r>
              <a:rPr lang="en-US" sz="2800" dirty="0"/>
              <a:t>Do not exclude people because of gaps in their résumés, as it can take many years to get stabilized when experiencing mental health symptoms; and, until recently, mental health consumers were discouraged from working.</a:t>
            </a:r>
          </a:p>
          <a:p>
            <a:endParaRPr lang="en-US" dirty="0"/>
          </a:p>
        </p:txBody>
      </p:sp>
      <p:sp>
        <p:nvSpPr>
          <p:cNvPr id="4" name="Footer Placeholder 3">
            <a:extLst>
              <a:ext uri="{FF2B5EF4-FFF2-40B4-BE49-F238E27FC236}">
                <a16:creationId xmlns:a16="http://schemas.microsoft.com/office/drawing/2014/main" id="{C2FFF7DE-C75A-4668-A442-1D67CF63BAE8}"/>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51995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02955" y="733167"/>
            <a:ext cx="9599620" cy="852006"/>
          </a:xfrm>
        </p:spPr>
        <p:txBody>
          <a:bodyPr>
            <a:normAutofit/>
          </a:bodyPr>
          <a:lstStyle/>
          <a:p>
            <a:pPr lvl="0" algn="l"/>
            <a:r>
              <a:rPr lang="en-US" sz="4000" dirty="0">
                <a:solidFill>
                  <a:schemeClr val="tx1"/>
                </a:solidFill>
              </a:rPr>
              <a:t>Why Now?</a:t>
            </a:r>
          </a:p>
        </p:txBody>
      </p:sp>
      <p:sp>
        <p:nvSpPr>
          <p:cNvPr id="3" name="Subtitle 4"/>
          <p:cNvSpPr>
            <a:spLocks noGrp="1"/>
          </p:cNvSpPr>
          <p:nvPr>
            <p:ph type="subTitle" idx="1"/>
          </p:nvPr>
        </p:nvSpPr>
        <p:spPr>
          <a:xfrm>
            <a:off x="572377" y="1727417"/>
            <a:ext cx="10472928" cy="4319155"/>
          </a:xfrm>
        </p:spPr>
        <p:txBody>
          <a:bodyPr>
            <a:normAutofit fontScale="70000" lnSpcReduction="20000"/>
          </a:bodyPr>
          <a:lstStyle/>
          <a:p>
            <a:pPr marL="1028700" lvl="1" indent="-571500" algn="l">
              <a:buFont typeface="Wingdings" panose="05000000000000000000" pitchFamily="2" charset="2"/>
              <a:buChar char="Ø"/>
            </a:pPr>
            <a:r>
              <a:rPr lang="en-US" sz="4400" dirty="0">
                <a:solidFill>
                  <a:schemeClr val="accent1">
                    <a:lumMod val="50000"/>
                  </a:schemeClr>
                </a:solidFill>
              </a:rPr>
              <a:t>Peer Services are cost-effective.</a:t>
            </a:r>
          </a:p>
          <a:p>
            <a:pPr marL="1028700" lvl="1" indent="-571500" algn="l">
              <a:buFont typeface="Wingdings" panose="05000000000000000000" pitchFamily="2" charset="2"/>
              <a:buChar char="Ø"/>
            </a:pPr>
            <a:r>
              <a:rPr lang="en-US" sz="4400" dirty="0">
                <a:solidFill>
                  <a:schemeClr val="accent1">
                    <a:lumMod val="50000"/>
                  </a:schemeClr>
                </a:solidFill>
              </a:rPr>
              <a:t>Peer workers are being employed in the public mental health system (PMHS).</a:t>
            </a:r>
          </a:p>
          <a:p>
            <a:pPr marL="1028700" lvl="1" indent="-571500" algn="l">
              <a:buFont typeface="Wingdings" panose="05000000000000000000" pitchFamily="2" charset="2"/>
              <a:buChar char="Ø"/>
            </a:pPr>
            <a:r>
              <a:rPr lang="en-US" sz="4400" dirty="0">
                <a:solidFill>
                  <a:schemeClr val="accent1">
                    <a:lumMod val="50000"/>
                  </a:schemeClr>
                </a:solidFill>
              </a:rPr>
              <a:t>However, much of peer work is not yet true peer support.</a:t>
            </a:r>
          </a:p>
          <a:p>
            <a:pPr marL="1028700" lvl="1" indent="-571500" algn="l">
              <a:buFont typeface="Wingdings" panose="05000000000000000000" pitchFamily="2" charset="2"/>
              <a:buChar char="Ø"/>
            </a:pPr>
            <a:r>
              <a:rPr lang="en-US" sz="4400" dirty="0">
                <a:solidFill>
                  <a:schemeClr val="accent1">
                    <a:lumMod val="50000"/>
                  </a:schemeClr>
                </a:solidFill>
              </a:rPr>
              <a:t>Agencies struggle with</a:t>
            </a:r>
          </a:p>
          <a:p>
            <a:pPr marL="1485900" lvl="2" indent="-571500" algn="l">
              <a:buFont typeface="Courier New" panose="02070309020205020404" pitchFamily="49" charset="0"/>
              <a:buChar char="o"/>
            </a:pPr>
            <a:r>
              <a:rPr lang="en-US" sz="4100" dirty="0">
                <a:solidFill>
                  <a:schemeClr val="accent1">
                    <a:lumMod val="50000"/>
                  </a:schemeClr>
                </a:solidFill>
              </a:rPr>
              <a:t>High turnover</a:t>
            </a:r>
          </a:p>
          <a:p>
            <a:pPr marL="1485900" lvl="2" indent="-571500" algn="l">
              <a:buFont typeface="Courier New" panose="02070309020205020404" pitchFamily="49" charset="0"/>
              <a:buChar char="o"/>
            </a:pPr>
            <a:r>
              <a:rPr lang="en-US" sz="4100" dirty="0">
                <a:solidFill>
                  <a:schemeClr val="accent1">
                    <a:lumMod val="50000"/>
                  </a:schemeClr>
                </a:solidFill>
              </a:rPr>
              <a:t>Burnout</a:t>
            </a:r>
          </a:p>
          <a:p>
            <a:pPr marL="1485900" lvl="2" indent="-571500" algn="l">
              <a:buFont typeface="Courier New" panose="02070309020205020404" pitchFamily="49" charset="0"/>
              <a:buChar char="o"/>
            </a:pPr>
            <a:r>
              <a:rPr lang="en-US" sz="4100" dirty="0">
                <a:solidFill>
                  <a:schemeClr val="accent1">
                    <a:lumMod val="50000"/>
                  </a:schemeClr>
                </a:solidFill>
              </a:rPr>
              <a:t>Uncertainty about boundaries for Peer Workers</a:t>
            </a:r>
          </a:p>
        </p:txBody>
      </p:sp>
      <p:sp>
        <p:nvSpPr>
          <p:cNvPr id="2" name="Footer Placeholder 1">
            <a:extLst>
              <a:ext uri="{FF2B5EF4-FFF2-40B4-BE49-F238E27FC236}">
                <a16:creationId xmlns:a16="http://schemas.microsoft.com/office/drawing/2014/main" id="{C65B24A1-1BAB-4219-8716-C1901CCD18E8}"/>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51839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EDE2-4C1F-401C-9706-46F27FCD668F}"/>
              </a:ext>
            </a:extLst>
          </p:cNvPr>
          <p:cNvSpPr>
            <a:spLocks noGrp="1"/>
          </p:cNvSpPr>
          <p:nvPr>
            <p:ph type="title"/>
          </p:nvPr>
        </p:nvSpPr>
        <p:spPr/>
        <p:txBody>
          <a:bodyPr>
            <a:normAutofit/>
          </a:bodyPr>
          <a:lstStyle/>
          <a:p>
            <a:r>
              <a:rPr lang="en-US" sz="5400" dirty="0"/>
              <a:t>   </a:t>
            </a:r>
            <a:r>
              <a:rPr lang="en-US" sz="5400" b="1" dirty="0">
                <a:solidFill>
                  <a:schemeClr val="tx1"/>
                </a:solidFill>
              </a:rPr>
              <a:t>Q and A</a:t>
            </a:r>
          </a:p>
        </p:txBody>
      </p:sp>
      <p:sp>
        <p:nvSpPr>
          <p:cNvPr id="3" name="Content Placeholder 2">
            <a:extLst>
              <a:ext uri="{FF2B5EF4-FFF2-40B4-BE49-F238E27FC236}">
                <a16:creationId xmlns:a16="http://schemas.microsoft.com/office/drawing/2014/main" id="{5E648683-DD9B-4BA0-BA79-554824E22088}"/>
              </a:ext>
            </a:extLst>
          </p:cNvPr>
          <p:cNvSpPr>
            <a:spLocks noGrp="1"/>
          </p:cNvSpPr>
          <p:nvPr>
            <p:ph idx="1"/>
          </p:nvPr>
        </p:nvSpPr>
        <p:spPr/>
        <p:txBody>
          <a:bodyPr>
            <a:normAutofit/>
          </a:bodyPr>
          <a:lstStyle/>
          <a:p>
            <a:pPr>
              <a:buFont typeface="Wingdings" panose="05000000000000000000" pitchFamily="2" charset="2"/>
              <a:buChar char="Ø"/>
            </a:pPr>
            <a:r>
              <a:rPr lang="en-US" sz="4000" dirty="0"/>
              <a:t>What other topics would you like to discuss?</a:t>
            </a:r>
          </a:p>
          <a:p>
            <a:pPr>
              <a:buFont typeface="Wingdings" panose="05000000000000000000" pitchFamily="2" charset="2"/>
              <a:buChar char="Ø"/>
            </a:pPr>
            <a:r>
              <a:rPr lang="en-US" sz="4000" dirty="0"/>
              <a:t>Do you think it would be helpful to network with other HR staff to discuss best practices in employing peer support workers?</a:t>
            </a:r>
          </a:p>
          <a:p>
            <a:pPr>
              <a:buFont typeface="Wingdings" panose="05000000000000000000" pitchFamily="2" charset="2"/>
              <a:buChar char="Ø"/>
            </a:pPr>
            <a:r>
              <a:rPr lang="en-US" sz="4000" dirty="0"/>
              <a:t>Other questions, thoughts, suggestions?</a:t>
            </a:r>
          </a:p>
        </p:txBody>
      </p:sp>
      <p:sp>
        <p:nvSpPr>
          <p:cNvPr id="4" name="Footer Placeholder 3">
            <a:extLst>
              <a:ext uri="{FF2B5EF4-FFF2-40B4-BE49-F238E27FC236}">
                <a16:creationId xmlns:a16="http://schemas.microsoft.com/office/drawing/2014/main" id="{357FA407-8564-4BFF-A135-EF5F8007CC29}"/>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51559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8E1C-7B58-4C80-A26F-8124B0C55072}"/>
              </a:ext>
            </a:extLst>
          </p:cNvPr>
          <p:cNvSpPr>
            <a:spLocks noGrp="1"/>
          </p:cNvSpPr>
          <p:nvPr>
            <p:ph type="title"/>
          </p:nvPr>
        </p:nvSpPr>
        <p:spPr/>
        <p:txBody>
          <a:bodyPr>
            <a:normAutofit fontScale="90000"/>
          </a:bodyPr>
          <a:lstStyle/>
          <a:p>
            <a:br>
              <a:rPr lang="en-US" dirty="0">
                <a:solidFill>
                  <a:srgbClr val="FF0000"/>
                </a:solidFill>
                <a:latin typeface="+mn-lt"/>
              </a:rPr>
            </a:br>
            <a:endParaRPr lang="en-US" dirty="0">
              <a:solidFill>
                <a:srgbClr val="FF0000"/>
              </a:solidFill>
              <a:latin typeface="+mn-lt"/>
            </a:endParaRPr>
          </a:p>
        </p:txBody>
      </p:sp>
      <p:sp>
        <p:nvSpPr>
          <p:cNvPr id="3" name="Content Placeholder 2">
            <a:extLst>
              <a:ext uri="{FF2B5EF4-FFF2-40B4-BE49-F238E27FC236}">
                <a16:creationId xmlns:a16="http://schemas.microsoft.com/office/drawing/2014/main" id="{31E57244-E71A-47E7-8370-1A72FF8506BD}"/>
              </a:ext>
            </a:extLst>
          </p:cNvPr>
          <p:cNvSpPr>
            <a:spLocks noGrp="1"/>
          </p:cNvSpPr>
          <p:nvPr>
            <p:ph idx="1"/>
          </p:nvPr>
        </p:nvSpPr>
        <p:spPr/>
        <p:txBody>
          <a:bodyPr>
            <a:normAutofit/>
          </a:bodyPr>
          <a:lstStyle/>
          <a:p>
            <a:pPr marL="0" indent="0">
              <a:buNone/>
            </a:pPr>
            <a:r>
              <a:rPr lang="en-US" sz="5400" dirty="0">
                <a:solidFill>
                  <a:srgbClr val="FF0000"/>
                </a:solidFill>
              </a:rPr>
              <a:t>THANK YOU FOR YOUR </a:t>
            </a:r>
          </a:p>
          <a:p>
            <a:pPr marL="0" indent="0">
              <a:buNone/>
            </a:pPr>
            <a:r>
              <a:rPr lang="en-US" sz="5400" dirty="0">
                <a:solidFill>
                  <a:srgbClr val="FF0000"/>
                </a:solidFill>
              </a:rPr>
              <a:t>VALUABLE IDEAS AND INSIGHTS!</a:t>
            </a:r>
            <a:endParaRPr lang="en-US" sz="5400" dirty="0"/>
          </a:p>
        </p:txBody>
      </p:sp>
      <p:sp>
        <p:nvSpPr>
          <p:cNvPr id="4" name="Footer Placeholder 3">
            <a:extLst>
              <a:ext uri="{FF2B5EF4-FFF2-40B4-BE49-F238E27FC236}">
                <a16:creationId xmlns:a16="http://schemas.microsoft.com/office/drawing/2014/main" id="{DB4179B2-1CF6-4857-89EC-6DF6FA3F9E2F}"/>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73331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585D-BEF7-48BA-94E2-9AD9E1B43E25}"/>
              </a:ext>
            </a:extLst>
          </p:cNvPr>
          <p:cNvSpPr>
            <a:spLocks noGrp="1"/>
          </p:cNvSpPr>
          <p:nvPr>
            <p:ph type="title"/>
          </p:nvPr>
        </p:nvSpPr>
        <p:spPr/>
        <p:txBody>
          <a:bodyPr>
            <a:normAutofit/>
          </a:bodyPr>
          <a:lstStyle/>
          <a:p>
            <a:r>
              <a:rPr lang="en-US" sz="4000" b="1" dirty="0">
                <a:solidFill>
                  <a:schemeClr val="tx1"/>
                </a:solidFill>
              </a:rPr>
              <a:t>Resources and Selected References</a:t>
            </a:r>
          </a:p>
        </p:txBody>
      </p:sp>
      <p:sp>
        <p:nvSpPr>
          <p:cNvPr id="3" name="Content Placeholder 2">
            <a:extLst>
              <a:ext uri="{FF2B5EF4-FFF2-40B4-BE49-F238E27FC236}">
                <a16:creationId xmlns:a16="http://schemas.microsoft.com/office/drawing/2014/main" id="{5AE35DB6-A4C2-41C9-B3D7-1EFE2504482B}"/>
              </a:ext>
            </a:extLst>
          </p:cNvPr>
          <p:cNvSpPr>
            <a:spLocks noGrp="1"/>
          </p:cNvSpPr>
          <p:nvPr>
            <p:ph idx="1"/>
          </p:nvPr>
        </p:nvSpPr>
        <p:spPr/>
        <p:txBody>
          <a:bodyPr>
            <a:normAutofit fontScale="92500"/>
          </a:bodyPr>
          <a:lstStyle/>
          <a:p>
            <a:pPr>
              <a:buFont typeface="Wingdings" panose="05000000000000000000" pitchFamily="2" charset="2"/>
              <a:buChar char="Ø"/>
            </a:pPr>
            <a:r>
              <a:rPr lang="en-US" dirty="0"/>
              <a:t>Byrne, L., Roennfeldt, H., Wing, Y., &amp; O’Shea, P. (2019). ‘You don’t know what you don’t know’: The essential role of management exposure, understanding and commitment in peer workforce development. </a:t>
            </a:r>
            <a:r>
              <a:rPr lang="en-US" i="1" dirty="0"/>
              <a:t>International Journal of Mental Health Nursing 28</a:t>
            </a:r>
            <a:r>
              <a:rPr lang="en-US" dirty="0"/>
              <a:t>, 572-581. </a:t>
            </a:r>
          </a:p>
          <a:p>
            <a:pPr>
              <a:buFont typeface="Wingdings" panose="05000000000000000000" pitchFamily="2" charset="2"/>
              <a:buChar char="Ø"/>
            </a:pPr>
            <a:r>
              <a:rPr lang="en-US" dirty="0"/>
              <a:t>Gagne, C.A., Finch, W.L., Myrick, K.J., &amp; Davis, L.M. (2018). Peer workers in the behavioral and integrated health workforce: Opportunities and future directions. Special Article. </a:t>
            </a:r>
            <a:r>
              <a:rPr lang="en-US" i="1" dirty="0"/>
              <a:t>American Journal of Preventive Medicine, 54 (6S3), S258-S266.</a:t>
            </a:r>
            <a:endParaRPr lang="en-US" dirty="0"/>
          </a:p>
          <a:p>
            <a:pPr>
              <a:buFont typeface="Wingdings" panose="05000000000000000000" pitchFamily="2" charset="2"/>
              <a:buChar char="Ø"/>
            </a:pPr>
            <a:r>
              <a:rPr lang="en-US" dirty="0"/>
              <a:t>SAMHSA (2017). Peers Supporting Recovery from Mental Health Conditions </a:t>
            </a:r>
            <a:r>
              <a:rPr lang="en-US" dirty="0">
                <a:hlinkClick r:id="rId2"/>
              </a:rPr>
              <a:t>https://www.samhsa.gov/sites/default/files/programs_campaigns/brss_tacs/peers-supporting-recovery-mental-health-conditions-2017.pdf</a:t>
            </a:r>
            <a:r>
              <a:rPr lang="en-US" dirty="0"/>
              <a:t> </a:t>
            </a:r>
          </a:p>
          <a:p>
            <a:endParaRPr lang="en-US" dirty="0">
              <a:solidFill>
                <a:srgbClr val="FF0000"/>
              </a:solidFill>
            </a:endParaRP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dirty="0">
              <a:solidFill>
                <a:srgbClr val="FF0000"/>
              </a:solidFill>
            </a:endParaRPr>
          </a:p>
        </p:txBody>
      </p:sp>
      <p:sp>
        <p:nvSpPr>
          <p:cNvPr id="4" name="Footer Placeholder 3">
            <a:extLst>
              <a:ext uri="{FF2B5EF4-FFF2-40B4-BE49-F238E27FC236}">
                <a16:creationId xmlns:a16="http://schemas.microsoft.com/office/drawing/2014/main" id="{5E6864FB-C10C-4626-A8B2-03991459C663}"/>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80570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B0FD9-6CDA-4AB7-A67B-217F934F193C}"/>
              </a:ext>
            </a:extLst>
          </p:cNvPr>
          <p:cNvSpPr>
            <a:spLocks noGrp="1"/>
          </p:cNvSpPr>
          <p:nvPr>
            <p:ph type="title"/>
          </p:nvPr>
        </p:nvSpPr>
        <p:spPr/>
        <p:txBody>
          <a:bodyPr>
            <a:normAutofit/>
          </a:bodyPr>
          <a:lstStyle/>
          <a:p>
            <a:r>
              <a:rPr lang="en-US" sz="4000" b="1" dirty="0">
                <a:solidFill>
                  <a:schemeClr val="tx1"/>
                </a:solidFill>
              </a:rPr>
              <a:t>Additional References</a:t>
            </a:r>
          </a:p>
        </p:txBody>
      </p:sp>
      <p:sp>
        <p:nvSpPr>
          <p:cNvPr id="3" name="Content Placeholder 2">
            <a:extLst>
              <a:ext uri="{FF2B5EF4-FFF2-40B4-BE49-F238E27FC236}">
                <a16:creationId xmlns:a16="http://schemas.microsoft.com/office/drawing/2014/main" id="{065A0CDD-2B50-41E4-8FB6-1280907AC3EB}"/>
              </a:ext>
            </a:extLst>
          </p:cNvPr>
          <p:cNvSpPr>
            <a:spLocks noGrp="1"/>
          </p:cNvSpPr>
          <p:nvPr>
            <p:ph idx="1"/>
          </p:nvPr>
        </p:nvSpPr>
        <p:spPr/>
        <p:txBody>
          <a:bodyPr>
            <a:normAutofit fontScale="62500" lnSpcReduction="20000"/>
          </a:bodyPr>
          <a:lstStyle/>
          <a:p>
            <a:pPr>
              <a:buFont typeface="Wingdings" panose="05000000000000000000" pitchFamily="2" charset="2"/>
              <a:buChar char="Ø"/>
            </a:pPr>
            <a:r>
              <a:rPr lang="en-US" sz="3200" dirty="0"/>
              <a:t>BRSS TACS Supervision </a:t>
            </a:r>
            <a:r>
              <a:rPr lang="en-US" sz="3200" dirty="0">
                <a:hlinkClick r:id="rId2"/>
              </a:rPr>
              <a:t>https://www.samhsa.gov/brss-tacs</a:t>
            </a:r>
            <a:r>
              <a:rPr lang="en-US" sz="3200" dirty="0"/>
              <a:t> </a:t>
            </a:r>
          </a:p>
          <a:p>
            <a:pPr lvl="1">
              <a:buFont typeface="Wingdings" panose="05000000000000000000" pitchFamily="2" charset="2"/>
              <a:buChar char="Ø"/>
            </a:pPr>
            <a:r>
              <a:rPr lang="en-US" sz="3200" dirty="0"/>
              <a:t> Description: </a:t>
            </a:r>
            <a:r>
              <a:rPr lang="en-US" sz="3200" dirty="0">
                <a:hlinkClick r:id="rId3"/>
              </a:rPr>
              <a:t>https://www.samhsa.gov/sites/default/files/programs_campaigns/brss_tacs/brss-209_supervision_of_peer_workers_overview_cp6.pdf</a:t>
            </a:r>
            <a:endParaRPr lang="en-US" sz="3200" dirty="0"/>
          </a:p>
          <a:p>
            <a:pPr lvl="1">
              <a:buFont typeface="Wingdings" panose="05000000000000000000" pitchFamily="2" charset="2"/>
              <a:buChar char="Ø"/>
            </a:pPr>
            <a:r>
              <a:rPr lang="en-US" sz="3200" dirty="0"/>
              <a:t>Slide deck with presenter notes: </a:t>
            </a:r>
            <a:r>
              <a:rPr lang="en-US" sz="3200" dirty="0">
                <a:solidFill>
                  <a:srgbClr val="0070C0"/>
                </a:solidFill>
                <a:hlinkClick r:id="rId4">
                  <a:extLst>
                    <a:ext uri="{A12FA001-AC4F-418D-AE19-62706E023703}">
                      <ahyp:hlinkClr xmlns:ahyp="http://schemas.microsoft.com/office/drawing/2018/hyperlinkcolor" val="tx"/>
                    </a:ext>
                  </a:extLst>
                </a:hlinkClick>
              </a:rPr>
              <a:t>https://www.samhsa.gov/sites/default/files/guidelines_peer-supervision_ppt_withpresenternotes_cp2.pdf</a:t>
            </a:r>
            <a:endParaRPr lang="en-US" sz="3200" dirty="0">
              <a:solidFill>
                <a:srgbClr val="0070C0"/>
              </a:solidFill>
            </a:endParaRPr>
          </a:p>
          <a:p>
            <a:pPr>
              <a:buFont typeface="Wingdings" panose="05000000000000000000" pitchFamily="2" charset="2"/>
              <a:buChar char="Ø"/>
            </a:pPr>
            <a:endParaRPr lang="en-US" sz="3200" dirty="0"/>
          </a:p>
          <a:p>
            <a:pPr>
              <a:buFont typeface="Wingdings" panose="05000000000000000000" pitchFamily="2" charset="2"/>
              <a:buChar char="Ø"/>
            </a:pPr>
            <a:r>
              <a:rPr lang="en-US" sz="3200" dirty="0"/>
              <a:t>Byrne. L., Roennfeldt, H., O’Shea, P., &amp; Macdonald, F. (2018). Taking  a gamble for high rewards? Management perspectives on the value of mental health peer workers. </a:t>
            </a:r>
            <a:r>
              <a:rPr lang="en-US" sz="3200" i="1" dirty="0"/>
              <a:t>International Journal of Environmental Research and Public Health, 15, </a:t>
            </a:r>
            <a:r>
              <a:rPr lang="en-US" sz="3200" dirty="0"/>
              <a:t>746</a:t>
            </a:r>
            <a:r>
              <a:rPr lang="en-US" sz="3200" i="1" dirty="0"/>
              <a:t>.</a:t>
            </a:r>
            <a:endParaRPr lang="en-US" sz="3200" dirty="0"/>
          </a:p>
          <a:p>
            <a:pPr>
              <a:buFont typeface="Wingdings" panose="05000000000000000000" pitchFamily="2" charset="2"/>
              <a:buChar char="Ø"/>
            </a:pPr>
            <a:r>
              <a:rPr lang="en-US" sz="3200" dirty="0"/>
              <a:t>iNAPS Supervision resources and Supervision Guidelines: </a:t>
            </a:r>
            <a:r>
              <a:rPr lang="en-US" sz="3200" dirty="0">
                <a:hlinkClick r:id="rId5"/>
              </a:rPr>
              <a:t>www.inaops.org/supervision</a:t>
            </a:r>
            <a:endParaRPr lang="en-US" sz="3200" dirty="0"/>
          </a:p>
          <a:p>
            <a:pPr>
              <a:buFont typeface="Wingdings" panose="05000000000000000000" pitchFamily="2" charset="2"/>
              <a:buChar char="Ø"/>
            </a:pPr>
            <a:r>
              <a:rPr lang="en-US" sz="3200" dirty="0"/>
              <a:t>Moran GS, Russinova Z, Gidugu V, et al. (2013). Challenges experienced by paid peer providers  in mental health recovery: a qualitative study. Com Mental Health JJun;49(3):281– 91. Epub 2012 Nov 2. </a:t>
            </a:r>
            <a:r>
              <a:rPr lang="pt-BR" sz="3200" dirty="0"/>
              <a:t>https:// doi .org/ 10.1007/ s10597-012-9541-y  </a:t>
            </a:r>
            <a:r>
              <a:rPr lang="en-US" sz="3200" dirty="0"/>
              <a:t> PMed:23117937</a:t>
            </a:r>
          </a:p>
          <a:p>
            <a:pPr>
              <a:buFont typeface="Wingdings" panose="05000000000000000000" pitchFamily="2" charset="2"/>
              <a:buChar char="Ø"/>
            </a:pPr>
            <a:endParaRPr lang="en-US" sz="1400" dirty="0"/>
          </a:p>
          <a:p>
            <a:endParaRPr lang="en-US" sz="1400" dirty="0"/>
          </a:p>
          <a:p>
            <a:pPr marL="0" indent="0">
              <a:buNone/>
            </a:pPr>
            <a:endParaRPr lang="en-US" dirty="0"/>
          </a:p>
        </p:txBody>
      </p:sp>
      <p:sp>
        <p:nvSpPr>
          <p:cNvPr id="4" name="Footer Placeholder 3">
            <a:extLst>
              <a:ext uri="{FF2B5EF4-FFF2-40B4-BE49-F238E27FC236}">
                <a16:creationId xmlns:a16="http://schemas.microsoft.com/office/drawing/2014/main" id="{7B5DE53F-1A58-4AC3-9E19-3F966A7B8116}"/>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37693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0B0B9-0C15-4C13-83C5-D4F7A6299430}"/>
              </a:ext>
            </a:extLst>
          </p:cNvPr>
          <p:cNvSpPr>
            <a:spLocks noGrp="1"/>
          </p:cNvSpPr>
          <p:nvPr>
            <p:ph type="title"/>
          </p:nvPr>
        </p:nvSpPr>
        <p:spPr/>
        <p:txBody>
          <a:bodyPr>
            <a:normAutofit/>
          </a:bodyPr>
          <a:lstStyle/>
          <a:p>
            <a:r>
              <a:rPr lang="en-US" sz="4000" b="1" dirty="0"/>
              <a:t>Additional References, con’t.</a:t>
            </a:r>
          </a:p>
        </p:txBody>
      </p:sp>
      <p:sp>
        <p:nvSpPr>
          <p:cNvPr id="3" name="Content Placeholder 2">
            <a:extLst>
              <a:ext uri="{FF2B5EF4-FFF2-40B4-BE49-F238E27FC236}">
                <a16:creationId xmlns:a16="http://schemas.microsoft.com/office/drawing/2014/main" id="{0F08F207-293D-4922-8EB3-ED064A1BA120}"/>
              </a:ext>
            </a:extLst>
          </p:cNvPr>
          <p:cNvSpPr>
            <a:spLocks noGrp="1"/>
          </p:cNvSpPr>
          <p:nvPr>
            <p:ph idx="1"/>
          </p:nvPr>
        </p:nvSpPr>
        <p:spPr/>
        <p:txBody>
          <a:bodyPr>
            <a:normAutofit fontScale="62500" lnSpcReduction="20000"/>
          </a:bodyPr>
          <a:lstStyle/>
          <a:p>
            <a:endParaRPr lang="en-US" dirty="0"/>
          </a:p>
          <a:p>
            <a:pPr>
              <a:buFont typeface="Wingdings" panose="05000000000000000000" pitchFamily="2" charset="2"/>
              <a:buChar char="Ø"/>
            </a:pPr>
            <a:r>
              <a:rPr lang="en-US" sz="2800" dirty="0"/>
              <a:t>NYC Peer and Community Health Workforce Consortium (2019). Workforce Integration of Peer and Community Health Worker Roles: A needs-based toolkit to advance organizational readiness. </a:t>
            </a:r>
            <a:r>
              <a:rPr lang="en-US" sz="2800" dirty="0">
                <a:hlinkClick r:id="rId2"/>
              </a:rPr>
              <a:t>https://www1.nyc.gov/assets/doh/downloads/pdf/peer/needs-based-toolkit.pdf</a:t>
            </a: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r>
              <a:rPr lang="en-US" sz="2800" dirty="0"/>
              <a:t>NYC Peer and Community Health Workforce Consortium (2020). Workforce Integration of Peer and Community Health Worker Roles, Action Planning and Implementation Guide. </a:t>
            </a:r>
            <a:r>
              <a:rPr lang="en-US" sz="2800" dirty="0">
                <a:hlinkClick r:id="rId3"/>
              </a:rPr>
              <a:t>https://www1.nyc.gov/assets/doh/downloads/pdf/peer/action-planning-and-implementation</a:t>
            </a:r>
            <a:r>
              <a:rPr lang="en-US" sz="2800" dirty="0"/>
              <a:t>...</a:t>
            </a:r>
          </a:p>
          <a:p>
            <a:pPr>
              <a:buFont typeface="Wingdings" panose="05000000000000000000" pitchFamily="2" charset="2"/>
              <a:buChar char="Ø"/>
            </a:pPr>
            <a:endParaRPr lang="en-US" sz="2800" dirty="0"/>
          </a:p>
          <a:p>
            <a:pPr>
              <a:buFont typeface="Wingdings" panose="05000000000000000000" pitchFamily="2" charset="2"/>
              <a:buChar char="Ø"/>
            </a:pPr>
            <a:r>
              <a:rPr lang="en-US" dirty="0"/>
              <a:t>Ostrow L, Croft B. (2015) Peer respites: a research and practice agenda. </a:t>
            </a:r>
            <a:r>
              <a:rPr lang="en-US" i="1" dirty="0"/>
              <a:t>Psychiatric Services, 66</a:t>
            </a:r>
            <a:endParaRPr lang="en-US" dirty="0"/>
          </a:p>
          <a:p>
            <a:pPr marL="0" indent="0">
              <a:buNone/>
            </a:pPr>
            <a:r>
              <a:rPr lang="en-US" dirty="0"/>
              <a:t>     (June,6),638– 40. Epub 2015 Mar 1.</a:t>
            </a:r>
          </a:p>
          <a:p>
            <a:endParaRPr lang="en-US" sz="2800" dirty="0"/>
          </a:p>
          <a:p>
            <a:pPr>
              <a:buFont typeface="Wingdings" panose="05000000000000000000" pitchFamily="2" charset="2"/>
              <a:buChar char="Ø"/>
            </a:pPr>
            <a:r>
              <a:rPr lang="en-US" sz="2800" dirty="0"/>
              <a:t>City of Philadelphia Department of Behavioral Health and Intellectual Disability Services and Achara Consulting, Inc.(2017). Peer Support Toolkit </a:t>
            </a:r>
            <a:r>
              <a:rPr lang="en-US" sz="2800" dirty="0">
                <a:hlinkClick r:id="rId4"/>
              </a:rPr>
              <a:t>https://dbhids.org/wp-content/uploads/1970/01/PCCI_Peer-Support-Toolkit.pdf</a:t>
            </a:r>
            <a:endParaRPr lang="en-US" sz="2800" dirty="0"/>
          </a:p>
          <a:p>
            <a:pPr>
              <a:buFont typeface="Wingdings" panose="05000000000000000000" pitchFamily="2" charset="2"/>
              <a:buChar char="Ø"/>
            </a:pPr>
            <a:endParaRPr lang="en-US" dirty="0"/>
          </a:p>
          <a:p>
            <a:pPr>
              <a:buFont typeface="Wingdings" panose="05000000000000000000" pitchFamily="2" charset="2"/>
              <a:buChar char="Ø"/>
            </a:pPr>
            <a:r>
              <a:rPr lang="en-US" dirty="0"/>
              <a:t>SHARE! online modules </a:t>
            </a:r>
            <a:endParaRPr lang="en-US" b="1" dirty="0"/>
          </a:p>
        </p:txBody>
      </p:sp>
      <p:sp>
        <p:nvSpPr>
          <p:cNvPr id="4" name="Footer Placeholder 3">
            <a:extLst>
              <a:ext uri="{FF2B5EF4-FFF2-40B4-BE49-F238E27FC236}">
                <a16:creationId xmlns:a16="http://schemas.microsoft.com/office/drawing/2014/main" id="{4CC9886A-84B3-4051-BBA4-54BFCC6B0EB1}"/>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76786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F1559-03D8-437F-A35C-7671E0CB0A26}"/>
              </a:ext>
            </a:extLst>
          </p:cNvPr>
          <p:cNvSpPr>
            <a:spLocks noGrp="1"/>
          </p:cNvSpPr>
          <p:nvPr>
            <p:ph type="title"/>
          </p:nvPr>
        </p:nvSpPr>
        <p:spPr>
          <a:xfrm>
            <a:off x="892404" y="902051"/>
            <a:ext cx="10972800" cy="1143000"/>
          </a:xfrm>
        </p:spPr>
        <p:txBody>
          <a:bodyPr>
            <a:normAutofit/>
          </a:bodyPr>
          <a:lstStyle/>
          <a:p>
            <a:r>
              <a:rPr lang="en-US" sz="4000" b="1" dirty="0">
                <a:solidFill>
                  <a:schemeClr val="tx1"/>
                </a:solidFill>
              </a:rPr>
              <a:t>Evaluation</a:t>
            </a:r>
          </a:p>
        </p:txBody>
      </p:sp>
      <p:sp>
        <p:nvSpPr>
          <p:cNvPr id="3" name="Content Placeholder 2">
            <a:extLst>
              <a:ext uri="{FF2B5EF4-FFF2-40B4-BE49-F238E27FC236}">
                <a16:creationId xmlns:a16="http://schemas.microsoft.com/office/drawing/2014/main" id="{7AFAB5F8-1210-459E-9AEB-A01EA7EF5EA6}"/>
              </a:ext>
            </a:extLst>
          </p:cNvPr>
          <p:cNvSpPr>
            <a:spLocks noGrp="1"/>
          </p:cNvSpPr>
          <p:nvPr>
            <p:ph idx="1"/>
          </p:nvPr>
        </p:nvSpPr>
        <p:spPr/>
        <p:txBody>
          <a:bodyPr/>
          <a:lstStyle/>
          <a:p>
            <a:pPr marL="0" indent="0" algn="ctr">
              <a:buNone/>
            </a:pPr>
            <a:endParaRPr lang="en-US" sz="2800" dirty="0">
              <a:hlinkClick r:id="rId3"/>
            </a:endParaRPr>
          </a:p>
          <a:p>
            <a:pPr marL="0" indent="0" algn="ctr">
              <a:buNone/>
            </a:pPr>
            <a:endParaRPr lang="en-US" sz="2800" dirty="0"/>
          </a:p>
          <a:p>
            <a:pPr marL="0" indent="0">
              <a:buNone/>
            </a:pPr>
            <a:r>
              <a:rPr lang="en-US" sz="3200" dirty="0"/>
              <a:t>                    Please complete the evaluation. Thank you.</a:t>
            </a:r>
          </a:p>
        </p:txBody>
      </p:sp>
    </p:spTree>
    <p:extLst>
      <p:ext uri="{BB962C8B-B14F-4D97-AF65-F5344CB8AC3E}">
        <p14:creationId xmlns:p14="http://schemas.microsoft.com/office/powerpoint/2010/main" val="141667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49A6-BF11-43C4-8977-298B1FF5C1C5}"/>
              </a:ext>
            </a:extLst>
          </p:cNvPr>
          <p:cNvSpPr>
            <a:spLocks noGrp="1"/>
          </p:cNvSpPr>
          <p:nvPr>
            <p:ph type="title"/>
          </p:nvPr>
        </p:nvSpPr>
        <p:spPr/>
        <p:txBody>
          <a:bodyPr/>
          <a:lstStyle/>
          <a:p>
            <a:r>
              <a:rPr lang="en-US" b="1" dirty="0"/>
              <a:t>What is Peer Support?</a:t>
            </a:r>
          </a:p>
        </p:txBody>
      </p:sp>
      <p:sp>
        <p:nvSpPr>
          <p:cNvPr id="3" name="Content Placeholder 2">
            <a:extLst>
              <a:ext uri="{FF2B5EF4-FFF2-40B4-BE49-F238E27FC236}">
                <a16:creationId xmlns:a16="http://schemas.microsoft.com/office/drawing/2014/main" id="{3077D535-A1C3-46C8-8676-595D24214C8D}"/>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Peer support consists of people living with mental and behavioral health conditions sharing their lived experience to help others. Mutuality between a peer worker and a person in recovery promotes connection and inspires hope (paraphrased from SAMHSA, 2017). Peer support is nonclinical, builds on lived experience and helps individuals to identify and meet individual life goals. </a:t>
            </a:r>
          </a:p>
          <a:p>
            <a:pPr>
              <a:buFont typeface="Wingdings" panose="05000000000000000000" pitchFamily="2" charset="2"/>
              <a:buChar char="Ø"/>
            </a:pPr>
            <a:r>
              <a:rPr lang="en-US" dirty="0"/>
              <a:t>“Peer support workers are people who have been successful in the recovery process who help others experiencing similar situations. Through shared understanding, respect and mutual empowerment, peer support workers help people become and stay engaged in the recovery process and reduce the likelihood of relapse.” “Recovery is a process of change through which individuals improve their health and wellness, live self-directed lives, and strive to reach their full potential.”  Four major dimensions are health, home, purpose and community (SAMHSA, 2012).</a:t>
            </a:r>
          </a:p>
          <a:p>
            <a:endParaRPr lang="en-US" dirty="0"/>
          </a:p>
        </p:txBody>
      </p:sp>
      <p:sp>
        <p:nvSpPr>
          <p:cNvPr id="4" name="Footer Placeholder 3">
            <a:extLst>
              <a:ext uri="{FF2B5EF4-FFF2-40B4-BE49-F238E27FC236}">
                <a16:creationId xmlns:a16="http://schemas.microsoft.com/office/drawing/2014/main" id="{E38D96E8-684C-45BC-94AE-ADC849F7627D}"/>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0152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9F0D2-D538-4DF2-8A84-41AC3E72098B}"/>
              </a:ext>
            </a:extLst>
          </p:cNvPr>
          <p:cNvSpPr>
            <a:spLocks noGrp="1"/>
          </p:cNvSpPr>
          <p:nvPr>
            <p:ph type="title"/>
          </p:nvPr>
        </p:nvSpPr>
        <p:spPr/>
        <p:txBody>
          <a:bodyPr/>
          <a:lstStyle/>
          <a:p>
            <a:r>
              <a:rPr lang="en-US" b="1" dirty="0"/>
              <a:t>What Do Peer Specialists Do?</a:t>
            </a:r>
          </a:p>
        </p:txBody>
      </p:sp>
      <p:sp>
        <p:nvSpPr>
          <p:cNvPr id="3" name="Content Placeholder 2">
            <a:extLst>
              <a:ext uri="{FF2B5EF4-FFF2-40B4-BE49-F238E27FC236}">
                <a16:creationId xmlns:a16="http://schemas.microsoft.com/office/drawing/2014/main" id="{8C9CA706-AE69-4F3B-A8F2-40D324831688}"/>
              </a:ext>
            </a:extLst>
          </p:cNvPr>
          <p:cNvSpPr>
            <a:spLocks noGrp="1"/>
          </p:cNvSpPr>
          <p:nvPr>
            <p:ph idx="1"/>
          </p:nvPr>
        </p:nvSpPr>
        <p:spPr/>
        <p:txBody>
          <a:bodyPr>
            <a:normAutofit fontScale="92500"/>
          </a:bodyPr>
          <a:lstStyle/>
          <a:p>
            <a:pPr>
              <a:buFont typeface="Wingdings" panose="05000000000000000000" pitchFamily="2" charset="2"/>
              <a:buChar char="Ø"/>
            </a:pPr>
            <a:r>
              <a:rPr lang="en-US" dirty="0"/>
              <a:t>They offer emotional, informational, instrumental and affiliational support (SAMSA, 2017)</a:t>
            </a:r>
          </a:p>
          <a:p>
            <a:pPr>
              <a:buFont typeface="Wingdings" panose="05000000000000000000" pitchFamily="2" charset="2"/>
              <a:buChar char="Ø"/>
            </a:pPr>
            <a:r>
              <a:rPr lang="en-US" dirty="0"/>
              <a:t>Provide encouragement, practical assistance, guidance and understanding</a:t>
            </a:r>
          </a:p>
          <a:p>
            <a:pPr>
              <a:buFont typeface="Wingdings" panose="05000000000000000000" pitchFamily="2" charset="2"/>
              <a:buChar char="Ø"/>
            </a:pPr>
            <a:r>
              <a:rPr lang="en-US" dirty="0"/>
              <a:t>Walk alongside people in recovery, offer individualized supports and demonstrate that recovery is possible</a:t>
            </a:r>
          </a:p>
          <a:p>
            <a:pPr>
              <a:buFont typeface="Wingdings" panose="05000000000000000000" pitchFamily="2" charset="2"/>
              <a:buChar char="Ø"/>
            </a:pPr>
            <a:r>
              <a:rPr lang="en-US" dirty="0"/>
              <a:t>Share their personal lived experience of moving from hopelessness to hope</a:t>
            </a:r>
          </a:p>
          <a:p>
            <a:pPr>
              <a:buFont typeface="Wingdings" panose="05000000000000000000" pitchFamily="2" charset="2"/>
              <a:buChar char="Ø"/>
            </a:pPr>
            <a:r>
              <a:rPr lang="en-US" dirty="0"/>
              <a:t>Share strategies for self-empowerment and achieving a self-determined life</a:t>
            </a:r>
          </a:p>
          <a:p>
            <a:pPr>
              <a:buFont typeface="Wingdings" panose="05000000000000000000" pitchFamily="2" charset="2"/>
              <a:buChar char="Ø"/>
            </a:pPr>
            <a:r>
              <a:rPr lang="en-US" dirty="0"/>
              <a:t>Encourage people to connect with their own inner strength, motivation and desire to move forward in life, even when experiencing challenges </a:t>
            </a:r>
          </a:p>
          <a:p>
            <a:pPr marL="0" indent="0">
              <a:buNone/>
            </a:pPr>
            <a:r>
              <a:rPr lang="en-US" dirty="0"/>
              <a:t>SAMHSA, 2017</a:t>
            </a:r>
          </a:p>
          <a:p>
            <a:endParaRPr lang="en-US" dirty="0"/>
          </a:p>
        </p:txBody>
      </p:sp>
      <p:sp>
        <p:nvSpPr>
          <p:cNvPr id="4" name="Footer Placeholder 3">
            <a:extLst>
              <a:ext uri="{FF2B5EF4-FFF2-40B4-BE49-F238E27FC236}">
                <a16:creationId xmlns:a16="http://schemas.microsoft.com/office/drawing/2014/main" id="{9F7CDECD-5829-4B48-8BE5-76C6B96EBF04}"/>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221759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7133-8B31-4961-83C2-0589E2478039}"/>
              </a:ext>
            </a:extLst>
          </p:cNvPr>
          <p:cNvSpPr>
            <a:spLocks noGrp="1"/>
          </p:cNvSpPr>
          <p:nvPr>
            <p:ph type="title"/>
          </p:nvPr>
        </p:nvSpPr>
        <p:spPr/>
        <p:txBody>
          <a:bodyPr>
            <a:normAutofit/>
          </a:bodyPr>
          <a:lstStyle/>
          <a:p>
            <a:r>
              <a:rPr lang="en-US" b="1" dirty="0"/>
              <a:t>What Work Do Peer Specialists Do?</a:t>
            </a:r>
          </a:p>
        </p:txBody>
      </p:sp>
      <p:sp>
        <p:nvSpPr>
          <p:cNvPr id="3" name="Content Placeholder 2">
            <a:extLst>
              <a:ext uri="{FF2B5EF4-FFF2-40B4-BE49-F238E27FC236}">
                <a16:creationId xmlns:a16="http://schemas.microsoft.com/office/drawing/2014/main" id="{65A175C6-11C8-483F-90F6-C21F58CEE2CB}"/>
              </a:ext>
            </a:extLst>
          </p:cNvPr>
          <p:cNvSpPr>
            <a:spLocks noGrp="1"/>
          </p:cNvSpPr>
          <p:nvPr>
            <p:ph idx="1"/>
          </p:nvPr>
        </p:nvSpPr>
        <p:spPr/>
        <p:txBody>
          <a:bodyPr>
            <a:normAutofit fontScale="47500" lnSpcReduction="20000"/>
          </a:bodyPr>
          <a:lstStyle/>
          <a:p>
            <a:pPr>
              <a:buFont typeface="Wingdings" panose="05000000000000000000" pitchFamily="2" charset="2"/>
              <a:buChar char="Ø"/>
            </a:pPr>
            <a:r>
              <a:rPr lang="en-US" sz="4200" dirty="0">
                <a:latin typeface="+mj-lt"/>
              </a:rPr>
              <a:t>Mental health (trained and state certified according to Medicaid letter of August 2007)</a:t>
            </a:r>
          </a:p>
          <a:p>
            <a:pPr>
              <a:buFont typeface="Wingdings" panose="05000000000000000000" pitchFamily="2" charset="2"/>
              <a:buChar char="Ø"/>
            </a:pPr>
            <a:r>
              <a:rPr lang="en-US" sz="4200" dirty="0">
                <a:latin typeface="+mj-lt"/>
              </a:rPr>
              <a:t>Substance use, including opioid addiction prevention, treatment and rehabilitation; may be called Recovery Coaches</a:t>
            </a:r>
          </a:p>
          <a:p>
            <a:pPr>
              <a:buFont typeface="Wingdings" panose="05000000000000000000" pitchFamily="2" charset="2"/>
              <a:buChar char="Ø"/>
            </a:pPr>
            <a:r>
              <a:rPr lang="en-US" sz="4200" dirty="0">
                <a:latin typeface="+mj-lt"/>
              </a:rPr>
              <a:t>Forensic – intersection of criminal justice and mental health systems</a:t>
            </a:r>
          </a:p>
          <a:p>
            <a:pPr>
              <a:buFont typeface="Wingdings" panose="05000000000000000000" pitchFamily="2" charset="2"/>
              <a:buChar char="Ø"/>
            </a:pPr>
            <a:r>
              <a:rPr lang="en-US" sz="4200" dirty="0">
                <a:latin typeface="+mj-lt"/>
              </a:rPr>
              <a:t>Parent partners working with parents and families of children with emotional disorders</a:t>
            </a:r>
          </a:p>
          <a:p>
            <a:pPr>
              <a:buFont typeface="Wingdings" panose="05000000000000000000" pitchFamily="2" charset="2"/>
              <a:buChar char="Ø"/>
            </a:pPr>
            <a:r>
              <a:rPr lang="en-US" sz="4200" dirty="0">
                <a:latin typeface="+mj-lt"/>
              </a:rPr>
              <a:t>Transitional age youth and young adults (“aging out” of foster care and youth services)</a:t>
            </a:r>
          </a:p>
          <a:p>
            <a:pPr>
              <a:buFont typeface="Wingdings" panose="05000000000000000000" pitchFamily="2" charset="2"/>
              <a:buChar char="Ø"/>
            </a:pPr>
            <a:r>
              <a:rPr lang="en-US" sz="4200" dirty="0">
                <a:latin typeface="+mj-lt"/>
              </a:rPr>
              <a:t>Veterans (extensive and well-known track record and career ladders)</a:t>
            </a:r>
          </a:p>
          <a:p>
            <a:pPr>
              <a:buFont typeface="Wingdings" panose="05000000000000000000" pitchFamily="2" charset="2"/>
              <a:buChar char="Ø"/>
            </a:pPr>
            <a:r>
              <a:rPr lang="en-US" sz="4200" dirty="0">
                <a:latin typeface="+mj-lt"/>
              </a:rPr>
              <a:t>Primary Care (physical and behavioral health)</a:t>
            </a:r>
          </a:p>
          <a:p>
            <a:pPr>
              <a:buFont typeface="Wingdings" panose="05000000000000000000" pitchFamily="2" charset="2"/>
              <a:buChar char="Ø"/>
            </a:pPr>
            <a:r>
              <a:rPr lang="en-US" sz="4200" dirty="0">
                <a:latin typeface="+mj-lt"/>
              </a:rPr>
              <a:t>Specific health conditions (diabetes, cancer, high blood pressure, heart disease, organ transplants)</a:t>
            </a:r>
          </a:p>
          <a:p>
            <a:pPr>
              <a:buFont typeface="Wingdings" panose="05000000000000000000" pitchFamily="2" charset="2"/>
              <a:buChar char="Ø"/>
            </a:pPr>
            <a:r>
              <a:rPr lang="en-US" sz="4200" dirty="0">
                <a:latin typeface="+mj-lt"/>
              </a:rPr>
              <a:t>Integrated settings (health homes; FQHCs, etc.)</a:t>
            </a:r>
          </a:p>
          <a:p>
            <a:pPr>
              <a:buFont typeface="Wingdings" panose="05000000000000000000" pitchFamily="2" charset="2"/>
              <a:buChar char="Ø"/>
            </a:pPr>
            <a:r>
              <a:rPr lang="en-US" sz="4200" dirty="0">
                <a:latin typeface="+mj-lt"/>
              </a:rPr>
              <a:t>Rural settings (tele-counseling, indigenous healing support; training and support considerations)</a:t>
            </a:r>
          </a:p>
          <a:p>
            <a:endParaRPr lang="en-US" dirty="0"/>
          </a:p>
        </p:txBody>
      </p:sp>
      <p:sp>
        <p:nvSpPr>
          <p:cNvPr id="4" name="Footer Placeholder 3">
            <a:extLst>
              <a:ext uri="{FF2B5EF4-FFF2-40B4-BE49-F238E27FC236}">
                <a16:creationId xmlns:a16="http://schemas.microsoft.com/office/drawing/2014/main" id="{1E1CF065-8FC1-47A3-B14F-0840BCA26B59}"/>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72398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6D9-4D7F-4D05-A921-8C2B959226F3}"/>
              </a:ext>
            </a:extLst>
          </p:cNvPr>
          <p:cNvSpPr>
            <a:spLocks noGrp="1"/>
          </p:cNvSpPr>
          <p:nvPr>
            <p:ph type="title"/>
          </p:nvPr>
        </p:nvSpPr>
        <p:spPr/>
        <p:txBody>
          <a:bodyPr/>
          <a:lstStyle/>
          <a:p>
            <a:r>
              <a:rPr lang="en-US" b="1" dirty="0"/>
              <a:t>Where Do Peer Specialists Work?</a:t>
            </a:r>
          </a:p>
        </p:txBody>
      </p:sp>
      <p:sp>
        <p:nvSpPr>
          <p:cNvPr id="3" name="Content Placeholder 2">
            <a:extLst>
              <a:ext uri="{FF2B5EF4-FFF2-40B4-BE49-F238E27FC236}">
                <a16:creationId xmlns:a16="http://schemas.microsoft.com/office/drawing/2014/main" id="{87AC6015-ACA0-4291-8B83-CE51B83A669E}"/>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Traditional mental health agencies in communities; inpatient settings</a:t>
            </a:r>
          </a:p>
          <a:p>
            <a:pPr>
              <a:buFont typeface="Wingdings" panose="05000000000000000000" pitchFamily="2" charset="2"/>
              <a:buChar char="Ø"/>
            </a:pPr>
            <a:r>
              <a:rPr lang="en-US" dirty="0"/>
              <a:t>Substance use treatment and prevention agencies</a:t>
            </a:r>
          </a:p>
          <a:p>
            <a:pPr>
              <a:buFont typeface="Wingdings" panose="05000000000000000000" pitchFamily="2" charset="2"/>
              <a:buChar char="Ø"/>
            </a:pPr>
            <a:r>
              <a:rPr lang="en-US" dirty="0"/>
              <a:t>Primary care settings</a:t>
            </a:r>
          </a:p>
          <a:p>
            <a:pPr>
              <a:buFont typeface="Wingdings" panose="05000000000000000000" pitchFamily="2" charset="2"/>
              <a:buChar char="Ø"/>
            </a:pPr>
            <a:r>
              <a:rPr lang="en-US" dirty="0"/>
              <a:t>Integrated behavioral health and primary care settings</a:t>
            </a:r>
          </a:p>
          <a:p>
            <a:pPr>
              <a:buFont typeface="Wingdings" panose="05000000000000000000" pitchFamily="2" charset="2"/>
              <a:buChar char="Ø"/>
            </a:pPr>
            <a:r>
              <a:rPr lang="en-US" dirty="0"/>
              <a:t>Health homes</a:t>
            </a:r>
          </a:p>
          <a:p>
            <a:pPr>
              <a:buFont typeface="Wingdings" panose="05000000000000000000" pitchFamily="2" charset="2"/>
              <a:buChar char="Ø"/>
            </a:pPr>
            <a:r>
              <a:rPr lang="en-US" dirty="0"/>
              <a:t>Federally Qualified Health Centers</a:t>
            </a:r>
          </a:p>
          <a:p>
            <a:pPr>
              <a:buFont typeface="Wingdings" panose="05000000000000000000" pitchFamily="2" charset="2"/>
              <a:buChar char="Ø"/>
            </a:pPr>
            <a:r>
              <a:rPr lang="en-US" dirty="0"/>
              <a:t>Peer-run agencies that may contract with any of the above to provide peer services</a:t>
            </a:r>
          </a:p>
          <a:p>
            <a:pPr>
              <a:buFont typeface="Wingdings" panose="05000000000000000000" pitchFamily="2" charset="2"/>
              <a:buChar char="Ø"/>
            </a:pPr>
            <a:r>
              <a:rPr lang="en-US" dirty="0"/>
              <a:t>Other health, behavioral health and social settings, including using technology to maintain relationships despite physical distancing</a:t>
            </a:r>
          </a:p>
          <a:p>
            <a:endParaRPr lang="en-US" dirty="0"/>
          </a:p>
        </p:txBody>
      </p:sp>
      <p:sp>
        <p:nvSpPr>
          <p:cNvPr id="4" name="Footer Placeholder 3">
            <a:extLst>
              <a:ext uri="{FF2B5EF4-FFF2-40B4-BE49-F238E27FC236}">
                <a16:creationId xmlns:a16="http://schemas.microsoft.com/office/drawing/2014/main" id="{16531699-560D-41C2-9B06-141EE20B539F}"/>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145100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47C3-D5F9-4ABB-B0F3-EBAEC66A9F5A}"/>
              </a:ext>
            </a:extLst>
          </p:cNvPr>
          <p:cNvSpPr>
            <a:spLocks noGrp="1"/>
          </p:cNvSpPr>
          <p:nvPr>
            <p:ph type="title"/>
          </p:nvPr>
        </p:nvSpPr>
        <p:spPr/>
        <p:txBody>
          <a:bodyPr>
            <a:normAutofit/>
          </a:bodyPr>
          <a:lstStyle/>
          <a:p>
            <a:r>
              <a:rPr lang="en-US" sz="4800" b="1" dirty="0">
                <a:solidFill>
                  <a:schemeClr val="tx1"/>
                </a:solidFill>
              </a:rPr>
              <a:t>The Value of Peer Support</a:t>
            </a:r>
          </a:p>
        </p:txBody>
      </p:sp>
      <p:sp>
        <p:nvSpPr>
          <p:cNvPr id="3" name="Content Placeholder 2">
            <a:extLst>
              <a:ext uri="{FF2B5EF4-FFF2-40B4-BE49-F238E27FC236}">
                <a16:creationId xmlns:a16="http://schemas.microsoft.com/office/drawing/2014/main" id="{0DA536B2-3C06-4548-A0AC-4AAA468B98FD}"/>
              </a:ext>
            </a:extLst>
          </p:cNvPr>
          <p:cNvSpPr>
            <a:spLocks noGrp="1"/>
          </p:cNvSpPr>
          <p:nvPr>
            <p:ph idx="1"/>
          </p:nvPr>
        </p:nvSpPr>
        <p:spPr/>
        <p:txBody>
          <a:bodyPr>
            <a:normAutofit/>
          </a:bodyPr>
          <a:lstStyle/>
          <a:p>
            <a:pPr>
              <a:buFont typeface="Wingdings" panose="05000000000000000000" pitchFamily="2" charset="2"/>
              <a:buChar char="Ø"/>
            </a:pPr>
            <a:r>
              <a:rPr lang="en-US" dirty="0"/>
              <a:t>“Peer support is valuable not only for the person receiving services, but also for behavioral health professionals and the systems in which they work.”</a:t>
            </a:r>
          </a:p>
          <a:p>
            <a:pPr>
              <a:buFont typeface="Wingdings" panose="05000000000000000000" pitchFamily="2" charset="2"/>
              <a:buChar char="Ø"/>
            </a:pPr>
            <a:r>
              <a:rPr lang="en-US" dirty="0"/>
              <a:t>“Peer workers educate their colleagues and advance the field by sharing their understanding of how practices and policies may be improved to promote wellness and resiliency.” </a:t>
            </a:r>
          </a:p>
          <a:p>
            <a:pPr>
              <a:buFont typeface="Wingdings" panose="05000000000000000000" pitchFamily="2" charset="2"/>
              <a:buChar char="Ø"/>
            </a:pPr>
            <a:r>
              <a:rPr lang="en-US" dirty="0"/>
              <a:t>“Peer workers play vital roles in moving behavioral health professionals and systems towards recovery orientation.”</a:t>
            </a:r>
          </a:p>
          <a:p>
            <a:pPr marL="0" indent="0">
              <a:buNone/>
            </a:pPr>
            <a:endParaRPr lang="en-US" sz="2000" dirty="0"/>
          </a:p>
          <a:p>
            <a:pPr marL="0" indent="0">
              <a:buNone/>
            </a:pPr>
            <a:r>
              <a:rPr lang="en-US" sz="2000" dirty="0"/>
              <a:t>SAMHSA (2017), Peers Supporting Recovery from Mental Health Conditions.</a:t>
            </a:r>
            <a:endParaRPr lang="en-US" dirty="0"/>
          </a:p>
          <a:p>
            <a:endParaRPr lang="en-US" dirty="0"/>
          </a:p>
        </p:txBody>
      </p:sp>
      <p:sp>
        <p:nvSpPr>
          <p:cNvPr id="4" name="Footer Placeholder 3">
            <a:extLst>
              <a:ext uri="{FF2B5EF4-FFF2-40B4-BE49-F238E27FC236}">
                <a16:creationId xmlns:a16="http://schemas.microsoft.com/office/drawing/2014/main" id="{6858F811-C5DB-4DA9-B667-9733613C6F7B}"/>
              </a:ext>
            </a:extLst>
          </p:cNvPr>
          <p:cNvSpPr>
            <a:spLocks noGrp="1"/>
          </p:cNvSpPr>
          <p:nvPr>
            <p:ph type="ftr" sz="quarter" idx="11"/>
          </p:nvPr>
        </p:nvSpPr>
        <p:spPr/>
        <p:txBody>
          <a:bodyPr/>
          <a:lstStyle/>
          <a:p>
            <a:r>
              <a:rPr lang="en-US" dirty="0"/>
              <a:t>Human Resources Best Practices</a:t>
            </a:r>
          </a:p>
        </p:txBody>
      </p:sp>
    </p:spTree>
    <p:extLst>
      <p:ext uri="{BB962C8B-B14F-4D97-AF65-F5344CB8AC3E}">
        <p14:creationId xmlns:p14="http://schemas.microsoft.com/office/powerpoint/2010/main" val="333868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UID" val="{F4428014-2719-403A-B590-0971414A370C}"/>
  <p:tag name="ISPRING_RESOURCE_FOLDER" val="T:\Training\Peer Supervision (Local)\Online\Strategies for Effec. PS\Introduction_1\"/>
  <p:tag name="ISPRING_RESOURCE_FOLDER_STATIC" val="T:\Training\Peer Supervision (Local)\Online\Strategies for Effec. PS\Introduction_1\"/>
  <p:tag name="ISPRING_PRESENTATION_PATH" val="T:\Training\Peer Supervision (Local)\Online\Strategies for Effec. PS\Introduction.pptx"/>
  <p:tag name="ISPRING_PROJECT_VERSION" val="9"/>
  <p:tag name="ISPRING_PROJECT_FOLDER_UPDATED" val="1"/>
  <p:tag name="ISPRING_SCREEN_RECS_UPDATED" val="T:\Training\Peer Supervision (Local)\Online\Strategies for Effec. PS\Introduction_1\"/>
  <p:tag name="ISPRING_LMS_API_VERSION" val="Experience API"/>
  <p:tag name="ISPRING_ULTRA_SCORM_COURSE_ID" val="CCC09981-86F7-4B10-A21E-4A3EE9392C60"/>
  <p:tag name="ISPRING_CMI5_LAUNCH_METHOD" val="any window"/>
  <p:tag name="ISPRINGONLINEFOLDERID" val="144"/>
  <p:tag name="ISPRINGONLINEFOLDERPATH" val="Content List/Libby's Test Folder"/>
  <p:tag name="ISPRINGONLINEFOLDERDOMAIN" val="https://share.ispringlearn.com"/>
  <p:tag name="ISPRING_OUTPUT_FOLDER" val="[[&quot;\u001DD\uFFFDl{800ED2A1-8527-4E4C-9265-6344731B237E}&quot;,&quot;T:\\Training\\Peer Supervision (Local)\\Online\\Strategies for Effec. PS&quot;]]"/>
  <p:tag name="ISPRING_SCORM_RATE_SLIDES" val="0"/>
  <p:tag name="ISPRING_SCORM_PASSING_SCORE" val="0.000000"/>
  <p:tag name="ISPRING_CURRENT_PLAYER_ID" val="universal"/>
  <p:tag name="ISPRING_PRESENTATION_TITLE" val="Introduction"/>
  <p:tag name="ISPRING_FIRST_PUBLISH" val="1"/>
  <p:tag name="ISPRING_PLAYERS_CUSTOMIZATION_2" val="UEsDBBQAAgAIAAZpn024+Zi64gIAAGcKAAAYAAAAbm9uZS9jb21tb25fbWVzc2FnZXMubG5nrVZdb9owFH2v1P9gRerb1m5ve4CgAG5lNSQ0MaXdi+UmLlhNYhY7dOzX78aBDrahAK2EImznfp1z7nU6vZ95hpai1FIVXefr5RcHiSJRqSxmXWdCrz9/c5A2vEh5pgrRdQrloJ57ftbJeDGr+EzA//MzhDq50BqW2q1Xf9ZIpl1n3Gd9b3DLaMi88Zj1J5SGAfO9PvYdt8+Tl87V+vU91oMwoFHos7EXYJ8F+IE6bv08zm4c4XvHrZ+tdpMowgFlsU+GmJGYBSEFZ6OxjykeOu6jqtCcLwUyCi2leEVmLgA3I0uBdCZTe5Ao2Cgq0RZsGI48ErAIxzQiA0rCwHFjVZarT9Ytr8xclRBOo1Rq/pSJ1MYEhuz5ohQaQnMDDCL4mbmEN1XOZXHZFhpqxBGgE8fTMIK6cGFEiThacK1fVZnu1LcdqM0xCQYhQDigW85p7WPjGHKUoLOyFIlpdwZZehaZNSNTEgzDKaNWCDUZeaUNAJ4vMmGEzVbWpfDEovIknhUwkwm+bFCD6JamVoBGOI69G8z64QNoAEQXHmMR3jpueHuMxSOOoSAct9kE3j258SwioM6NdDbSTHithGyFeJKAXc3cUqpKw07NJgjIVq8vjwsT47sJKIZ4/p4OaLwC9HY1k0sBeZSpKFsDQVMO8JAEN+xuQr6za4/4ePgfmvkKFcogni55kQggNuGVFmgFZ6lM7VktMRv/RyV/IW7WDXmx7uVgiB8ujs1np/33qI8bI/KFaQtdA7ZO/5Qs6nbam8IhpZ8WPx7gwItI+DHMaJlXWTOw3s3PW2bHctSaxDuROpytD83EKuXgKWmFcvp43LqzdsYYJdTHMC3B4awpDFxmMpdGpAf4nIxwjWgMw6YZPjuVTFWVpVZYmXyxAwgupioX/96Gz6XK7W7G9QbYZgD23pNFU1zUBB0fcSu+aeNgfrakcTpLlEAlH/J5wZvWyVUOW3/FfVtp+0nYudr6QvwNUEsDBBQAAgAIAAZpn00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AZpn00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AGaZ9N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AZpn03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AGaZ9NjnP2+moAAADlAAAAGgAAAG5vbmUvaHRtbF9za2luX3NldHRpbmdzLmpzq+ZSAAKlHCUFK4VqMBvMTyotKcnP00vOzytJzSvRy8svyk0Eq1FSdgMDJR2civPLUosIKE1LTE5FMdTUyMLJBadKhIkmTuYuzpbI6goS01P1khKTs9OL8kvzUiDKnF1dDF2MlcCqarlqAVBLAwQUAAIACAAGaZ9NvH0190oAAABJAAAAFwAAAG5vbmUvbG9jYWxfc2V0dGluZ3MueG1ss7GvyM1RKEstKs7Mz7NVMtQzUFJIzUvOT8nMS7dVCg1x07VQUiguScxLSczJz0u1VcrLV1Kwt+OyyclPTswJTi0pASos1rfjAgBQSwMEFAACAAgAs0iZTTZhWAJHAwAA4QkAABQAAAB1bml2ZXJzYWwvcGxheWVyLnhtbK1WXU/bMBR9LhL/IfI7cUvHBigBMSS0hzEhdWx7q9zkNvGa2JntELpfvxvnO6RsSKvUKrm+5/h+HF/Xu35OE+cJlOZS+GThzokDIpAhF5FPHr/enZyT66vjIy9L2B6Uw0Of5IKXAJYQJwQdKJ4ZBD8wE/ukZ3CRmTiZ4lJxs/fJco7c7U7LOTk+mqGL0D6JjckuKS2KwuUaESLSMslLEu0GMqWZAg3CgKJVGMRpsJfm72j8plJQs89A95CZefvGNUnL8az5gKRYulJF9HQ+X9Af959XQQwpO+FCGyYCIA5WcmZLuWHB7l6GeQK6tM28KsgVGFMGYW0zz1zyxblwtAp8UjmsU9CaRaDdRESEtn4NZ0NQYRrrmolwLdgTj1iZ21rXXrZFHYmOpTJBbmr0DvYbyVS4bu09f49OROxtE6bjmk8PcrH8O14nY/3W5ftkLDajfJNwHeNSH9JZp5Ogw1291NbYyvaxke1dyUQcBb9yriC0r9/aEzBfkGrDVuY2TlcXAS7g0x0LjFT7W4ShdGvZuK1S3EoprgW1HG67+6qjIE22W2AmV9CUauY98RDkF6aU7deVUTl4dGSssXQI9miVct2kriFebNLk7B96U/qNWvNTv9YZC/gfjfmERG1NuAjh+Y6jj4EUa2oAi13aXJMlbrlnF5PON2nvMA1M3UnApmAijmEqAjz7ITOMdnZ6CAqKaXQJcjXC9hYOgmMexQl+zSTDePUgTcrUbpKht3AQnMhgNwFtzQeBGyULzFDnWYYD4GXxXq63HaHjlox02YrRoxPj0AtybWTKf1ulD+akubSSfuX0Hh85hz4N6CbjLeTD/DXEaBIM4mrmwvY1ApwLTxyK1YDnpLa6GQ7xiVlfPo0GfGl6KGdMM51LwzqrLOM5DibPKq/mHOfZyCeELcsTc9tPaHh5WOgo4el7Y4rrO55VWaz4b3AKHpZ/DRZLLLUTQ6l3n7w/X/YYUIs4GQfbW9OhHbdSNHVwXWrfql/bjuaGqrVSyeyQpLy6FxWmmgcfUY6RkrkIRwKwDavpdYLz+EYBcxLYYkaLUzweMvPJO3yoc744u+hS/rC4aLA2rodq4yqWN1xHdcCd/Gh9kNpEvHqu4eMfUEsDBBQAAgAIAAdpn02QSSYlKAUAAPYTAAAdAAAAdW5pdmVyc2FsL2NvbW1vbl9tZXNzYWdlcy5sbmetWP9u2zYQ/r9A34EQUGADurQd0GAYEhe0xMRCZMkV6aTZMAiMxNhEJNHVDyfeX3uaPdieZEdKdu22gaSkQByYku+7I/l9d0eefHjIUrQWRSlVfmq9O3prIZHHKpH54tSas7NffrNQWfE84anKxamVKwt9GL18cZLyfFHzhYDvL18gdJKJsoRhOdKjL2Mkk1NrNo7G2L6IWBDh2SwazxkL/MjDY+JZozGP707etD9/xNoOpjPsX0decB5EY/fcGtkqW/F8gzy1UD/9enz88O798c+DYOgUe94hEDJI79/2APJZGHgRoBEv8sknZo30/2F2wZx5rk+sUftlmPUsJJfWSP/vtJuHIfFZRD3XIZFLIz9gZi08wohjja5VjZZ8LVCl0FqKe1QtBbCgkoVAZSoT8yJW8CCvRZczJ5hi149CQlno2swNfGtEVVFsXhtYXldLVYC7EiWy5DepSIxP4Jt5vypECa55BXxE8FctJfxSZVzmR92ur3wvwI4h2ZRQis9hcdluUoB0AH8vqyW8S4R6DS7u81TxBN0WAgADivhqlcq4+aWkq0JHOEv5pjOKEF+5/jmQPfBoRHxn+8QakTxBTsH1ZAeihJiSEAAKXoriCbaR4boxRzhNhyFM3POJBx+mQ5jIxTKFTzU0jhkBJsxE3mUFTCUhcJzSqyB09KKBK8TRipflvSqSA5bu72cXsOvbAQjBZnvgTGNsgYEfEnJfUYi46gaDKLHhd6srmCoQMGImGWhJZXVZgWyyVSoqYaKVeio8NpS6EbcK9JUKvm64D96N2Dpp7uG5b0+iMdulUI/XebzsaQfi/K4+9tVQA032Od8ZU4sWjYNPkF0gGQZDLIILyIEXQyyuCYVFJrTLxseX7jk2uwR5b5uUtkkv5jrHpBvE4xjsNJvWUtUlPNFLAqnJ7Eh5NMwNJR/nwGIXe4/k1gYV6GBGC7kWEEeRiKLTEaR7mzhaVB/n7h/RGXY94nyHenyDclUhnqx5HgsgW8z1nm7gXSIT807T3vj/XMu/Ea/aVP+qrRK+Qz69GhrPQWF5RBG8qkS2qrpc6wVrw39KFFrij4bQZ+pP809t4uPQDX7MzpQyq9OmAj17f3aRDd2jziCeuVL9d+tHR0KbUkOgYdHFEXqMtL/VRLsdu4GuiInob+f6Z2Aza+oWFDY3v1X9rf2gBfAVeioGncAam8gptDoZVKH+tpcw64PwL3XB6G9/RcbUZVB1rsRNKatOz0bPveurkfPTC+tez3pQbJjLPAjZB8BF2w+WKJUZxJ/0wJxPyXYFmhJxMJMrVaeJkX8q70yZgLWtM/FtN3xbqMw8TXm5pX9Tpj48J4pmcmHjdDagn9opuPf+7An46btECQ6hjbGxb+vex9ZqT3sagXz0UniMblsn0FHGq3gJ5fhW1XnSE6g5gjnkDANYO2cqeNHdhbUAX4XRPEXt098HgeiODpIo2YH96atKlH8NBtHT2GHQ5uAnHqpOIIbHhwGYQR+r9uC7tet5DmYucPmHHDB5U+IylcGjo26/IJV26zFj2J5MQU3UiEfVBbSQQxC25LGDeQgHtFaHNgBBO8BklQpEHrhWzxDUKQ4vIM+aI5c1mvLiDpI0UyodFJvZQC2Oaticvtxo1FUq80GRP69E6gkzdxZhxzHXO7CScHq/azqCBI6PcXvPk6pFbzB7gn2oAV/hiURWQwFDQnbXN/qKwlwHeIrre7b//vm3y96U3W2GhSTWjL+ksPW3VXg3Ks0N3cmbvQu7/wFQSwMEFAACAAgAB2mfTb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Adpn03ZCkXwUQUAABoeAAAnAAAAdW5pdmVyc2FsL2ZsYXNoX3B1Ymxpc2hpbmdfc2V0dGluZ3MueG1s5Vndcto4FL7PU2i808uG0CRtmgEyFMzEU/4WO20zOzsZYQusjSy5kkxKr/Zp9sH2SfbIDgZCfkRbOt32IkMsn+/TkY7On1w7+5QwNCNSUcHrTnX/wEGEhyKifFp3LoLO8xMHKY15hJngpO5w4aCzxl4tzcaMqtgnWoOoQkDD1Wmq606sdXpaqdzc3OxTlUrzVrBMA7/aD0VSSSVRhGsiKynDc/jR85Qo55bBggD+EsFvYY29PYRqBVNPRBkjiEagOadmUZh1GFaxUynExji8nkqR8aglmJBITsd157eW2662DxcyBVWbJoSbPVENGDTD+hRHETVaYObTzwTFhE5jULd6cOSgGxrpuO4cHrwwPCBf2eTJ2YvFY8PTErALXN9OkBCNI6xx8VjMKMmESDAHUQ0tMwKka2Mrkpp80uVAMRTNOU5oGMAbZPaq7rSDq5HbcUduv+VeXYy6harWiMALuq4Vxu96bfeqPwhc/+o86HW3BgXuh2AL0LaaWdMPR67v9gN3dPXGG2yJsFdqiXF7Ta+7Jea9+8b3gm1n6jd720KG54O+Heb8cuiOul7/7VUwGHQDb7hE5Wd45bTWKusHvwYOIjK5erx1nCVjjimDYHPnjCuiIVwxLKckEB0K3jjBTBEH/ZWS6e8ZZlTPjYdCVLsmJG2qlIR6ZLyv7hiPcpZ0BSEoBi5Z+vbx69K1X52sLb1SzL5c1r1a1spgN4yFFt9Z++rBcan+66PH1X9A0dqMRkT0sZR5yNpcwJMqvFhGx+rhy5ePa/HAbDWsNQ5jCKV6EQlXRxZS1OiPQ01nEKfJHV0nGWN+lqZC6mUwXR0slXiApjYRfO38mWc0Fiwq7UaSMYn6OCErCci/prwDklUHTcBTGFh0kBKOfMwh6VENVg5LApWNlaY6T3adW+mmpJgh4IOsTFDP37B6GGOp1lyjtI9JNGHjj77QRP1ZbHcx9KCoz8AEyDiolbzLI9SW+AaStI34kHAbsXM4PMwcICKtlJBYbSGJmoxZCSfgzTaC78lYUU2sREXGIjQXGWL0GvZZIPC7LIH/YoJWiwM0kSLJR6GA0UjlZplRckOiM5uJLmGKJAMkVEspI7qY4WNGP6MxmQgJvATPwGwwTlXBv78VcYqVWpLihY7PihTr9dvuh2dmgTiaYShXtiMH9yZJqnfCj+eIC73AwXaEOINTYYwS0Sh/Z7O2/S83QxlhwM7fyBpr/IomGcPfkr7ckBXqHZp8N7NsY/gnNbCeNsaz3NGN8+bU4OIUTFJwwosQsgPlGbElDDFHgrM5wiGUScqEjRkVmYKRIkAU1OrLNSzwcEzzpylkMphRRkRaUR5UXxweHb98dfL6dL/y79//PH8UdFtADhk20xUVZOvRtsMaeafFeQL3QCthh7rTUDwBerCtsMZtq+YjLYY18p5Gwxp7t92wBm40HU8gH2k9NrAdIRMTdaINe97fhVrAPaN0sxV477zg8h6C3BU2C7ZaxRST99eWeaX/o5aWvtsctc4RmOuiG/inNuGhLyAS6zCGADMxVzGWmLw1sJEdXARgf9eK1pjZqm4due+sCMHgVlHXbtr+wGrBb22kRkWdOVypMa1UgLphWuRBqBwYTaDQjb5bFviamGzlw984nO8szP0/QtVXt8FFrNtRqCJYhvHOju6vkUx2aaCfeNt/7Puhn/kSZ7S4TrYR7mF5TSQKhGBW8sPFpSny+MSqOPEJQQk05HYbGJHvGq7WD77v9rw3g277F0gNP+gOFk/lh5K1LyPljf36p0TzJqGcJrCtpokvvz82jo8OapX7X+3tAdv699zG3n9QSwMEFAACAAgAB2mfTSh/+uptAwAAnAwAACEAAAB1bml2ZXJzYWwvZmxhc2hfc2tpbl9zZXR0aW5ncy54bWyVV9tu4jAQfe9XIPa9bGl3aaUUiVulatm22rK8O2QAC8eObIcuf7/jS4gDSUOLKuGZc+y5HI/bSO0o7+xBKir4Y7ffHV51OtEqlxK4XkCaMaKhExMFz8lj9+nvfN7tOYhgQr6D1pRvlLEUtg5FYJxrLfj1SnCN+1xzIVPCusNvT/Yn6llkG0tgWJdy1mQF5TE/+vfj6UUUf8bdeDCdPDQRViLNCD/MxUZcx2S120iR88SEdms+TbTtIQPJKN+1RsSo0s8a0kpMs5tZf9a/jJJJUApMSA/TUX/0s5XFSAzsmP3g7v5udCGnPOrzxpzQ9lRRbWmD/uB2cNdEy8gGqkWezKY309tmPMfdq135NC5H0PBPt2aO4j+A/NLmIsuzr2gkk2JjCnrCGZhPK4cJkuD1Q8L0wXxaCSYhc1CrIBWjCbZByMRJ8bv5NIGbaum/hkMiMndbCvZmmnAyPYxCYgZDLXOIesXK+dRWfLzmGi8TDNeEKQSEphL0hhm+kVwV21RtJe4PfFCeBCBvKBFLwfIUJi7eAFi1l/jJZGznShjf0RYEKGHvjUGEpbFEvmBZz5CBsUS+m269cnY4g596HKfQw5j4Zn5effQCJ7gs6lWsCq85aW5uuQqO9oYCk4oEhlZWC5qC6VrUszYXUu8spoiTPd0Qje/Sb4OLDzYZFfVOHF5p9bqKNNUM6uS2ErlUGAy6lz5b37kaj6O4h0ON9BzW2qdatZU9MY9FKAW7bhe63+5YNrfuaHxKHrspkTuQCyGY6nY8D68fbuMe5XOGGdb4lIJ85mtxIYcLDeH+NokmsHA38FI40ZqstimG1JTBsaKur/Xti/yxdX3leRqDnKEcKBR6rNocbks3W4a/eknhA5IqocHpmHqL23FCj3IPDF4AQORqW1wGt3CeNGeaMthDMVICg024KbNIofjr8jXi8uoL5PYVPfoJVAolxFUdNYQlxiWqsyx0tEtek1jZxCrzpBjt5caVYV/MSKPVcDzatRdSZWP01xUQW1WpJsm1eNdEFte7XPvUyR5GnKZ2/KAjOL7G4zhMiMxXxTqL8p7ZyxDMk3XcTBWEGk8TxQzZYb+OYj2nE3aBt3O4lgDhdLXGq2D+/4JDLIhMXo6QyoNQ43ZszBGfTDuslanlK/7ZGfUCq+vPsRP4Hf8rGf4HUEsDBBQAAgAIAAdpn03RHmh9TgUAAKQdAAAmAAAAdW5pdmVyc2FsL2h0bWxfcHVibGlzaGluZ19zZXR0aW5ncy54bWzdWdtu2zgQfc9XEFr0sXEuTdoGdgLHVhChvq2ltA0Wi4CWaIsbilRJyqn7tF+zH7ZfskMplu3YcehunKJ9KFLRcw6HnJnDoVQ9+5owNCZSUcFrzv7unoMID0VE+ajmXAUXr985SGnMI8wEJzWHCwedne5U02zAqIp9ojWYKgQ0XJ2kuubEWqcnlcrd3d0uVak0vwqWaeBXu6FIKqkkinBNZCVleAJ/9CQlyrlnsCCAf4ng97DTnR2EqgVTW0QZI4hG4DmnZlGYXeqEOZXCaoDD25EUGY8aggmJ5GhQc35ruM395uHUpmBq0oRwsyXqFAbNsD7BUUSNE5j59BtBMaGjGLzd33vjoDsa6bjmHO4dGB6wryzz5OzF2rHhaQjYBK7vJ0iIxhHWuHgsZpRkSCREg6hTLTMCpAtjc5aafNXlQDEUTThOaBjAL8hsVc1pBjd998Ltu52Ge3PVbxWuWiMCL2i5Vhi/5TXdm043cP2by6Dd2hgUuJ+DDUCbemZN3+u7vtsJ3P7NudfdEGHv1Azjtutea0PMJ/fc94JNZ+rU25tCepfdjh3m8rrn9lte58NN0O22Aq83Q+U5PJet1cpi4lehQEQm59Nbx1ky4Jgy0JoHOa6IBrViWI5IIC4oVOMQM0Uc9FdKRr9nmFE9MRUKonZLSFpXKQl131RfzTEV5czoCkJwDEqyrO2j92Vpv323sPRKMftsWSu9rJZa14uFFi/s/f7eUen++zfr3X/E0eqYRkR0sJS5ZC0v4EkXDmbquH94fLzei0dmq2KtcRiDlOqpEs6PTK2o8R+Hmo5Bp8kDX4cZY36WpkLqmZjOD5ZOPEJTHQq+kH/mGQ0Ei8q4kWRAog5OoAp6F9xBQygNBiHspoQjH3M45KiGsIYlQmUDpanOD7eLe+u6pJghOMDgFCao7S+FOYyxVAu1UAbEnCzh6R8doYn6s9jfYuhRU5/BniNTkVb2Lo9QU+I7OJRtzHuE25hdQrYwkzFEWjkhsdrAEtUZszJOoHxtDD+RgaKaWJmKjEVoIjLE6C3ss0BQaFkC/4sJmu8G0FCKJB9lWGmk8rCMKbkj0ZnNRNcwRZIBErqjlBFdzPAlo9/QgAyFBF6CxxA2GKeq4N/diDjFSs1I8dTHV8WZ6nWa7udXZoE4GmPoTzYjh3omSaq3wo8niAs9xcF2hDiDrDBBiWiU/2aztt3vD0MpKRDnZ4rGAr+iScbwc9KXGzJHvcWQb2eWTQL/pAfW08Z4nBe6Kd6cGkqcQkgKTvghhIOD8ozYEoaYI8HZBOEQ+iJlZGNMRaZgpBCIglp9v4cFHtI0fxrB1QlmlBGRVpR7+weHb46O3757f7Jb+ffvf16vBd13jD2GzXRFy9hYe8+wRj640zyBe+TuYId6cIN4AvToPcIat6mba+4U1sgVNwtr7MP7hTVw6ZbxBHLNXWMJeyFkYlQnWorn6munBdwzTtcbgffRC65XEOSlsNywVSume1zdTOat/YNecvDjmknfrfcblwgCdNUK/BMbQegI0F4dxiApQ/O2xRKTd/82tt2rACLuWtGawFp1qn33oxUhhNhKZ+2m7XStFvzBxqpfdJa9ua7SygXoFEbFyQe9AqMJtLbRi+n+/1Fhq6p9ZgHfmrD9HOK08qZL16pToWdbEieCZRhvLVl/4gPjx8XkF97pldmvVh3OyCcJNaAXOqV/5fcy/ekrYRvjNpa3RKJACGZl35u++EQeH1p1Hz4hKIE7tt0GRuRF1Wkx6X237Z13W82tZj+1S/+fQnKed/uKp/JLx8KnjfKV++K3wB0YX/yyerrzH1BLAwQUAAIACAAHaZ9NtYIDQLYBAAB5BgAAHwAAAHVuaXZlcnNhbC9odG1sX3NraW5fc2V0dGluZ3MuanONlFFPgzAQx9/3KRZ8NYsylM23OTBZ4oOJezM+FHZjZKXXtB06jd9dyjYtcOjoC/3z6/96V3qfg2H1eKk3vBt+1u/1/Kk5rzWwmlE7uGzqvEcvrO5pnq9gmRfAcwFeCylPS3/kr1+CMvZEbZrsn62tdvw8tF/WjGsXl4SFIjRNaCWhvRHaOxX4o5HZMatDRk6Zk50xKEYpCgPCjASqgtWMd/FQP26CLRhLUP+ga5ZCw/TGn9xHveSvY3AfRvOpy6VYSCb2j5jhKGHpNlO4E6tj/LEdLr3ZS1DVgW/7wvJcm4WBoh04vo792O8npQKt4Rh3Gs382S0Jc5YAdxMKg0kw+wNtGHcL2qLLXOfmRId+OA4Dl5Ysg06V5nF0HY2bmKi8OtXsBD9wBt5NXzKSsz2oc6xQ7uQZBygVZrYiXTS0g0Q5slUusgMXTe0gObtZa9v3b9QdY5SgWv38FVd2uEynGI1rhq1rtiFubdHXXM7oDIa83LoV9ZHqC5wSqbhIaJJaXJKbMe1OY+cvVdpMbUEtEXnVPO2hgK6aCaiFWKMVmDEs3RSVVqXz6jYKqhunZ6fY2uXg6xtQSwMEFAACAAgAB2mfTZQTsyJpAAAAbgAAABwAAAB1bml2ZXJzYWwvbG9jYWxfc2V0dGluZ3MueG1sDcwxDoMwDEDRnVNY3int1oHAxlaW0gNYxEWRHBuRgOD2ZPvD02/7MwocvKVg6vD1eCKwzuaDLg5/01C/EVIm9SSm7FANoe+qVmwm+XLOBSZYhS7eJo4lMo8Uixx2EajhU17/wB6brroBUEsDBBQAAgAIAKyUYUv/z5QKCTAAACRTAAAXAAAAdW5pdmVyc2FsL3VuaXZlcnNhbC5wbmftvHlUU+faN0xHWkRRD62gSI6KAopQBhkUklYUBERmEQXSwxSUSRKRIZOtFZTBCAQiY0oRUVBSQRPDkDiUMZDYKkQMEDUkUWKIJCYhZPoStNX29Kz1ve96nndYr3+wwr33vu/rd83Xtfe+95ngfb5LjVYbGRgYLPXbsyvUwODjfAODD2c++1R35OvPwWt0Px/AQn13GrTRLZ7rBh9Dvgn8xsDgGmaJ6l+f6MafH90TBTMwWHZX//dBf8alBAODULLfrm/Cc2KFkxmEVH7uKk33RcoJygl/1Ieh15YHncOvmwZ+SHP5aXn0xop/2kcEXw6o8DFa5lJ465sjEaPLd9ksW3/kVstvP/RdDg7rbREXPP3l8M47GjWli388gxANj4EzgMqc2W14wqtf66tujF2p8oC3dTDlV8b5yMgw1KtGQIz6sSHo5oJGTkUL4WylpQ6lwZI1XkHb8cdAsCnb/PafH5npDp3g7DF0gcYYq18WgOwiP9YdeZzz2ycxq7y1Iq2aCtUzZ3B2S909JeIHY/1J8YV/5LHxWgUet+QD3di97dhOUeuX+quOIgobnLHanbPZaHk2LTF6E/sfuqOeH/feMw/98Gcu/EMdsYIfzbZ7+xsQEUG6Uy+XWwY4vloQEMCA67yUG7VduSs33mJSZDdaCShpKxPcyvWVNqMXmpktiRXdQO0sW93VGoScCYvUcqkqHLTO+okfIqhYnnnDjhBVyYVfPIhaw/CUDI/6AsWl0HHkdObkhYNaeygANPcPUIj9Rzqw3/eHGnNPiPSLErj/3Gz51OBlqOeZlf/c3W8NnDvTikG+iI/UvsCrO1LwWhWflsUOkNuu32ybPRv6cjprQcjWCHdU+JnoyU4ja+XpES81CwTtQg+baRJhzEUVePYNN2T26GiaehsY3PrVixiXDEwe+Y4baHj+VX24owvO3sN5E/ceue4brLilUx3ebOqN6ard3lu+Of8pBC2DoFPHg9QPgmIcdvTHJVeSJe5g697lOsEeMwk17kWcqPz+GQTFg0x5vBweN4zvscjBsEg04KsGk8mbdsxWZDoOQvW4tFZwVjmc5rhsAbZ/4CFDRoH96OlA64wf985xKGzY44gFtU7Uc8ELv+HaqD6VDEBrocK4MdUtnW0fsMI5nSHjvKh5YQ2xSyOtpXXEWN6/6UVS6+2AANZmslQQR388A8FzZp4KjTAoyYKSWeh0hngiMp2RFuUqAhEJHO+c0N7gekaQZjqIIpB1L8slXHhQVVTXDeiYtSnpSzFtNKMLORpobiqe6QiRFae1zwY6r2e2yqFNm/P7iBwKLFfjzDpUnyiJzv2tQ29uDV57HF2WXez74Hhl8zlzGuxr92XdPOgmcD/X4quknszHFcpq5uSsM7E3eAyAWQfFk5HRjNvJlKQ6i+6zyETAuPxmrdKclSpXLJ8qirMhfON/HjEipC60Uhfie/2Jfs+d2pq/MidkGGEzPXRrZoI5eUMXFVl0IF99wb3ahNiBiD57ZQcuINeTw3Ckid3bMbk1UWPmyq4RDYkQVplYl5kUUek121G9OajFbAgYWjydi2FJpgJDOrbmiyf6U8qZifZYceywulhQqgSwIOMIcNTx+8WXpmhulwsbUmuQJUoaNxcMp8HA8W0JivJ6vb+ZCK9pzjYg1vbdzlr2qP/2o3PoLIDhqfF04GdroY/dAT/2u389wn0RD/+WuDU/LrZeeWUZD4rPtZDEWzBhX1WfvC2Mz92jhwNbvXvQHbaJBjWovZNgYdM/fykqfU2fLKoempAKWrOb1j1pA+/j1n7iMgaA2JYI4ifXbQyj+6yWV9Di1Z6VwoVDHAVPnCbD06IyohkavnQDQ90A+l5uVdSgyh1p2meE7zYR168VsaIqE7sUahyNlQXTkreKtArOkclFFs3lzm18iiS2njnIWbtxPwmBihX12uk4zEnGXDXzJ5edvGQRTDdEkrcaRnEep5sZsj2+oi1EWRt+7zG/Wu4BeLy7kmFYxOJKvjtcicnis4isXWO0D8CVDJ9fSz+6beGZVEd2ybHRsVq9pDJ33GYvkdRkOni8Y251k9mgwIXusprrN2YO6K0uUV6ROVf2H89tyxCl1PZi1XTW/pa45FjKJNqeT8xEdqFSmbmfBbWbDXFDPh3Z+KtKQ8PDxxjw9G4+X84m/njmCj6rI9U+sn1qqniAK4QrNrHUPCgRzzwzdyBDbyLWXkt0XFk+itfaRC07Bzvn1hapXQ8e/CZ52ep+X3fojx4AT5/Kko9+ycXfRRhErt3LIwqRPv5XFY0b3QZh8JWGP+h46Lw8PCBkfWjVy0gDOlXstIF8XtK+CZexkBx5Az/hSqWwuKPmO+6W2+Snb49PjuWv83wel1xbh5NP5zCGe4OnDFkf5qC0XLFsjqeBoclI0yByT82K0ddYGU3bNyR7jqUrZLlLx/d56KK8xe2TqrMNFr9wiZlqomEwGXNt0t1mLQ36c6XSHHIpQWfjNNjL7YBbEYblLKUF9Bzuo9FMNpx3klMAPdsbPAxwY5UL+/HZY0GZoRUeoyhe2gYaP03Cj66Az1kVNpjGSBzG9v2rsj05Gm0T1KkzRTp8vYh8DaGZYnTCqqpZfDnYPgMgUtUPM8nnxl/jHEWRREKhxcND9cqWwoaB+E4hR5cy3CMXg9+PuJNt0Yy80o/uXEMt6+wTRkGAzxjmn8d3IepMdsHwnFvbaB12zH7xBNErOYCMZXVoESMLnMzpa3SMIw4Gr4T0KGRkm5zP+AeNmz7288CmxQPDNgl0AZRqsB1iMsJqih4UjqKgh8bMmbBchOlWZtjKEVKvTV79LkesGsKO15K20mYFfqu8OQsqy+qic1fcqGCiiNpm9iiWXbOCJZSFK9d2xE1ky5y1VcKtDGRJnA0O/+qNrTeZdZZgnTx+Loy2JPFvHZmIXZtQojPqiePjMSb0Pk0cBYmykwjdrmqD63d9frTFdENuXRyw3Bp9kSNTMLL3XMYmKjpjiJAXGXA8XJm3sk+CDFWC+kVnPLWeF2d6cgu7KzlI2XJCSjabNC4/YN3C1ZFtzY3rXU7KpvcuFy39+0Ss+zG4GVy4Tl8ELGn6/zUUKdVsrXqLPtvbY+I+0wfonbb5i0Psf9Xwy7kKAoI7c4i9MDaaTZHUbVlROvz98A/D+UeSJvL1F377AVj1dBWBolWLQNstTFcoaAmuCT7hHY2NepQHbuHV43iv7R/rTsy9c/jE6T24I8eP6TOzwZLlK56Hjpw9+3q19etjWsZ/DTHWlTN2X++6ELBtx3Y92yc+OX362OUkX19Hnbv8bLCi1H70xTObRYT/XP9bU/XatfrcfOvDXbs63xP5rybS7jOVJ7jaGhmby51R8PFU2av7QWAv6YMwyEbMYU+K55hnkofPWxh0kO2BeqRsvL3YA5I7PNQQf+EPetMqydMih8pempH4YaL6LelaNH0uPp5U0Y/yj0VKR31x0xZvyUM1l41wFRPbbE/tG99n+Q4nfHzar+3VXQnYndmT+yxd3z1BTqjiojV5aikTcFU6xS1xm7qJshuNL2Yl2Z+aba/zRLwLFxbltIMUjnFML0+zPcYSTg++C7hj6958WIDUrDEgwmgyaUcu9K1YPbThTX61h1r6zeDky6ZGHvh3GWr5zYq+VUexpj3S6FRt0Lv0Ig6v5FfOOPpUtP2nSWnpYf9hUl8tq3LnOn75H5o6JwmKqP6F3JRX7AjFhdpMI/4kOP9ydz1nZV3/aVKmv60pFPg3POUA/pcfNnOgzMflwn3p1u+qssXljF7+GzyaLMokfn8Y+ICieXPg04lQrz4zcoqH1d9LhG/PPff3YnQlbS34e1m1TFz8D4Ru2sb8B0LXcD3QPX8Lu5EW+J8gpIVWeP9ZDqlLyp9U6Nzseh8cHwlG3kAUZ7JSaev+bCO89oTd2YPRywYV75qpM85uS2eKz1/wMTp0jWl8Im2z+GGQ39BfFopFKbjtx6K+sey6gn93zqGMnizpsDMD20vzoMXT43HSsHdCQejP3S/vLEn8AHZWfKBiZ7/f/7uxk76VQFmYGQ1w6Hn1rLrW++1as3gmGK2eudxc3ynTyTHaS6uSRDroxDa6JqN7LrlEMsxBIWyPiVWt3fNPi5j64CpgPh9xYyOuT/dLxDQHMDX/XcMgo30csRdSB6Wm3kEg9av0D8Sx1hhRZhIWGPEEi+yRPUph4iQLL3Y7HkO9O4kXl5yAtfIo2jTIxO5SVD+Nx26IEunMi0xJoyATrgBs9/N+shWcTSRjJpgDD8H+1dfo3QxE+BZMht2acbgn2TNhPCcdBt1/Txb/be4E7PNtIgdzudusM5jUe6+bLiNvkgjCvezJ4HcZx37JirMZTIuqvPBsz+FSVmh9cccRfS4QYMCJUUYVisYD46403ycr4ruwWzkUKHysZknpCwcoPp6V+WlYQleL2SO4J4c4ETQL9yR5sFbajFfulqRUKAd01WNCjx2+qGGWnFRzza4vZSvG4a1a5EERxk2Xzi8pw37ReN7cj1yKqR0ZlIbkTQOhx/dWmLpKfInQXPvMdmoqCILd6yc939VfntYRWFjdM517NguaFESsAgi62RPa6NUbc2thjtfl0ZI8nobnfLoPyGcenH1rQOeUEKxdh+kaWFVIXW8Zq094tzvWqAprp9i+ChCPlhwvZflAQVEZdAQ7wvGBV31mT4DR5RB/7jXGqQgnkRuOhIFNBcmj+Vn8Ycyh2Xe8Ttm8OYroFxLyxbbGW+dHBNzhGqydbaTPr5lhUU6V1m7CjCthXrzZuWJBDA9THgH5eEQ5whVyhoFi97JZMk9wIJuuiuZq3tV+S1lijekXuhbmFIPoQrb1iLfhBs82Lsw/cB3V8Nov5A1PcqqWVNlzOAksDGOjBAXLVf56nfzieX0Kfc+QL4M4rrFc/2fdhhU1RAdlOqGnU+kyGda18fygugSTEkFOc3TBuU5yyAGO2P5q6MXNaTzmZojpCJWZbPpto5m/rD5ljAHk9dfSci3hvVUTW9/RG8MmShb6xTY/euUgMcqS7DlGk4aU7TI6F3J8WtDdvTmMqKSlwa6Vp/Ud1xkO3DPbNh+KHicucMfJSCsB13GanIhWVK+0wfl28rcX/jjhWonhb8C8E4ZFyNC4C4gzCjtc7YhzOoA7XHtlR2Vd6A/FQhJA2vl8zjOcx7+GtNtAym2bRA48f1/7/b9O5IQIwd+BWabetQvlWbXiD3IvF7ugApDqSaP31ytKqXuTvJN2/b7AboSCBqbkKXU2tdao8HR0DOOd/ui/oSd7M/x2HVg9E0mgqIUZYCR/B5u8SUQ3Qb08mR1b071PK0CrCeKs7iK2sofdlcetiGxDcSNR3Jm7AM3LUSVbq2nl18Nng8Xd+UEocXkkXjnBH2J+z3ktnvW7Cya8bIsoshuECsJh61P3VhT9uK9e4gta+FW87cmB18Ldc21dM19/SDq+fzQFXl7rEVaxCTcN1tDQURRXi4LXUmcrp+SWERbQI6HLkNwtYFsw+2qtbfgXG3E2n0RJV2cav6mxOH4oebB0gS7eccp+jhMPV9EbOKGvVWUJ7sRguZywCA/ooLiI1MoslL5uTf+JcVBsnBpN8UQ8/ghgQysNqGReyLt6AP+asDhH0uuAuoaoA+sainazJ2QB82LeyIGa38/C7qPBeMzeiKbPgPuOh/8OI1AacEkS0Ny68wcqlpms7Lzm+trEZquZsXDhTBWknpynS+xTc/oWSOv2AlaP1igEiQSqZqHxkGY9R4YDoxQLCwjQIVYWUb6tPaZe2JfGAfr0tV9Lp5zNgrCEs2UOaAVNlFcSpHaYgW0aGdDVBCH2yjq2oi57UvM8CL0wIySxKbGu4qsZSEEMxI5LSR96yAgUFCsHUPwEAHVuDXWOLu4aSnGhJl0Jem21XVaJt232LSbaMmtwfxqs6qguDzP5Sr9Bl3SaqN6vT40PNeZqFksNVnlPXPKL7Cm5rWKBSdW0Mec3ABR7ovKP8eJsqmh1LWb+ti5loKI9/yq/YLdAxivJAilQOc6gdCASohntV5wrE5XX7HhIazIbpCgHkSndWy/PPtXbVVes81jz67Y/xmmoZlVszpNft6JLQ4gJij1DFeQT5uakDMaA+SeBlRnlrFbl6nF7AMa6KZhC0VdBJGt47z3OkJwi78mOZTOQs7DEFdA1jSfMIQZNF8bt1yTu9ceXmu6K7zHbyLBBJm1gsfpdI8ad6V+u3h2CeOYNyGvO2R4R26qAl994bR5HWd0KXo3I1KbRxWzQ3CM+aiyA3mCW97wJNxXlaikpt8kvm8ts11t/4uc6QiqFig/S7vNwAbbd2JoPhZdJecrT+mcQTBov7rDZ+BQl0rgEyd3b4HlWKA5DvmoEqK+JgsaaXvObdv8Lm/hxm2gdhSFm7VYsjYOSFzaMByo70/r6B6GbAiO+n+izQYf+NtwbRB8e/9J7NMqTpfQj0nyIpAwaNWEiWwYCAisv3OxkSCyAL78zUT2UWwtee8BjYtUS7GbWTm50YUPtiAswtJIL7w2WeYX3DsSITwJUj2MBG4rIZkPSufOhH3pdjkvWrPVmYX7iLuwxaq2tcnEA7UaRwqTIobzXfnszjYcpK8EUlYTTfD64vhXWJwzSqVwMiuXmadxu9MQ9y+Q/0JakPvzSmzpfRM1BeplDlpfEJUcTgPZEUmoCXGmT36dmW0GMuMUNCZ505QCsjRIUhXntV9mD8xkzJCoiT2WPtwMMbien2Z/gdWSL2VOM3IE4G3OqO9yzwDrE2GvWOT+utqm8zNq8N9CoulSBC+LHgxun/b7TpWmdTERfeLPALj3ZPr/ZokRyFEEVm7j1tY9ObLSF+Zwp+37jRrqKPcpIDAKudEln5Dn6V2G9WRMXzYYofcheG4c+sc7IdbSz+Cy+ksJAR4JC6xpgqyIcsTuTVOtnEuzTeZjjiTVmn4QSL6NM7g3IZHOPkpSZ4NLEccisAzj+RbwdlVB7OAJJaP/y9xBgasu5gl/H9P3VCaIB387HejceO+9sVI11YqWK4s2UE7GEwoYE3eK5k9fYV4XE5k0AbcsQhnWpsMEMsDSACHk1ndqQJi76KWOBe09nv62gRitaCzJBrbD7STn/sgAUjfqD2D4/4MrKnYkD0poytocLAX54XHOHZ71uY7B/U8NBPoWHnGhWdfoB8yOR1PZlb3rAf8HYmPKYFgzqVSNXvkUQ/CZ8ArUqvFbSrnqcBJi/ZTgkihxreJ0pPREt2qXFU+iFIO1lVX3i0jcxsHyQs9A7jPulf3Ds4psLq1T6dEITn6xRuI8/elOyWpcL0R4MYffCTCtXvpX/OhIZ5EIVjw1BByoBE3batSgpkqYIe42jPlofRCq5hm5wrZINRrGhmt8XwukC3aFExW0KWzXCtqNme2T8nphTJXW6hNw5oBqKpITSS1hveNo1fRGhW4S68HQV9QD9bYKHKzpAyg7of0eNIRNPilDyGRPtSxMC5VWTQwxSI8EbLtskEnb3S2LZb5d7wZUywdQ8yYgbQcPQKkCY9BWlGzb++2UbIaanB+bu9zBbf0f1rUPhulLaaT3cxzuFux2toOaLJ6Iv9djk77LfsDhxyY1VvecGEnfp4R5tkP1ktpJcvAjX/kGsqfd6Pp6ki/Ez+i4vT6Pgs+fuLHGI7tGpCDP2bLFAuhkM99jpiD3J6bL4Z9EVrK7nlMw8b8ZT9FnNnwFUvmjcJv/9QnKQ4ytdN0oVGEh7V4G7gR1P/KwhQd26fhPTdsbCOhfUND+o3CIiKdQVd2wgS0vksasWhXXqEe1y7z0BgYpCfl29k1fiNpXDb7QX7Ya6nhpY4TzErCnEk92H4FCHNxzhdJ2Fxc+8vXU1ZR3m7fSfA42aJupPjl/ZATRyteefcKPxMadLlHs/qHDaPMi0MIOoJ5g3QaUbpvXZ2B7Idz5FNN+Ylj127o3kuA/ibE4FLjuYsf3bwMPYO5t202Wp+Xa02+mVXGD7lK5dP9Zj1xS07KhkRZUZqyRLso3m+y8sYRxIgwKiKgXrffdM7YB/8mIgbSzsjfRrDxqXYH6+cK4qAG/FHUGcq6Zx4pM8wmyYvg3YOGvDG5zsj5seDkoVV/AT6MILM3t/xH4Dm8M6n4bGTH9GDnxSPpHk9VYuwWVQiKmzRLRqNUR24Yrfr+WCxgd+VS7an55dKRf6hrjgvVzKlA+nXMtOPtEFUPUk7+uDCaem1V9RQS3TamxWeh7mD33PhhmXFDvnQV+uJtdCN4UuHzG8wTo5MVd6vXTmn+6G/Zxso7RyKd/5TDt11iAqoWJa6cHmwBQe1qKKEMvJV5Z/WJfnWV3P/t1ho596nI+32xleg/GcUS1cv9ku/2U/8ENtB0Ub8wiabJfSggEblDi2KuD+nBqfWColNs1Y/M6XbW/wsj38jmOhL6btGqxImI4Cn75OztfH7QK+K8/qdyijS2dS8anlvyXXXKF6la+Xu42N+KbyhH2oMs+Lis4BXe2KM61vNHjUEbnM9g13+3TNHu8O4qvqp0kas4Ch6ol6aXuq/bfQx9Us8TYSpC7EIrGr5cpgGkfTHgOMLU9lMtQJPZnf1pYlm/pygH0U6I89Wyt20T04q0gmHCWIzVdMWaZvLlgMDauOODSbevsV/lhbElY3WF6c2HjafPCDlHR80QWWlbyDRN0sqQqMp26QOJVWlIu4ZIsh7oy66Xf/uWG2slQyaFOQvvnUyjcCKIrbM+3005sLQozPRPv8Tud/3KfFTQ7I5zP620HHAnedPf9v8aWLrZ4dXUV5eUrQ8fmJ+CG4p0ja839Xk2WfQVXLRqlauVYzA1YVoTOlGO0ciJKni+kmdvYibnezZIoO736X6TXs+b5RGMMrW/qig/GhYYU8Z0oAf7tiD0LFATiYWH0XPwhHvr0z9PMqyJLbiQN/OoSbMVjpfvGtxG7Ftpz0fXxe9pYJ+OVllhyCqoJ653YEetaCFdvyNkSP3o6/4D7Pc6MOfoNcuI+31054EP+8Vn+w8dqauGdOwneSR+haz/y4Zw9NvXGH/4TksaOpd/9Fs86977ISbohpMNvu2nsv8dE7EmjanmPce++abb79/b/gsck/G+h4rOovDHg7HkstbKBdf6uohwFZL80KG+LDjGMuvof8HvL/XZBxocZe8glYJPXlEmqwPWuhCbzQJJb1b8RswDQflF148e8I923N19wGzRtGajloFeYQbiteMQxp0/B19bCojCWRYtdvUhLSqX4yR5kHuO1FDyC9HekpQabi6hZqAc3/LgiWLsn5l4A0HBBloc+Nkin4nnPRafpBByTUP4LETrA/2dlRIJsycRsH1ivI6bjFPJYT9DuzdaHG6hmCZkbK7DK1cLta43zGx6+cZpuGkrihJXVOG2lQrz6Z/jZMG0U5KYplQ4jm8m3hrGmBTX47YmqWA9DO7xDwxSqUGQZyiR7eYsl4yLxJjQaQuALVQcRMGD6Pr2llPlv3N4KYlezIJ37SX18zVpfB4GZ6cQONymursIJSQZQDrmMKAbqbRqxyaJ73u1zevoWUUdRgGm4L70NGKOtEGedF8RSLKDfWNHTWWTkgHYj34Bq3dP2NMr0G9VUXpQ+RNHITE20J2bDbvzrVuc0kCiRIz8CwUp3B+xzLnVG8rH7lOohhmty5cqSl35ngBj57ZUc9rPDHmkqvC38jc3Kd4/UYSO0H2I4jff032/eN1TFrsljDuH7fm31ExymTqAzErlRXwo4x1hRwNh7u0Z5ONKfxlGfnfu0s+BsT3yGPSx4Q2h4OrZ6Gjl0dq5m8PoLwaLonk5uWyL3HWunARzrB3sQIuefxELEVcDvxxr+vAa/tDabTB33JvKx8YeeokJUVer74Nytwv/b7L1mYb5fCWdMamBLhgfEQFAs7UlGghHH3k9byyLqRMK96BbAskxc6zHAGxNPM98WP31Q3/I1z6So77t4ass1lo7J/daVnKY/XRe874zRMXWKDg7Fkqfga4qAwflIBnZavLpGSIMsTJ68RHs5mPATWR1vSQlXFQpiXYBoF80i8j9BKjpv8jaMex8edznofid5Dfg/5/xTIPoXrzgoI6hvU/RoyLPVdiJ66xMf9wOqoXS5B9O4tiTkMutvz9MdnN77bAdyKpcyVZLinfLbMXjTXzZS/xRmjmcdo52dwqOe4oY/8v03LzeB7Tf33VPhhYoAu604/3sV7i8vWL/PlSAaq/OTCq2aQ+lnQwWmHt8s279ILcN34xT/g7DuzqML2wD8o1K5c1EhCzR/I3DcuCnjw7bs/R/0XVVyW9gfIx9hFjVmx3kESolfAHuI7eH/Sm8C51LD3gP73ADo+2Htv8cWTvjUZnp1jfHsBVbMgwNhfxf15ZleKIxY63YSL7dTf3yL0vLyzJDKDouA1NrlZ7x58uAkKEGX1xXem8aRdafi8mcu+uLGAP6PRFWI980+LRLVeuvKrQFb29Nni/S/hDWbbkopIMFK6IIDXKU29J8e9F1+4pNP1wmAhQf7Ha6AbBZ6SYWdMmzon1KxHJaYxQ1eXXAhefL6WEaRwGbowARzDZMLLnEtDHw3TYMiECfbR+/FBz53HzOUgENMOz8gb4ljq6rho4zQAI43+c57DXwQq35of+v0xiHGT2aC5t20i0e+2WNfxUmBfhthj1m/a6E/fMyQ1+yRoqGogzbYCypa059ZEn7Vi9qsxiRGO2H4Pgptltj1GyqdxFCOQXSO9wbF47B4OpQVZH/ZnhQuBujIG4TdYeqcxYKjc1NE2OHS+eD0E676Bc6XaSpBevv4wXBYyG491y/W0TfbhfWj9SaB/TWnueO2V8rjkmly1AirzGmouDTEuYSbTyejhK3+2A135HZpz4WZVQB3LitW0y7w3wL88ms78F9Yt4rvQCg9YFTZREl/NZB8ijrin2CT+Nv+M2a1B5E5pB3JeRDkQwsbq6mB/QYyNs4EoL7hUMSjkgHa1zb7QsmHI/PDgds7wT6VYF1ZHrtjxqqK4oWYIL6TwEt0STXd4hB2ORVNqQ5OV1Csjvfdkc/Xwv6zZ1nvP5lToLxdemUHh/jUtdkNC2/0+7fR59wP2DGqjjaDEyQbyZRrjF792bcjLhMkJpnurdWKgJWOPPeZDSBdhIjvCmAvsjzeTg+ohEcaJbEk/qz0VyLKl9UkY6hFCr8df3GP2oHFTtN+69m30S5dRDveO12CdYR5lZYdjgTgb24I+IRlvReNL+R0noDw6gk32xI+U0yTHWc7IMqEawwa4sJkyFAwcrxaa74rKRlmOAhm2f/EkPBi4tX/v/8aYgGlcfMzWNpXDKfFlTtXpn4lWXyn/M/0dTWZ5c72rADELRfpHCItOvAMHRqulAtqZuOSeP9NlxRQ11Jq/enU/iNr60rw32FOrkjB7Qyq5C0SzoTTbs3FYP2jsn4ERwwobmuvzZuqg1n7mLoX1EDxStnhjnKIZ00WaVrMhKaQ+l1f31AZX4c3/S5jZwW1MsM3nFcclwz2qihpU9j/pn/8uQMsE8VXvvM332oT8vvSOqnQuFG+D9p2Le6b6S1IL6jSrxg3mXvw37xArv/ch9gajzKUD0cbcFCBwE7/u32X05NSqKcWeA06rvBW99xWnD6TTHFrqixqwfuOutPXarirn03SHvxiAv6NV/773Seo9oP/FgEKNM6O1Qqqa5Iv+bT269P0LRe+JvCfynsh7Iu+JvCfynsh7Iv9HEkHwd7Bzjz2zXi/mDBZf+qNQJCC4WyJBqicmgLUfFp5WJTqtcdrwxwJPaWCNeJSVQVU/Cw7eNT2TtynBNdyZ47pI12CVv34Jg6MN/4XDKXmPCCnSfxPkBK3xf2a37F+G1l94szUyEgElIKEEMzi0AkcAzt82idU/Y4RYY7ZgHDDOGFKe/kMdRz/nceZnzBZquY79VIWblrevXx7lxioWtipjv7FUeh9fk22fT9FICWD1BEMdrfiWEWGZYZktRehf2R7QPMNonqUGzdxstWDzFeEMWGXWfoH9doVz9wiM2rpjlTd+/hfrIcOcWfHNVv5HnuYSarDnWSp2n9eWexzd/LJpqzP9cxKeh+KZL+ggkBk1dpkYE6OxA8jPOOjI7k+beD2vuwB4/ys5subJs0wdYj+xSb5+M53CmTPTwt/RSvQoVFUB6WhjCswx3OtSRDiDD6QsjBJi1cMM1fCogECNtSeoXjA0L6THJWlUNYuKRIL0n++4AdZKwWgm1JLAVk+ykXwpnalgcMLwCw92oJcBFu4VtGleBWlfxbCmknpYU/37pT2laSBxKaYbhpbIfcZGXOOj6pndwjQmDSh2l9zkswDN1pkXn6TRjV6569Rg5VHTvRA199lrjGWq8f0MpWlhwz+4jxcWPwuCmmlGzfR9JL5qumc8CQ5fJgtbxjXwkkv/AZr7R/bmmps1qiqulJ5SxwQ2+aUHfeek8dzQFBJR+eJqNkv5sPM5fAOLB+xTJ9a92EAT3wxbzZV54l9kdyFJsbNb5HjlyHbJccx97/q1zgmAUQrE0tDAALeeWnRxwWPOpoXvuYioW3sTxdZ19bs8btGZPc7biND9fWn0TztpSKibAhawwoktKwcpykW125y1iuHEQCNsSO2LqyRSKiOQvWb8uP3nHfvGRjgjnHrmiGQ1G2eLFXs9uIojRFkzhOuKGmbU88tbkIyWNMudN0RRN0a8L8mWGtya48b7+Cp7dh4aldRHsCwCgaH7veRdocaT92P8a0O+DqcleTTG23+Ug2j5MEFlvh9d6QHfApbwHY2aeqSySiH5OTy+S6hyl2TFuoJIWF9bZKdUlg6vbZFzdOt7tRJzP9NxO+rqxnVDcdyGpBmNj9wMDPqzH4C7PVvr5Vce8U6L2XORDP2XU+ThX3xQUXvbEdh+3RryQyoj+cncZaNz5ORxTdT+JvpUHqkHMz4l77vce+8oS9rCsmyeUd+UXsMgX8zI0Vo5QX8HqJx27gi740hNQbAQvj8tjAtsCg5Xfmrw+GEsXHhDDLnbeLleqaN5ifLylAOWcDutB9J7z5UUcxwwKiETWj67NAxgk/3o4oeWv0hyIj4ZiL6eqrXD73K8Lu/J/Lz3noPmqUOsehCvGmzMVoKns1H87KGsHYv81dVYBoROWi7+z6pdWD3cgvzI4Gi0iZrKri+fUeikfnYzmidXgM98scjnIc6qlZG0/NptZWxrWA2mOrPT9CuWc3u6ZEd+ElwwKQPmz8I5D9iOLhPHe+QtZkMGyjESRfqsDpWFJG+Pf3Yfr3klbZ+gyFfFLOoysB3vWXnhIOq+METPeMeILlwiY6ojBFP7b2QYGJwVALXbkCiZqgKsqEgZZUx4LDOnkWj51xCVytU4kgCjHGYK2/dJVXpO5lan6tyN8S9PusJjpD2V4rmGxCBwxpAoDZUhWqO3jLTChsyvwFuLQoy4qHyy8eM5/xCnWLapFae4eqKyLAkL46AlQ1xTdwVsZox1aP9zils7wr69T+5nz5eF7OTOjVCbbTDbSFmCpaIIR5dCXILIuArxSyqdD9IqoMn7lfVpTKpfPrSwqjR3/CaQsn/Ran3EEz5isxYqNqN10YSw7G1h6r05hyQM3gbF+DE7BkPAmh7Wkh9cLsNf7bf+mAi6i8FLJCkbeayMxrylSTrOFNvO4yPrvZ3ORvVJ09pTVZ4gbXy2vXXu2vRHroOaftdmd6l8qW3+rC3bLuZMOfRbiwuRoXtThRWfTARp7EIrp7PoTLKV3/NQtfm0TDFcUzMmqEzLYq8pDYVMsG2a12N2yEGVI+wCMnDoxx5p/oQIwcYckqIs7jpWae9cnsCmVYUL4a6Erhs4YZ6E6a9XXKCTRnweXKPiZh7xCBeuMTjBUZwEzZ8U8293mTXtoY8xGOOcYc2c84xNvrgDbo+Rhs0WK838FI7TkPEJiHicgZLVZcHgZWjjtaTJ3dLtwy1p22GOLiBCCC+1qCHklXFUJb+C76IpzY4OCi3mLhxAmyblIqFqIMR4qSL2UizGq3Dd49sRov45wkeKJdZ3rx20FhMMYU7hzufCjqcxr8q8WG0gFu1ALPJquFIXH4qpRwtUTV9pdnpIHU4fYRsYWDA48+ABH1sno7MhH5c4JcCRqlognuvk1GaiyAUNMjQc4hymARZ1bNWo4KtW4vNp8oUr5rvpOVvF28wZyGg8XpnqScImc4x/uiZMVVaDlv0JVemsw/eOe3ydLrVKf3qkCxZJD99CCQ/9bJIPXrroZ56jjO+zb2y17WM88ajZyPR1xLI66DeBWk9QmXJ1X/ucyV0OIKdfDXoA+n4/61hfylf0o6v7Ld2+8LY91yeZsGQWK/3Tt+ebCzzpcTYtzHhM3Gc5R0eVmReO0CFR9egSM/Sc1Wjeomc5v0i0I7yxyPTW7WEzm0YpHxi4189AbndVFxV7cPgMBX+u1NRSwmiO6GvP/HLEpjq0ZRiyfDLitXY42wa4niQrjPJiXPI+Yp0oBRswmEM/VNgQmN71Atiiz64zancoK8y3Y2rPDc9FQvk9xdzR1wYzkjYNjmjBVE6+Iti9pqzfhsVlnMx29C80XU+uxXvxwUZehQ12ayDaVPTaOwMI1lfAfZXC/v576XC74MuxBTqrg3R/qrvyWrlK5WUpIpoNLUhkd+d7dnbMMCHFai+dENhLRgXXfB2vcxbfQY/Ne94k+PRYJav9yqNP5zN1kjG+zdJsuZ38ImP7Uuc3EFOZNdTXctkuofpPO1SGfMpNactgYl6bCQQoqdKb9TP/whBjbor/WZUFHu/d6pzPEyY1Bq8GZywY0lmXXqOzz49TcV7dVBN77z20hxiVOBeIa0mCLILCVtwT3GMJN/U+hQUqeCjZOISAerIK9WQGr7mPXrAHaSUgtJSkGWN3xvp+83GPTpD7Ngb2negZTH5WXrPvbvFibhiaD8hIiHVtwxAqFses8+AO1cZagaI6XBCpTxbnUQocmqyqekmcDTXmLsybI+19faCsr3AgCUMK1z6GrxlN0dtyMfPbaABEU6zzNLsavKA7FYXiAMikfqd4NKbVbEj+tfSgrjhew1bx3AgaOluxg8kNohzOEKdQZSlMQcJkatjkqperWuTx02Bzn/TNBWLUmrvu4NawrwoWcdUkuIsq7N3eJBXSNpw3rCWrVW/ue/XVZDZ6/+yxjb1Es8JMHsPGsyVVlKEq7pGbUEghPZ/qptNzlvJYLeh7llyGa5Sr/4/k5TSuFQMJvDuT+aW3ooPxOzyPDc9E6h6qPH73vcD2dOLl2SXzS0aVjn39P/o47XJOLZhbNbJnCjaqNl6EAXeK9pVQK8JJvovWGDN9Y/ziQcJiQJYaol8achmnfMO9tLpTpcgnS8A24AJWDqOwQb5TikjSb1yT+v5C5AbxM1Ql1ExphlZI7VnQf2Ws47x+bxQTYD6dZJvRIqfFhIv615Uokkcz/IcaWdefLdI2adDHAB6RmPhoz430xbwm1BXUpCH8UszFvFkdz40Lv1gDQyifkprMqqdx/vxso7QivEqgQut3Rxy0z8BpG9GvMG2aJyBVQeLcLUXr0PKpq3nUid1SVC13uLbWfzv6ut2gVPWUqDhG83qXqGv65lNlR9SLtswucqAc0CByrF6XTCGaVe1hoJ2uNvmb0EodS4KOlbzfrA1bWevXkUYE06s81VKqholO9RoL/mJdty4hkIv+QymGVAvAVKZozcFvpN060r6vfNGvfLkS6pLee/r9B7mRT/4RUbqcJdXMgNWt3LxaastnTyb10vI8Q8W26xzNGfORwYmAUrZHmLo2x3QUpoc3kkLo2Q/Ul3SBpt64y5t35pBm1NBViuEUaT2iNl1CPrg4SWyFmkUQwhnZ+9NgVhgJX63rFoKegjsBd9I00u4FmyhU8z3inoea+nWAjYcORfzwMn1UybW3XAgfm8iW6UIjT98KHIZ2H1QP32xXxdbNkOnt+24IV0wzrufRmzthjtePcHJqXLdqhQgprVl7Fz1vIsJ+Ru6OqQcD67RElP2aA75vVm0TjzML5gNs5bk4xmiehYFBdFmBxndQfiftrAiTR3zgrdrwsq6o4Qvq5XTlHeQsDN8F/GzqS1DdYr80Sl2I1LbYrXXP0OrFDtjyTQ6JqszWpitQumZy7Bza3dPf4xiLo9zwZVwu0GQOc0vX2Txt0DQp101IwQythq1VRuoDCfjLryuu1KS1KPUfTYL9/FumKnA2D4H+ge85ISWze/1675UihSngLk2M9+Jep/XJ8zfAyhuCrNdOpO/Ham3zjWzzxMp88YpqxGTlTu00XlUuwDxMqArVb7E9UBGX3K+Pi60myGfeTG2J2o6UGHVjqe7Urc1vWtIZJFrDR8fa6wePb/72eY/IEDT/DXn54vcb/a1fUQDqZ77cnX98q7FNo3VPWdy/C72wxL+tqGFaz9GhNv2hW5kXPlqd22zmj5q/C4hFapVsBzd9g/ptzHPEb2pVYlubBnTQeQs7Y8sPifoF/Xbv29W289vv/z9QSwMEFAACAAgArZRhS4AjzxZLAAAAagAAABsAAAB1bml2ZXJzYWwvdW5pdmVyc2FsLnBuZy54bWyzsa/IzVEoSy0qzszPs1Uy1DNQsrfj5bIpKEoty0wtV6gAigEFIUBJodJWycQIwS3PTCnJsFWyMDVDiGWkZqZnlNgqmSEp1AcaCQBQSwMEFAACAAgACGmfTRlaycdcBAAAcxAAACAAAAB2aWRlb2xlY3R1cmUvY29tbW9uX21lc3NhZ2VzLmxuZ61YW2+jOBR+H2n+g4U00q402+lqX+ahTUWI00GlNgOmafcFueAmVg3Ockmb/fV7MIQm2qkgbaUoig3fd47P3Tm7eM4U2oiilDo/t/48ObWQyBOdynx5bkVs/sd3C5UVz1OudC7OrVxb6GLy+dOZ4vmy5ksBvz9/QugsE2UJy3LSrF7WSKbnlj+Np7ZzFTMa274fTyPGKIk9e4o9azLlyePZt+71V9AOvfZtchd79JLG4bXtAc7R2ZrnW+TppUa//fX99Pn76e/DRIQF1IuBDXsxwbfMmjTfx+H8AN9Yk+Z7EBcFASYsDj13hmM3jAll5jQeZnhmTe50jVZ8I1Cl0UaKJ1StBDigkoVApZKpeZBo2MhrMSRsRq9tl8QBDlngOsylxJqEuii2Xw0tr6uVLkBciVJZ8nslUiMTXG2erwtRgmheQSgg+FQrCW/qjMv8ZFj0gnjUnhn/XuMwtC+xNWH9oYDpgP5JVit4lgr9FUQ85UrzFD0UAghpiPh6rWTSvinDddFo6Cu+HdICLI0D8FEYLmgA1sV5JQrE0ZqX5ZMu0gMr7+szROwSh4IjHbZHzhqOHTGcT0LaFIVIqmEy0NI2/uniYuESMGDMTDg2IZHVZQVuz9ZKVMJoK5uj8MSY5F48aIgPJfim9R1IN8Ey6CbPjojzI56yPvs8XufJaiQOguuX/t33Zl2KA58N6tSxxVN6C9kB6UiPQdAra0KvjkHc4RCMjMMhDLFv3EvbeAnydpdUu6RNeJMjaot4kgCuiaaN1HUJO41JILWMR8rjpIT4ZwRB7NreK6WhJYVoMKul3AhQo0hFMWhmGjHPJThmLvPAdd1yCAU1zsEzl1zGPyP373huux6e/SJe+RblukI83fA8ERChCW8CYQvPUpmaZ02uGK3/qeW/iFddffvSlUYyw7dfTo7U56CavpJGvKpEtq6GRDdm7tR/ixZNXXhVhTFHf5v80MHEDlz6MZ4pZVartuy+2z+9Zsf6aFCJd1pqvLc+WpOw7U8YujTkN4bGqsajCAWh86Y+auS3rQt6m5s/6PEcXe73G+ORCzwNXQbYhbgvZTU4ipi8GN3cTFq8vauBljQKHBweGAlspOsiMdVy2EgvHJ2R+o0RyN24ddBnOh4Cx1l2o0yJlMzAeukIzuga7+zftocDOy50rVKTxEo+mhYBx60z8f9B7qHQmdlVvNwFcduhLt6jRWekVqh/xCjV5+Ho6NhLw7fHCHPhJB8yGfO2TGU6g61huZR6zPVjx2mmLpBa31eyUsODQQ/8YROIqObmA3ceGIsfG2+LVELVNHZq7kAK7kBjCeeR54VOgDFpNZrXSpUJjN75GxjofN6y4GdQ6KGnAvOkYixfcwHrwsFwEfHcRepYht1wY+C0rpTMR2N9Owo7pN+0xtE4z77rYCOuJj2qL6ktdFfJj8Df7NvK7+bO4+z1Uu0MSbArlWPxN9RrKoMB32gFNeAQ2a9K8/fA2be9fwv+A1BLAwQUAAIACAAIaZ9N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Ahpn02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CGmfTY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AIaZ9N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AIaZ9Nk2hAfocBAADZBAAAIgAAAHZpZGVvbGVjdHVyZS9odG1sX3NraW5fc2V0dGluZ3MuanOVlM2OgjAQx+8+hWGvHnYtYthbWSBush8m+gJFRm0stCnFaIzvvhRRKZbsbnuhM79p5z90ehoMq+GsnOHr8FR/1+u1XitZwuhu21ps3GITFpu02A7atiasgNp2HjWpiE4ue3YNNjjWwVJakIRBGpRK8Vw7nacJ9tAUO20RfA+yjcTxWzRxDeQoQDKa7xrACwJ33AZyLjPC2puEKPRCv83oYxaMpvBBCxUxyCBXF3bsezgw9hNkA8Hm4kX1MLyMHBOyarKJQuy/hF1/JamJf3nW0/BzUYo5yYHdzpgibCq6MzMgKc0bMMZ6tsECGKwUpN//kHeN+TNfYQmRc53TTNfxXUEWVBXYSF7mafNnxxPP6w3TEUs4qK/6T/WKsURoYdeLocdv/KIR11TWQxj1xlxZm57HW1bochWfRO5AFn0pqSqFPnlqW2ZJTijrv1uKZlDddOhm4yIXm02hOGeKii5o2fICLm+JRVM9TUQEvGqeqgjyYUMfxW7sGJ2uOp3OLI/J3nwjBucfUEsDBBQAAgAIAAhpn028fTX3SgAAAEkAAAAfAAAAdmlkZW9sZWN0dXJlL2xvY2FsX3NldHRpbmdzLnhtbLOxr8jNUShLLSrOzM+zVTLUM1BSSM1Lzk/JzEu3VQoNcdO1UFIoLknMS0nMyc9LtVXKy1dSsLfjssnJT07MCU4tKQEqLNa34wIAUEsBAgAAFAACAAgABmmfTbj5mLriAgAAZwoAABgAAAAAAAAAAQAAAAAAAAAAAG5vbmUvY29tbW9uX21lc3NhZ2VzLmxuZ1BLAQIAABQAAgAIAAZpn00VHmAbowAAAH8BAAApAAAAAAAAAAEAAAAAABgDAABub25lL3BsYXliYWNrX2FuZF9uYXZpZ2F0aW9uX3NldHRpbmdzLnhtbFBLAQIAABQAAgAIAAZpn00fVIpqMAMAAMcOAAAiAAAAAAAAAAEAAAAAAAIEAABub25lL2ZsYXNoX3B1Ymxpc2hpbmdfc2V0dGluZ3MueG1sUEsBAgAAFAACAAgABmmfTXFXlJ0VAQAA0QIAABwAAAAAAAAAAQAAAAAAcgcAAG5vbmUvZmxhc2hfc2tpbl9zZXR0aW5ncy54bWxQSwECAAAUAAIACAAGaZ9N15twlisDAABvDgAAIQAAAAAAAAABAAAAAADBCAAAbm9uZS9odG1sX3B1Ymxpc2hpbmdfc2V0dGluZ3MueG1sUEsBAgAAFAACAAgABmmfTY5z9vpqAAAA5QAAABoAAAAAAAAAAQAAAAAAKwwAAG5vbmUvaHRtbF9za2luX3NldHRpbmdzLmpzUEsBAgAAFAACAAgABmmfTbx9NfdKAAAASQAAABcAAAAAAAAAAQAAAAAAzQwAAG5vbmUvbG9jYWxfc2V0dGluZ3MueG1sUEsBAgAAFAACAAgAs0iZTTZhWAJHAwAA4QkAABQAAAAAAAAAAQAAAAAATA0AAHVuaXZlcnNhbC9wbGF5ZXIueG1sUEsBAgAAFAACAAgAB2mfTZBJJiUoBQAA9hMAAB0AAAAAAAAAAQAAAAAAxRAAAHVuaXZlcnNhbC9jb21tb25fbWVzc2FnZXMubG5nUEsBAgAAFAACAAgAB2mfTbay98ilAAAAggEAAC4AAAAAAAAAAQAAAAAAKBYAAHVuaXZlcnNhbC9wbGF5YmFja19hbmRfbmF2aWdhdGlvbl9zZXR0aW5ncy54bWxQSwECAAAUAAIACAAHaZ9N2QpF8FEFAAAaHgAAJwAAAAAAAAABAAAAAAAZFwAAdW5pdmVyc2FsL2ZsYXNoX3B1Ymxpc2hpbmdfc2V0dGluZ3MueG1sUEsBAgAAFAACAAgAB2mfTSh/+uptAwAAnAwAACEAAAAAAAAAAQAAAAAArxwAAHVuaXZlcnNhbC9mbGFzaF9za2luX3NldHRpbmdzLnhtbFBLAQIAABQAAgAIAAdpn03RHmh9TgUAAKQdAAAmAAAAAAAAAAEAAAAAAFsgAAB1bml2ZXJzYWwvaHRtbF9wdWJsaXNoaW5nX3NldHRpbmdzLnhtbFBLAQIAABQAAgAIAAdpn021ggNAtgEAAHkGAAAfAAAAAAAAAAEAAAAAAO0lAAB1bml2ZXJzYWwvaHRtbF9za2luX3NldHRpbmdzLmpzUEsBAgAAFAACAAgAB2mfTZQTsyJpAAAAbgAAABwAAAAAAAAAAQAAAAAA4CcAAHVuaXZlcnNhbC9sb2NhbF9zZXR0aW5ncy54bWxQSwECAAAUAAIACACslGFL/8+UCgkwAAAkUwAAFwAAAAAAAAAAAAAAAACDKAAAdW5pdmVyc2FsL3VuaXZlcnNhbC5wbmdQSwECAAAUAAIACACtlGFLgCPPFksAAABqAAAAGwAAAAAAAAABAAAAAADBWAAAdW5pdmVyc2FsL3VuaXZlcnNhbC5wbmcueG1sUEsBAgAAFAACAAgACGmfTRlaycdcBAAAcxAAACAAAAAAAAAAAQAAAAAARVkAAHZpZGVvbGVjdHVyZS9jb21tb25fbWVzc2FnZXMubG5nUEsBAgAAFAACAAgACGmfTRUeYBujAAAAfwEAADEAAAAAAAAAAQAAAAAA310AAHZpZGVvbGVjdHVyZS9wbGF5YmFja19hbmRfbmF2aWdhdGlvbl9zZXR0aW5ncy54bWxQSwECAAAUAAIACAAIaZ9Np4ruNgwFAADlGQAAKgAAAAAAAAABAAAAAADRXgAAdmlkZW9sZWN0dXJlL2ZsYXNoX3B1Ymxpc2hpbmdfc2V0dGluZ3MueG1sUEsBAgAAFAACAAgACGmfTY92Vf5vAgAAhwgAACQAAAAAAAAAAQAAAAAAJWQAAHZpZGVvbGVjdHVyZS9mbGFzaF9za2luX3NldHRpbmdzLnhtbFBLAQIAABQAAgAIAAhpn018n4QKAgUAAF0ZAAApAAAAAAAAAAEAAAAAANZmAAB2aWRlb2xlY3R1cmUvaHRtbF9wdWJsaXNoaW5nX3NldHRpbmdzLnhtbFBLAQIAABQAAgAIAAhpn02TaEB+hwEAANkEAAAiAAAAAAAAAAEAAAAAAB9sAAB2aWRlb2xlY3R1cmUvaHRtbF9za2luX3NldHRpbmdzLmpzUEsBAgAAFAACAAgACGmfTbx9NfdKAAAASQAAAB8AAAAAAAAAAQAAAAAA5m0AAHZpZGVvbGVjdHVyZS9sb2NhbF9zZXR0aW5ncy54bWxQSwUGAAAAABgAGABkBwAAbW4AAAAA"/>
  <p:tag name="ISPRINGCLOUDFOLDERID" val="1"/>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SCAL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Path&quot;:&quot;Content List/Libby's Test Folder&quot;,&quot;onlineDestinationFolderId&quot;:&quot;144&quot;,&quot;onlineDestinationUrl&quot;:&quot;https://share.ispringlearn.com&quot;},&quot;cloudSettings&quot;:{&quot;onlineDestinationFolderId&quot;:&quot;1&quot;},&quot;publishDestination&quot;:&quot;ISPRING_LMS&quot;,&quot;wordSettings&quot;:{&quot;printCopies&quot;:1}}"/>
  <p:tag name="ISPRING_DEFAULT_PRESENTE_ID" val="None"/>
  <p:tag name="ISPRING_COMPANY_WEBSITE" val="http://shareselfhelp."/>
  <p:tag name="FLASHSPRING_PRESENTATION_REFERENCES" val="W&#10;Recovery International (self-help support group for mental health)&#10;http://recoveryinternational.org&#10;_blank&#10;|&#10;W&#10;ACA Website (self-help support group for childhood issues)&#10;http://adultchildren.org&#10;_blank&#10;|&#10;F&#10;The Value of Recovery Supports--Livia Davis.pptx&#10;T:\Training\Peer Supervision (Local)\Online\Strategies for Effec. PS\Introduction_1\attachment\att2\The Value of Recovery Supports--Livia Davis.pptx&#10;_blank&#10;|&#10;F&#10;Strategies For An Effective Peer Workforce.docx&#10;T:\Training\Peer Supervision (Local)\Online\Strategies for Effec. PS\Introduction_1\attachment\att3\Strategies For An Effective Peer Workforce.docx&#10;_blank&#10;|&#10;F&#10;SAMHSA peer support infographic 2017.pdf&#10;T:\Training\Peer Supervision (Local)\Online\Strategies for Effec. PS\Introduction_1\attachment\att4\SAMHSA peer support infographic 2017.pdf&#10;_blank&#10;|&#10;"/>
  <p:tag name="ISPRING_SCORM_ENDPOINT" val="&lt;endpoint&gt;&lt;enable&gt;0&lt;/enable&gt;&lt;lrs&gt;http://&lt;/lrs&gt;&lt;auth&gt;0&lt;/auth&gt;&lt;login&gt;&lt;/login&gt;&lt;password&gt;&lt;/password&gt;&lt;key&gt;&lt;/key&gt;&lt;name&gt;&lt;/name&gt;&lt;email&gt;&lt;/email&gt;&lt;/endpoint&gt;&#10;"/>
  <p:tag name="ISPRING_SCORM_RATE_QUIZZES"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13726</TotalTime>
  <Words>3817</Words>
  <Application>Microsoft Office PowerPoint</Application>
  <PresentationFormat>Widescreen</PresentationFormat>
  <Paragraphs>373</Paragraphs>
  <Slides>45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Calibri</vt:lpstr>
      <vt:lpstr>Century Gothic</vt:lpstr>
      <vt:lpstr>Courier New</vt:lpstr>
      <vt:lpstr>Palatino Linotype</vt:lpstr>
      <vt:lpstr>Wingdings</vt:lpstr>
      <vt:lpstr>Wingdings 2</vt:lpstr>
      <vt:lpstr>Presentation on brainstorming</vt:lpstr>
      <vt:lpstr>Human Resources Practices for  Growing and Sustaining the Peer Workforce    March 25, 2020    </vt:lpstr>
      <vt:lpstr>Facilitator </vt:lpstr>
      <vt:lpstr>Workshop Objectives</vt:lpstr>
      <vt:lpstr>Why Now?</vt:lpstr>
      <vt:lpstr>What is Peer Support?</vt:lpstr>
      <vt:lpstr>What Do Peer Specialists Do?</vt:lpstr>
      <vt:lpstr>What Work Do Peer Specialists Do?</vt:lpstr>
      <vt:lpstr>Where Do Peer Specialists Work?</vt:lpstr>
      <vt:lpstr>The Value of Peer Support</vt:lpstr>
      <vt:lpstr>Challenges of Adding New Roles</vt:lpstr>
      <vt:lpstr>How Do Organizations Prepare to Offer Peer Support?</vt:lpstr>
      <vt:lpstr>HR Staff Challenges and Options</vt:lpstr>
      <vt:lpstr>Additional HR Tasks</vt:lpstr>
      <vt:lpstr>Challenges for Peer Workers</vt:lpstr>
      <vt:lpstr>Five Best Practices of Peer Support</vt:lpstr>
      <vt:lpstr>Discussion</vt:lpstr>
      <vt:lpstr>PowerPoint Presentation</vt:lpstr>
      <vt:lpstr>Best Practices in Recruitment &amp; Hiring -1 </vt:lpstr>
      <vt:lpstr>Recruitment and Hiring Best Practices-2</vt:lpstr>
      <vt:lpstr>   Problematic Recruitment and Hiring Practices -1</vt:lpstr>
      <vt:lpstr>Problematic Recruitment &amp; Hiring Practices -2 </vt:lpstr>
      <vt:lpstr>PowerPoint Presentation</vt:lpstr>
      <vt:lpstr>Best Practices in Employment -1</vt:lpstr>
      <vt:lpstr>Best Practices in Employment -2</vt:lpstr>
      <vt:lpstr>Problematic Employment Practices - 1</vt:lpstr>
      <vt:lpstr>Problematic Employment Practices -2</vt:lpstr>
      <vt:lpstr>Supervision: Challenges and Solutions</vt:lpstr>
      <vt:lpstr>Best Practices in Supervision - 1</vt:lpstr>
      <vt:lpstr>Best Practices in Supervision - 2</vt:lpstr>
      <vt:lpstr>Problematic Supervision Practices -1</vt:lpstr>
      <vt:lpstr>Problematic Supervision Practices - 2</vt:lpstr>
      <vt:lpstr>Promoting Peer Workers’ Career Development and Advancement</vt:lpstr>
      <vt:lpstr>Best Practices in Promoting Peer Career Development</vt:lpstr>
      <vt:lpstr>Organizational Culture: Stigma in the Workplace</vt:lpstr>
      <vt:lpstr>Suggested Training Topics for All Staff</vt:lpstr>
      <vt:lpstr>Tips for HR staff: “DO’s”</vt:lpstr>
      <vt:lpstr>Tips for HR Staff: “DO’s”- 2</vt:lpstr>
      <vt:lpstr>Tips for HR staff: “DO’s”- 3</vt:lpstr>
      <vt:lpstr>Tips for HR Staff: “Don’ts”</vt:lpstr>
      <vt:lpstr>   Q and A</vt:lpstr>
      <vt:lpstr> </vt:lpstr>
      <vt:lpstr>Resources and Selected References</vt:lpstr>
      <vt:lpstr>Additional References</vt:lpstr>
      <vt:lpstr>Additional References, con’t.</vt:lpstr>
      <vt:lpstr>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Libby Hartigan</dc:creator>
  <cp:lastModifiedBy>Jessica Wolf</cp:lastModifiedBy>
  <cp:revision>144</cp:revision>
  <cp:lastPrinted>2020-03-10T01:11:55Z</cp:lastPrinted>
  <dcterms:created xsi:type="dcterms:W3CDTF">2018-12-27T01:26:33Z</dcterms:created>
  <dcterms:modified xsi:type="dcterms:W3CDTF">2020-03-25T15:24:29Z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