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media/image23.jpg" ContentType="image/pn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80" r:id="rId9"/>
    <p:sldMasterId id="2147483792" r:id="rId10"/>
    <p:sldMasterId id="2147483804" r:id="rId11"/>
    <p:sldMasterId id="2147483816" r:id="rId12"/>
    <p:sldMasterId id="2147483828" r:id="rId13"/>
    <p:sldMasterId id="2147483840" r:id="rId14"/>
    <p:sldMasterId id="2147483852" r:id="rId15"/>
    <p:sldMasterId id="2147483864" r:id="rId16"/>
    <p:sldMasterId id="2147483900" r:id="rId17"/>
    <p:sldMasterId id="2147483912" r:id="rId18"/>
    <p:sldMasterId id="2147483924" r:id="rId19"/>
    <p:sldMasterId id="2147483936" r:id="rId20"/>
    <p:sldMasterId id="2147483948" r:id="rId21"/>
    <p:sldMasterId id="2147483960" r:id="rId22"/>
    <p:sldMasterId id="2147483972" r:id="rId23"/>
    <p:sldMasterId id="2147483984" r:id="rId24"/>
    <p:sldMasterId id="2147484008" r:id="rId25"/>
    <p:sldMasterId id="2147484032" r:id="rId26"/>
    <p:sldMasterId id="2147484044" r:id="rId27"/>
    <p:sldMasterId id="2147484056" r:id="rId28"/>
    <p:sldMasterId id="2147484068" r:id="rId29"/>
    <p:sldMasterId id="2147484080" r:id="rId30"/>
    <p:sldMasterId id="2147484092" r:id="rId31"/>
    <p:sldMasterId id="2147484104" r:id="rId32"/>
    <p:sldMasterId id="2147484116" r:id="rId33"/>
    <p:sldMasterId id="2147484128" r:id="rId34"/>
    <p:sldMasterId id="2147484140" r:id="rId35"/>
    <p:sldMasterId id="2147484152" r:id="rId36"/>
    <p:sldMasterId id="2147484164" r:id="rId37"/>
    <p:sldMasterId id="2147484176" r:id="rId38"/>
    <p:sldMasterId id="2147484188" r:id="rId39"/>
    <p:sldMasterId id="2147484200" r:id="rId40"/>
    <p:sldMasterId id="2147484212" r:id="rId41"/>
    <p:sldMasterId id="2147484224" r:id="rId42"/>
    <p:sldMasterId id="2147484236" r:id="rId43"/>
    <p:sldMasterId id="2147484248" r:id="rId44"/>
  </p:sldMasterIdLst>
  <p:notesMasterIdLst>
    <p:notesMasterId r:id="rId98"/>
  </p:notesMasterIdLst>
  <p:sldIdLst>
    <p:sldId id="317" r:id="rId45"/>
    <p:sldId id="318" r:id="rId46"/>
    <p:sldId id="319" r:id="rId47"/>
    <p:sldId id="259" r:id="rId48"/>
    <p:sldId id="260" r:id="rId49"/>
    <p:sldId id="258" r:id="rId50"/>
    <p:sldId id="262" r:id="rId51"/>
    <p:sldId id="263" r:id="rId52"/>
    <p:sldId id="264" r:id="rId53"/>
    <p:sldId id="266" r:id="rId54"/>
    <p:sldId id="267" r:id="rId55"/>
    <p:sldId id="313" r:id="rId56"/>
    <p:sldId id="270" r:id="rId57"/>
    <p:sldId id="271" r:id="rId58"/>
    <p:sldId id="272" r:id="rId59"/>
    <p:sldId id="273" r:id="rId60"/>
    <p:sldId id="274" r:id="rId61"/>
    <p:sldId id="275" r:id="rId62"/>
    <p:sldId id="276" r:id="rId63"/>
    <p:sldId id="277" r:id="rId64"/>
    <p:sldId id="315" r:id="rId65"/>
    <p:sldId id="280" r:id="rId66"/>
    <p:sldId id="281" r:id="rId67"/>
    <p:sldId id="282" r:id="rId68"/>
    <p:sldId id="283" r:id="rId69"/>
    <p:sldId id="284" r:id="rId70"/>
    <p:sldId id="285" r:id="rId71"/>
    <p:sldId id="286" r:id="rId72"/>
    <p:sldId id="287" r:id="rId73"/>
    <p:sldId id="289" r:id="rId74"/>
    <p:sldId id="291" r:id="rId75"/>
    <p:sldId id="292" r:id="rId76"/>
    <p:sldId id="293" r:id="rId77"/>
    <p:sldId id="294" r:id="rId78"/>
    <p:sldId id="295" r:id="rId79"/>
    <p:sldId id="296" r:id="rId80"/>
    <p:sldId id="298" r:id="rId81"/>
    <p:sldId id="297" r:id="rId82"/>
    <p:sldId id="299" r:id="rId83"/>
    <p:sldId id="300" r:id="rId84"/>
    <p:sldId id="301" r:id="rId85"/>
    <p:sldId id="302" r:id="rId86"/>
    <p:sldId id="303" r:id="rId87"/>
    <p:sldId id="304" r:id="rId88"/>
    <p:sldId id="305" r:id="rId89"/>
    <p:sldId id="306" r:id="rId90"/>
    <p:sldId id="307" r:id="rId91"/>
    <p:sldId id="310" r:id="rId92"/>
    <p:sldId id="309" r:id="rId93"/>
    <p:sldId id="308" r:id="rId94"/>
    <p:sldId id="311" r:id="rId95"/>
    <p:sldId id="320" r:id="rId96"/>
    <p:sldId id="321"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6" d="100"/>
          <a:sy n="86" d="100"/>
        </p:scale>
        <p:origin x="47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 Target="slides/slide3.xml"/><Relationship Id="rId63" Type="http://schemas.openxmlformats.org/officeDocument/2006/relationships/slide" Target="slides/slide19.xml"/><Relationship Id="rId68" Type="http://schemas.openxmlformats.org/officeDocument/2006/relationships/slide" Target="slides/slide24.xml"/><Relationship Id="rId84" Type="http://schemas.openxmlformats.org/officeDocument/2006/relationships/slide" Target="slides/slide40.xml"/><Relationship Id="rId89" Type="http://schemas.openxmlformats.org/officeDocument/2006/relationships/slide" Target="slides/slide45.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9.xml"/><Relationship Id="rId58" Type="http://schemas.openxmlformats.org/officeDocument/2006/relationships/slide" Target="slides/slide14.xml"/><Relationship Id="rId74" Type="http://schemas.openxmlformats.org/officeDocument/2006/relationships/slide" Target="slides/slide30.xml"/><Relationship Id="rId79" Type="http://schemas.openxmlformats.org/officeDocument/2006/relationships/slide" Target="slides/slide35.xml"/><Relationship Id="rId102"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46.xml"/><Relationship Id="rId95" Type="http://schemas.openxmlformats.org/officeDocument/2006/relationships/slide" Target="slides/slide5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Master" Target="slideMasters/slideMaster43.xml"/><Relationship Id="rId48" Type="http://schemas.openxmlformats.org/officeDocument/2006/relationships/slide" Target="slides/slide4.xml"/><Relationship Id="rId64" Type="http://schemas.openxmlformats.org/officeDocument/2006/relationships/slide" Target="slides/slide20.xml"/><Relationship Id="rId69" Type="http://schemas.openxmlformats.org/officeDocument/2006/relationships/slide" Target="slides/slide25.xml"/><Relationship Id="rId80" Type="http://schemas.openxmlformats.org/officeDocument/2006/relationships/slide" Target="slides/slide36.xml"/><Relationship Id="rId85" Type="http://schemas.openxmlformats.org/officeDocument/2006/relationships/slide" Target="slides/slide4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83" Type="http://schemas.openxmlformats.org/officeDocument/2006/relationships/slide" Target="slides/slide39.xml"/><Relationship Id="rId88" Type="http://schemas.openxmlformats.org/officeDocument/2006/relationships/slide" Target="slides/slide44.xml"/><Relationship Id="rId91" Type="http://schemas.openxmlformats.org/officeDocument/2006/relationships/slide" Target="slides/slide47.xml"/><Relationship Id="rId96"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slide" Target="slides/slide34.xml"/><Relationship Id="rId81" Type="http://schemas.openxmlformats.org/officeDocument/2006/relationships/slide" Target="slides/slide37.xml"/><Relationship Id="rId86" Type="http://schemas.openxmlformats.org/officeDocument/2006/relationships/slide" Target="slides/slide42.xml"/><Relationship Id="rId94" Type="http://schemas.openxmlformats.org/officeDocument/2006/relationships/slide" Target="slides/slide50.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6.xml"/><Relationship Id="rId55" Type="http://schemas.openxmlformats.org/officeDocument/2006/relationships/slide" Target="slides/slide11.xml"/><Relationship Id="rId76" Type="http://schemas.openxmlformats.org/officeDocument/2006/relationships/slide" Target="slides/slide32.xml"/><Relationship Id="rId97" Type="http://schemas.openxmlformats.org/officeDocument/2006/relationships/slide" Target="slides/slide53.xml"/><Relationship Id="rId7" Type="http://schemas.openxmlformats.org/officeDocument/2006/relationships/slideMaster" Target="slideMasters/slideMaster7.xml"/><Relationship Id="rId71" Type="http://schemas.openxmlformats.org/officeDocument/2006/relationships/slide" Target="slides/slide27.xml"/><Relationship Id="rId92" Type="http://schemas.openxmlformats.org/officeDocument/2006/relationships/slide" Target="slides/slide4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1.xml"/><Relationship Id="rId66" Type="http://schemas.openxmlformats.org/officeDocument/2006/relationships/slide" Target="slides/slide22.xml"/><Relationship Id="rId87" Type="http://schemas.openxmlformats.org/officeDocument/2006/relationships/slide" Target="slides/slide43.xml"/><Relationship Id="rId61" Type="http://schemas.openxmlformats.org/officeDocument/2006/relationships/slide" Target="slides/slide17.xml"/><Relationship Id="rId82" Type="http://schemas.openxmlformats.org/officeDocument/2006/relationships/slide" Target="slides/slide3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2.xml"/><Relationship Id="rId77" Type="http://schemas.openxmlformats.org/officeDocument/2006/relationships/slide" Target="slides/slide33.xml"/><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93" Type="http://schemas.openxmlformats.org/officeDocument/2006/relationships/slide" Target="slides/slide49.xml"/><Relationship Id="rId98"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8A47B-958A-4DAE-B9EB-6DF47BC3391C}"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EC2614-C273-4973-8155-E0FAEE2C21E9}" type="slidenum">
              <a:rPr lang="en-US" smtClean="0"/>
              <a:t>‹#›</a:t>
            </a:fld>
            <a:endParaRPr lang="en-US"/>
          </a:p>
        </p:txBody>
      </p:sp>
    </p:spTree>
    <p:extLst>
      <p:ext uri="{BB962C8B-B14F-4D97-AF65-F5344CB8AC3E}">
        <p14:creationId xmlns:p14="http://schemas.microsoft.com/office/powerpoint/2010/main" val="201985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8729166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60471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3389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89465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942379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55362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993007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973422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2829660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427167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277512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835795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56402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5725276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9475666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338946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8214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329847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037290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014376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607403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7110247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2731778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24458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400319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0966086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575250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8695120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22796758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33526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2837400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1739971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669397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3459146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683806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2975280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412952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22131389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8069128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722672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9983567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1267232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373588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654414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9371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1504027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511011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3B0CF2-7F87-4E02-A248-870047730F99}"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856346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5659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506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28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198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8754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2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8646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4360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1030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7932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17822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534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803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233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3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9710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45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3975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67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870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3382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64729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9904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862166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2627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635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08757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83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305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204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9177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821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1392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9886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370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014984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949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897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3605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672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702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771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535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807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951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6583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377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9488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1387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43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48674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0197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84692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85638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41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316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633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005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585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5178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27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7808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73769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023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916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7156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04629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810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0263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63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922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207893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916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5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61274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822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3809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877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022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1941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324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7339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600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760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1399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47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048928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0181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4300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5604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782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759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0339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7755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702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5248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306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7665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88798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2104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2108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331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7946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54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076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84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5161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58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331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7264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8708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675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87273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748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6100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030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4846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8657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4043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49457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62988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940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6207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81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72738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7984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7069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828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687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843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7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98634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7401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440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659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8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6540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3481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640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8323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11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126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77440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3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800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38355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3519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5001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27786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436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772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84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781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309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6708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3901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47104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1875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10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5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00083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7631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11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8974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1330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7786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781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69027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65717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24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99129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24665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88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366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7800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31505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0114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298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5033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0555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056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6661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8904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76861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792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3761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5968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50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9865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7748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295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80207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78574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7684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6481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970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9027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3165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99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7544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1550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87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1498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9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64904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686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2451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976554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179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3729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433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658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617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422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379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1009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91927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801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869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602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3554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13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646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07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446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7018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459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310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4998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86275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263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897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93963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2133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4267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40983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287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843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1748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44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521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24957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6322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57620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220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49271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789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11382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165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2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42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4482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439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5030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39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988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299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2292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217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079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0657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8096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8971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3202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146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41176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1247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05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8688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72893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893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9806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575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988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412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4681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264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7557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11800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496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504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855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0751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0601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961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189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9527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468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9245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5767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27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63363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6000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10998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666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38994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43200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104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31807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97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5164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639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8949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228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9197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5857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0493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709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766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47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3667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81272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1688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240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249145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5107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096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94374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120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300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1149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8809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5463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0083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6144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7523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424788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00851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55409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3642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795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220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24401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6487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0202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391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11725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199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20682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3512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274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66783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0676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45247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58725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981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2525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848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39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8814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05496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3303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606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59825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55891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3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06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8004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57958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390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414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959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1999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081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696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83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57001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8633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23833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573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327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77193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15692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88463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5070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617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6457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21944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597780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288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890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9980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5823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951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388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108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52237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41446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263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0936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1502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45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0715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95540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918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1978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20057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558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2498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4022855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937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7683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971704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7373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6497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40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67287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74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038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3615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5834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83416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6237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352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37010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667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0067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9172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8673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537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2802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95450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5550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04887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247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90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968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471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598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0195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389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74081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6104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1111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482340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9600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1203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0404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599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5962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682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477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12192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1102049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4830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846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994904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5369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65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881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14633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5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3835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42586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636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56211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8124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806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221867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852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6063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0771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90452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4648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8510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3872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3198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010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46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2250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grpSp>
        <p:nvGrpSpPr>
          <p:cNvPr id="10" name="Group 9"/>
          <p:cNvGrpSpPr/>
          <p:nvPr/>
        </p:nvGrpSpPr>
        <p:grpSpPr>
          <a:xfrm>
            <a:off x="0" y="6208894"/>
            <a:ext cx="12192000" cy="649106"/>
            <a:chOff x="0" y="6208894"/>
            <a:chExt cx="12192000" cy="649106"/>
          </a:xfrm>
        </p:grpSpPr>
        <p:sp>
          <p:nvSpPr>
            <p:cNvPr id="2" name="Rectangle 1"/>
            <p:cNvSpPr/>
            <p:nvPr/>
          </p:nvSpPr>
          <p:spPr>
            <a:xfrm>
              <a:off x="3048" y="6220178"/>
              <a:ext cx="12188952" cy="637822"/>
            </a:xfrm>
            <a:prstGeom prst="rect">
              <a:avLst/>
            </a:prstGeom>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cxnSp>
          <p:nvCxnSpPr>
            <p:cNvPr id="7" name="Straight Connector 6"/>
            <p:cNvCxnSpPr/>
            <p:nvPr/>
          </p:nvCxnSpPr>
          <p:spPr>
            <a:xfrm>
              <a:off x="0" y="6208894"/>
              <a:ext cx="1219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5" name="Straight Connector 4"/>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3048" y="5937956"/>
            <a:ext cx="8241" cy="5644"/>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tx2"/>
                </a:solidFill>
                <a:effectLst/>
                <a:latin typeface="+mj-lt"/>
                <a:ea typeface="+mj-ea"/>
                <a:cs typeface="+mj-cs"/>
              </a:defRPr>
            </a:lvl1pPr>
          </a:lstStyle>
          <a:p>
            <a:r>
              <a:rPr kumimoji="0" lang="en-US"/>
              <a:t>Click to edit Master title style</a:t>
            </a:r>
            <a:endParaRPr kumimoji="0" lang="en-US" dirty="0"/>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021A1D30-C0A0-4124-A783-34D9F15FA0FE}" type="datetime1">
              <a:rPr lang="en-US" smtClean="0">
                <a:solidFill>
                  <a:prstClr val="black"/>
                </a:solidFill>
              </a:rPr>
              <a:pPr/>
              <a:t>4/27/2022</a:t>
            </a:fld>
            <a:endParaRPr lang="en-US">
              <a:solidFill>
                <a:prstClr val="black"/>
              </a:solidFill>
            </a:endParaRPr>
          </a:p>
        </p:txBody>
      </p:sp>
      <p:sp>
        <p:nvSpPr>
          <p:cNvPr id="19" name="Footer Placeholder 18"/>
          <p:cNvSpPr>
            <a:spLocks noGrp="1"/>
          </p:cNvSpPr>
          <p:nvPr>
            <p:ph type="ftr" sz="quarter" idx="11"/>
          </p:nvPr>
        </p:nvSpPr>
        <p:spPr/>
        <p:txBody>
          <a:bodyPr/>
          <a:lstStyle/>
          <a:p>
            <a:r>
              <a:rPr lang="en-US" dirty="0">
                <a:solidFill>
                  <a:prstClr val="black"/>
                </a:solidFill>
              </a:rPr>
              <a:t>Add a footer</a:t>
            </a:r>
          </a:p>
        </p:txBody>
      </p:sp>
      <p:sp>
        <p:nvSpPr>
          <p:cNvPr id="27" name="Slide Number Placeholder 2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11136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371988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5F28077-7188-48C5-8679-2287FAC952E9}"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149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D2DCB740-6776-4EE9-99FD-96D592FA5A23}"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4851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05F6BD99-6FFD-46C5-B5E2-43A34BDA2566}"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31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1"/>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022678E-214C-4CF8-97C7-95015FB02960}" type="datetime1">
              <a:rPr lang="en-US" smtClean="0">
                <a:solidFill>
                  <a:prstClr val="black"/>
                </a:solidFill>
              </a:rPr>
              <a:pPr/>
              <a:t>4/27/2022</a:t>
            </a:fld>
            <a:endParaRPr lang="en-US">
              <a:solidFill>
                <a:prstClr val="black"/>
              </a:solidFill>
            </a:endParaRPr>
          </a:p>
        </p:txBody>
      </p:sp>
      <p:sp>
        <p:nvSpPr>
          <p:cNvPr id="8" name="Footer Placeholder 7"/>
          <p:cNvSpPr>
            <a:spLocks noGrp="1"/>
          </p:cNvSpPr>
          <p:nvPr>
            <p:ph type="ftr" sz="quarter" idx="11"/>
          </p:nvPr>
        </p:nvSpPr>
        <p:spPr/>
        <p:txBody>
          <a:bodyPr/>
          <a:lstStyle/>
          <a:p>
            <a:r>
              <a:rPr lang="en-US" dirty="0">
                <a:solidFill>
                  <a:prstClr val="black"/>
                </a:solidFill>
              </a:rPr>
              <a:t>Add a footer</a:t>
            </a:r>
          </a:p>
        </p:txBody>
      </p:sp>
      <p:sp>
        <p:nvSpPr>
          <p:cNvPr id="9" name="Slide Number Placeholder 8"/>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50763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D55660E0-FA77-4473-A859-74127B089143}" type="datetime1">
              <a:rPr lang="en-US" smtClean="0">
                <a:solidFill>
                  <a:prstClr val="black"/>
                </a:solidFill>
              </a:rPr>
              <a:pPr/>
              <a:t>4/27/2022</a:t>
            </a:fld>
            <a:endParaRPr lang="en-US">
              <a:solidFill>
                <a:prstClr val="black"/>
              </a:solidFill>
            </a:endParaRPr>
          </a:p>
        </p:txBody>
      </p:sp>
      <p:sp>
        <p:nvSpPr>
          <p:cNvPr id="4" name="Footer Placeholder 3"/>
          <p:cNvSpPr>
            <a:spLocks noGrp="1"/>
          </p:cNvSpPr>
          <p:nvPr>
            <p:ph type="ftr" sz="quarter" idx="11"/>
          </p:nvPr>
        </p:nvSpPr>
        <p:spPr/>
        <p:txBody>
          <a:bodyPr/>
          <a:lstStyle/>
          <a:p>
            <a:r>
              <a:rPr lang="en-US" dirty="0">
                <a:solidFill>
                  <a:prstClr val="black"/>
                </a:solidFill>
              </a:rPr>
              <a:t>Add a footer</a:t>
            </a:r>
          </a:p>
        </p:txBody>
      </p:sp>
      <p:sp>
        <p:nvSpPr>
          <p:cNvPr id="5" name="Slide Number Placeholder 4"/>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21502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88D7B8-9F07-4899-827D-5F3CFDDEB574}" type="datetime1">
              <a:rPr lang="en-US" smtClean="0">
                <a:solidFill>
                  <a:prstClr val="black"/>
                </a:solidFill>
              </a:rPr>
              <a:pPr/>
              <a:t>4/27/2022</a:t>
            </a:fld>
            <a:endParaRPr lang="en-US">
              <a:solidFill>
                <a:prstClr val="black"/>
              </a:solidFill>
            </a:endParaRPr>
          </a:p>
        </p:txBody>
      </p:sp>
      <p:sp>
        <p:nvSpPr>
          <p:cNvPr id="3" name="Footer Placeholder 2"/>
          <p:cNvSpPr>
            <a:spLocks noGrp="1"/>
          </p:cNvSpPr>
          <p:nvPr>
            <p:ph type="ftr" sz="quarter" idx="11"/>
          </p:nvPr>
        </p:nvSpPr>
        <p:spPr/>
        <p:txBody>
          <a:bodyPr/>
          <a:lstStyle/>
          <a:p>
            <a:r>
              <a:rPr lang="en-US" dirty="0">
                <a:solidFill>
                  <a:prstClr val="black"/>
                </a:solidFill>
              </a:rPr>
              <a:t>Add a footer</a:t>
            </a:r>
          </a:p>
        </p:txBody>
      </p:sp>
      <p:sp>
        <p:nvSpPr>
          <p:cNvPr id="4" name="Slide Number Placeholder 3"/>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9464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B5197C5C-1CD1-417D-A89C-14747F5222C7}"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2813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359EFBB-CFA1-4AA8-9123-F0B52DBD84FE}" type="datetime1">
              <a:rPr lang="en-US" smtClean="0">
                <a:solidFill>
                  <a:prstClr val="black"/>
                </a:solidFill>
              </a:rPr>
              <a:pPr/>
              <a:t>4/27/2022</a:t>
            </a:fld>
            <a:endParaRPr lang="en-US">
              <a:solidFill>
                <a:prstClr val="black"/>
              </a:solidFill>
            </a:endParaRPr>
          </a:p>
        </p:txBody>
      </p:sp>
      <p:sp>
        <p:nvSpPr>
          <p:cNvPr id="6" name="Footer Placeholder 5"/>
          <p:cNvSpPr>
            <a:spLocks noGrp="1"/>
          </p:cNvSpPr>
          <p:nvPr>
            <p:ph type="ftr" sz="quarter" idx="11"/>
          </p:nvPr>
        </p:nvSpPr>
        <p:spPr/>
        <p:txBody>
          <a:bodyPr/>
          <a:lstStyle/>
          <a:p>
            <a:r>
              <a:rPr lang="en-US" dirty="0">
                <a:solidFill>
                  <a:prstClr val="black"/>
                </a:solidFill>
              </a:rPr>
              <a:t>Add a footer</a:t>
            </a:r>
          </a:p>
        </p:txBody>
      </p:sp>
      <p:sp>
        <p:nvSpPr>
          <p:cNvPr id="7" name="Slide Number Placeholder 6"/>
          <p:cNvSpPr>
            <a:spLocks noGrp="1"/>
          </p:cNvSpPr>
          <p:nvPr>
            <p:ph type="sldNum" sz="quarter" idx="12"/>
          </p:nvPr>
        </p:nvSpPr>
        <p:spPr>
          <a:xfrm>
            <a:off x="10769600" y="6356351"/>
            <a:ext cx="812800" cy="365125"/>
          </a:xfrm>
        </p:spPr>
        <p:txBody>
          <a:bodyPr/>
          <a:lstStyle/>
          <a:p>
            <a:fld id="{401CF334-2D5C-4859-84A6-CA7E6E43FAEB}" type="slidenum">
              <a:rPr lang="en-US" smtClean="0">
                <a:solidFill>
                  <a:prstClr val="black"/>
                </a:solidFill>
              </a:rPr>
              <a:pPr/>
              <a:t>‹#›</a:t>
            </a:fld>
            <a:endParaRPr lang="en-US">
              <a:solidFill>
                <a:prstClr val="black"/>
              </a:solidFill>
            </a:endParaRPr>
          </a:p>
        </p:txBody>
      </p:sp>
      <p:sp>
        <p:nvSpPr>
          <p:cNvPr id="10" name="Freeform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6307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8D2D5871-AB0F-4B3D-8861-97E78CB7B47E}"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9861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4418406-4C3F-4F3E-80BD-A22568EA37EB}" type="datetime1">
              <a:rPr lang="en-US" smtClean="0">
                <a:solidFill>
                  <a:prstClr val="black"/>
                </a:solidFill>
              </a:rPr>
              <a:pPr/>
              <a:t>4/27/2022</a:t>
            </a:fld>
            <a:endParaRPr lang="en-US">
              <a:solidFill>
                <a:prstClr val="black"/>
              </a:solidFill>
            </a:endParaRPr>
          </a:p>
        </p:txBody>
      </p:sp>
      <p:sp>
        <p:nvSpPr>
          <p:cNvPr id="5" name="Footer Placeholder 4"/>
          <p:cNvSpPr>
            <a:spLocks noGrp="1"/>
          </p:cNvSpPr>
          <p:nvPr>
            <p:ph type="ftr" sz="quarter" idx="11"/>
          </p:nvPr>
        </p:nvSpPr>
        <p:spPr/>
        <p:txBody>
          <a:bodyPr/>
          <a:lstStyle/>
          <a:p>
            <a:r>
              <a:rPr lang="en-US" dirty="0">
                <a:solidFill>
                  <a:prstClr val="black"/>
                </a:solidFill>
              </a:rPr>
              <a:t>Add a footer</a:t>
            </a:r>
          </a:p>
        </p:txBody>
      </p:sp>
      <p:sp>
        <p:nvSpPr>
          <p:cNvPr id="6" name="Slide Number Placeholder 5"/>
          <p:cNvSpPr>
            <a:spLocks noGrp="1"/>
          </p:cNvSpPr>
          <p:nvPr>
            <p:ph type="sldNum" sz="quarter" idx="12"/>
          </p:nvPr>
        </p:nvSpPr>
        <p:spPr/>
        <p:txBody>
          <a:body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5344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73104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02537660"/>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83100142"/>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531158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690647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17069173"/>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009171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84985178"/>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2238552"/>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97095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2808502"/>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68829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17089308"/>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1587916"/>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0264835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11516042"/>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79404002"/>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09361498"/>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9950301"/>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8365800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2615819"/>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14907122"/>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30789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7324349"/>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7371556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79009472"/>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2448325"/>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6455210"/>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64299772"/>
      </p:ext>
    </p:extLst>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55779866"/>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5025031"/>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10640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52646363"/>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536540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0350627"/>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4268225"/>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63682750"/>
      </p:ext>
    </p:extLst>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91326890"/>
      </p:ext>
    </p:extLst>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5689973"/>
      </p:ext>
    </p:extLst>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887392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9733370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107742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3770422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25" name="Group 24"/>
          <p:cNvGrpSpPr/>
          <p:nvPr/>
        </p:nvGrpSpPr>
        <p:grpSpPr>
          <a:xfrm>
            <a:off x="-29028" y="-7144"/>
            <a:ext cx="12240731" cy="6879658"/>
            <a:chOff x="0" y="-21658"/>
            <a:chExt cx="12240731" cy="6879658"/>
          </a:xfrm>
        </p:grpSpPr>
        <p:sp>
          <p:nvSpPr>
            <p:cNvPr id="26" name="Rectangle 25"/>
            <p:cNvSpPr/>
            <p:nvPr/>
          </p:nvSpPr>
          <p:spPr>
            <a:xfrm>
              <a:off x="31633"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p:cNvGrpSpPr/>
            <p:nvPr/>
          </p:nvGrpSpPr>
          <p:grpSpPr>
            <a:xfrm>
              <a:off x="0" y="-21658"/>
              <a:ext cx="12240731" cy="1041400"/>
              <a:chOff x="-25356" y="-7144"/>
              <a:chExt cx="12240731" cy="1041400"/>
            </a:xfrm>
          </p:grpSpPr>
          <p:sp>
            <p:nvSpPr>
              <p:cNvPr id="28" name="Freeform 27"/>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Freeform 28"/>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nvGrpSpPr>
              <p:cNvPr id="31" name="Group 30"/>
              <p:cNvGrpSpPr/>
              <p:nvPr/>
            </p:nvGrpSpPr>
            <p:grpSpPr>
              <a:xfrm>
                <a:off x="-25356" y="202408"/>
                <a:ext cx="12240731" cy="649224"/>
                <a:chOff x="-19045" y="216550"/>
                <a:chExt cx="9180548" cy="649224"/>
              </a:xfrm>
            </p:grpSpPr>
            <p:sp>
              <p:nvSpPr>
                <p:cNvPr id="32" name="Freeform 3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33" name="Freeform 3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grpSp>
      </p:grpSp>
      <p:sp>
        <p:nvSpPr>
          <p:cNvPr id="9" name="Title Placeholder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Date Placeholder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100">
                <a:solidFill>
                  <a:schemeClr val="tx1"/>
                </a:solidFill>
              </a:defRPr>
            </a:lvl1pPr>
          </a:lstStyle>
          <a:p>
            <a:fld id="{61146459-E3C3-4969-9224-5ED50B492D17}" type="datetime1">
              <a:rPr lang="en-US" smtClean="0">
                <a:solidFill>
                  <a:prstClr val="black"/>
                </a:solidFill>
              </a:rPr>
              <a:pPr/>
              <a:t>4/27/2022</a:t>
            </a:fld>
            <a:endParaRPr lang="en-US" dirty="0">
              <a:solidFill>
                <a:prstClr val="black"/>
              </a:solidFill>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100">
                <a:solidFill>
                  <a:schemeClr val="tx1"/>
                </a:solidFill>
              </a:defRPr>
            </a:lvl1pPr>
          </a:lstStyle>
          <a:p>
            <a:r>
              <a:rPr lang="en-US" dirty="0">
                <a:solidFill>
                  <a:prstClr val="black"/>
                </a:solidFill>
              </a:rPr>
              <a:t>Add a footer</a:t>
            </a:r>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100">
                <a:solidFill>
                  <a:schemeClr val="tx1"/>
                </a:solidFill>
              </a:defRPr>
            </a:lvl1pPr>
          </a:lstStyle>
          <a:p>
            <a:fld id="{401CF334-2D5C-4859-84A6-CA7E6E43FAEB}"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94813115"/>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lumMod val="50000"/>
          </a:schemeClr>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lumMod val="50000"/>
          </a:schemeClr>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lumMod val="50000"/>
          </a:schemeClr>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lumMod val="50000"/>
          </a:schemeClr>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lumMod val="75000"/>
          </a:schemeClr>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lumMod val="50000"/>
          </a:schemeClr>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lumMod val="75000"/>
          </a:schemeClr>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286000" indent="0" algn="l" rtl="0" eaLnBrk="1" latinLnBrk="0" hangingPunct="1">
        <a:spcBef>
          <a:spcPct val="20000"/>
        </a:spcBef>
        <a:buClr>
          <a:schemeClr val="tx2"/>
        </a:buClr>
        <a:buFontTx/>
        <a:buNone/>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463.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90.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amhsa.gov/sites/default/files/programs_campaigns/brss_tacs/value-of-peers-2017.pdf" TargetMode="External"/><Relationship Id="rId2" Type="http://schemas.openxmlformats.org/officeDocument/2006/relationships/notesSlide" Target="../notesSlides/notesSlide13.xml"/><Relationship Id="rId1" Type="http://schemas.openxmlformats.org/officeDocument/2006/relationships/slideLayout" Target="../slideLayouts/slideLayout1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78.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9.xml"/><Relationship Id="rId7" Type="http://schemas.openxmlformats.org/officeDocument/2006/relationships/image" Target="../media/image10.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mentalhealthrecovery.com/" TargetMode="External"/><Relationship Id="rId5" Type="http://schemas.openxmlformats.org/officeDocument/2006/relationships/hyperlink" Target="https://mentalhealthrecovery.com/wrap-is/" TargetMode="External"/><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0.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jpeg"/><Relationship Id="rId5" Type="http://schemas.openxmlformats.org/officeDocument/2006/relationships/hyperlink" Target="https://www.ncbi.nlm.nih.gov/pubmed/19176420" TargetMode="External"/><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hyperlink" Target="http://www.sedl.org/pubs/pic02/picbib-output.cgi?searchuniqueid=171" TargetMode="External"/><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22.xml"/><Relationship Id="rId7" Type="http://schemas.openxmlformats.org/officeDocument/2006/relationships/image" Target="../media/image13.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hyperlink" Target="https://files.constantcontact.com/5c4c408b001/782c67c5-c7d5-413a-8d7e-9c32ab3d15ef.docx" TargetMode="External"/><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33.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4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6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7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28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9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2.xml"/></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gif"/><Relationship Id="rId2" Type="http://schemas.openxmlformats.org/officeDocument/2006/relationships/notesSlide" Target="../notesSlides/notesSlide34.xml"/><Relationship Id="rId16" Type="http://schemas.openxmlformats.org/officeDocument/2006/relationships/image" Target="../media/image28.jpeg"/><Relationship Id="rId1" Type="http://schemas.openxmlformats.org/officeDocument/2006/relationships/slideLayout" Target="../slideLayouts/slideLayout354.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openxmlformats.org/officeDocument/2006/relationships/image" Target="../media/image2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65.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7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8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98.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408.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20.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9.png"/><Relationship Id="rId4"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31.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9.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4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9.png"/><Relationship Id="rId4" Type="http://schemas.openxmlformats.org/officeDocument/2006/relationships/notesSlide" Target="../notesSlides/notesSlide4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5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9.png"/><Relationship Id="rId4" Type="http://schemas.openxmlformats.org/officeDocument/2006/relationships/notesSlide" Target="../notesSlides/notesSlide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jp.psychiatryonline.org/doi/10.1176/ajp.130.8.933" TargetMode="External"/><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http://allanluks.com/helpers_high" TargetMode="External"/><Relationship Id="rId2" Type="http://schemas.openxmlformats.org/officeDocument/2006/relationships/notesSlide" Target="../notesSlides/notesSlide5.xml"/><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l"/>
            <a:r>
              <a:rPr lang="en-US" dirty="0"/>
              <a:t>Evidence-based Peer Practices</a:t>
            </a:r>
          </a:p>
        </p:txBody>
      </p:sp>
      <p:sp>
        <p:nvSpPr>
          <p:cNvPr id="3" name="Subtitle 2"/>
          <p:cNvSpPr>
            <a:spLocks noGrp="1"/>
          </p:cNvSpPr>
          <p:nvPr>
            <p:ph type="subTitle" idx="1"/>
          </p:nvPr>
        </p:nvSpPr>
        <p:spPr>
          <a:xfrm>
            <a:off x="711200" y="4123886"/>
            <a:ext cx="10472928" cy="1752600"/>
          </a:xfrm>
        </p:spPr>
        <p:txBody>
          <a:bodyPr/>
          <a:lstStyle/>
          <a:p>
            <a:pPr algn="l"/>
            <a:r>
              <a:rPr lang="en-US" dirty="0"/>
              <a:t>Ruth Hollman</a:t>
            </a:r>
          </a:p>
          <a:p>
            <a:pPr algn="l"/>
            <a:r>
              <a:rPr lang="en-US" dirty="0"/>
              <a:t>Founder &amp; CEO, SHARE! the Self-Help And Recovery Exchange</a:t>
            </a:r>
          </a:p>
          <a:p>
            <a:pPr algn="l"/>
            <a:r>
              <a:rPr lang="en-US" dirty="0"/>
              <a:t>Los Angeles, CA, USA</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4980" y="1275472"/>
            <a:ext cx="2150269" cy="2867025"/>
          </a:xfrm>
          <a:prstGeom prst="rect">
            <a:avLst/>
          </a:prstGeom>
        </p:spPr>
      </p:pic>
    </p:spTree>
    <p:extLst>
      <p:ext uri="{BB962C8B-B14F-4D97-AF65-F5344CB8AC3E}">
        <p14:creationId xmlns:p14="http://schemas.microsoft.com/office/powerpoint/2010/main" val="246480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Effective ingredients of The Helper-Therapy Principle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51809518"/>
              </p:ext>
            </p:extLst>
          </p:nvPr>
        </p:nvGraphicFramePr>
        <p:xfrm>
          <a:off x="609600" y="2815464"/>
          <a:ext cx="10972800" cy="3474720"/>
        </p:xfrm>
        <a:graphic>
          <a:graphicData uri="http://schemas.openxmlformats.org/drawingml/2006/table">
            <a:tbl>
              <a:tblPr firstRow="1" bandRow="1">
                <a:tableStyleId>{8799B23B-EC83-4686-B30A-512413B5E67A}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r>
                        <a:rPr kumimoji="0" lang="en-US" sz="2000" kern="1200" dirty="0">
                          <a:solidFill>
                            <a:schemeClr val="tx1"/>
                          </a:solidFill>
                          <a:effectLst/>
                          <a:latin typeface="+mn-lt"/>
                          <a:ea typeface="+mn-ea"/>
                          <a:cs typeface="+mn-cs"/>
                        </a:rPr>
                        <a:t>Peer worker is adept at creating opportunities for people to be the person helping. For example, finding a skill that someone has and having them teach that skill to others; teaching the person to use Word today and having them train someone else in Word tomorrow; volunteering in the community; going to self-help support groups.</a:t>
                      </a:r>
                      <a:endParaRPr lang="en-US" sz="2000" dirty="0"/>
                    </a:p>
                  </a:txBody>
                  <a:tcPr marL="182880" marR="182880" marT="182880" marB="182880"/>
                </a:tc>
                <a:tc>
                  <a:txBody>
                    <a:bodyPr/>
                    <a:lstStyle/>
                    <a:p>
                      <a:r>
                        <a:rPr kumimoji="0" lang="en-US" sz="2000" kern="1200" dirty="0">
                          <a:solidFill>
                            <a:schemeClr val="tx1"/>
                          </a:solidFill>
                          <a:effectLst/>
                          <a:latin typeface="+mn-lt"/>
                          <a:ea typeface="+mn-ea"/>
                          <a:cs typeface="+mn-cs"/>
                        </a:rPr>
                        <a:t>Peer worker lacks structure and approach to create leadership opportunities. Peer worker does projects and accomplishes things themselves, rather than giving others the satisfaction of being leaders and making a difference. </a:t>
                      </a:r>
                      <a:endParaRPr lang="en-US" sz="2000" dirty="0"/>
                    </a:p>
                  </a:txBody>
                  <a:tcPr marL="182880" marR="182880" marT="182880" marB="182880"/>
                </a:tc>
                <a:extLst>
                  <a:ext uri="{0D108BD9-81ED-4DB2-BD59-A6C34878D82A}">
                    <a16:rowId xmlns:a16="http://schemas.microsoft.com/office/drawing/2014/main" val="10001"/>
                  </a:ext>
                </a:extLst>
              </a:tr>
            </a:tbl>
          </a:graphicData>
        </a:graphic>
      </p:graphicFrame>
      <p:sp>
        <p:nvSpPr>
          <p:cNvPr id="6" name="Rectangle 5"/>
          <p:cNvSpPr/>
          <p:nvPr/>
        </p:nvSpPr>
        <p:spPr>
          <a:xfrm>
            <a:off x="732686" y="2217200"/>
            <a:ext cx="5030544" cy="461665"/>
          </a:xfrm>
          <a:prstGeom prst="rect">
            <a:avLst/>
          </a:prstGeom>
        </p:spPr>
        <p:txBody>
          <a:bodyPr wrap="none">
            <a:spAutoFit/>
          </a:bodyPr>
          <a:lstStyle/>
          <a:p>
            <a:r>
              <a:rPr lang="en-US" sz="2400" b="1" dirty="0">
                <a:solidFill>
                  <a:prstClr val="black"/>
                </a:solidFill>
              </a:rPr>
              <a:t>Creating leadership opportunities</a:t>
            </a:r>
            <a:endParaRPr lang="en-US" sz="2400" dirty="0">
              <a:solidFill>
                <a:prstClr val="black"/>
              </a:solidFill>
            </a:endParaRPr>
          </a:p>
        </p:txBody>
      </p:sp>
    </p:spTree>
    <p:extLst>
      <p:ext uri="{BB962C8B-B14F-4D97-AF65-F5344CB8AC3E}">
        <p14:creationId xmlns:p14="http://schemas.microsoft.com/office/powerpoint/2010/main" val="50731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dirty="0"/>
              <a:t>Effective ingredients of The Helper-Therapy Principle</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44047079"/>
              </p:ext>
            </p:extLst>
          </p:nvPr>
        </p:nvGraphicFramePr>
        <p:xfrm>
          <a:off x="609600" y="2815464"/>
          <a:ext cx="10972800" cy="3169920"/>
        </p:xfrm>
        <a:graphic>
          <a:graphicData uri="http://schemas.openxmlformats.org/drawingml/2006/table">
            <a:tbl>
              <a:tblPr firstRow="1" bandRow="1">
                <a:tableStyleId>{8799B23B-EC83-4686-B30A-512413B5E67A}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r>
                        <a:rPr kumimoji="0" lang="en-US" sz="2000" kern="1200" dirty="0">
                          <a:solidFill>
                            <a:schemeClr val="tx1"/>
                          </a:solidFill>
                          <a:effectLst/>
                          <a:latin typeface="+mn-lt"/>
                          <a:ea typeface="+mn-ea"/>
                          <a:cs typeface="+mn-cs"/>
                        </a:rPr>
                        <a:t>Peer worker listens for and implements participants’ suggestions such as having a Kwanzaa celebration, writing their legislative representative about something they want changed, starting their own business, putting on a program, inviting people to a recovery panel, etc. The Peer worker lets the person help them.</a:t>
                      </a:r>
                    </a:p>
                  </a:txBody>
                  <a:tcPr marL="182880" marR="182880" marT="182880" marB="182880"/>
                </a:tc>
                <a:tc>
                  <a:txBody>
                    <a:bodyPr/>
                    <a:lstStyle/>
                    <a:p>
                      <a:r>
                        <a:rPr kumimoji="0" lang="en-US" sz="2000" kern="1200" dirty="0">
                          <a:solidFill>
                            <a:schemeClr val="tx1"/>
                          </a:solidFill>
                          <a:effectLst/>
                          <a:latin typeface="+mn-lt"/>
                          <a:ea typeface="+mn-ea"/>
                          <a:cs typeface="+mn-cs"/>
                        </a:rPr>
                        <a:t>The only opportunities to help are those created by staff and/or directed by staff. The Peer worker sees their role as helping the person and rarely lets the person help them.</a:t>
                      </a:r>
                    </a:p>
                  </a:txBody>
                  <a:tcPr marL="182880" marR="182880" marT="182880" marB="182880"/>
                </a:tc>
                <a:extLst>
                  <a:ext uri="{0D108BD9-81ED-4DB2-BD59-A6C34878D82A}">
                    <a16:rowId xmlns:a16="http://schemas.microsoft.com/office/drawing/2014/main" val="10001"/>
                  </a:ext>
                </a:extLst>
              </a:tr>
            </a:tbl>
          </a:graphicData>
        </a:graphic>
      </p:graphicFrame>
      <p:sp>
        <p:nvSpPr>
          <p:cNvPr id="6" name="Rectangle 5"/>
          <p:cNvSpPr/>
          <p:nvPr/>
        </p:nvSpPr>
        <p:spPr>
          <a:xfrm>
            <a:off x="732686" y="2217200"/>
            <a:ext cx="2945037" cy="461665"/>
          </a:xfrm>
          <a:prstGeom prst="rect">
            <a:avLst/>
          </a:prstGeom>
        </p:spPr>
        <p:txBody>
          <a:bodyPr wrap="none">
            <a:spAutoFit/>
          </a:bodyPr>
          <a:lstStyle/>
          <a:p>
            <a:r>
              <a:rPr lang="en-US" sz="2400" b="1" dirty="0">
                <a:solidFill>
                  <a:prstClr val="black"/>
                </a:solidFill>
              </a:rPr>
              <a:t>Empowering others</a:t>
            </a:r>
            <a:endParaRPr lang="en-US" sz="2400" dirty="0">
              <a:solidFill>
                <a:prstClr val="black"/>
              </a:solidFill>
            </a:endParaRPr>
          </a:p>
        </p:txBody>
      </p:sp>
    </p:spTree>
    <p:extLst>
      <p:ext uri="{BB962C8B-B14F-4D97-AF65-F5344CB8AC3E}">
        <p14:creationId xmlns:p14="http://schemas.microsoft.com/office/powerpoint/2010/main" val="394258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24459" y="782024"/>
            <a:ext cx="10468864" cy="1828800"/>
          </a:xfrm>
        </p:spPr>
        <p:txBody>
          <a:bodyPr>
            <a:normAutofit/>
          </a:bodyPr>
          <a:lstStyle/>
          <a:p>
            <a:r>
              <a:rPr lang="en-US" sz="4000" dirty="0"/>
              <a:t>Peer Listening &amp; Disclosing</a:t>
            </a:r>
          </a:p>
        </p:txBody>
      </p:sp>
      <p:sp>
        <p:nvSpPr>
          <p:cNvPr id="5" name="Subtitle 4"/>
          <p:cNvSpPr>
            <a:spLocks noGrp="1"/>
          </p:cNvSpPr>
          <p:nvPr>
            <p:ph type="subTitle" idx="1"/>
          </p:nvPr>
        </p:nvSpPr>
        <p:spPr>
          <a:xfrm>
            <a:off x="1540476" y="5577016"/>
            <a:ext cx="10651524" cy="772090"/>
          </a:xfrm>
        </p:spPr>
        <p:txBody>
          <a:bodyPr>
            <a:normAutofit/>
          </a:bodyPr>
          <a:lstStyle/>
          <a:p>
            <a:r>
              <a:rPr lang="en-US" sz="2400" dirty="0"/>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425" y="3476251"/>
            <a:ext cx="3921890" cy="1657137"/>
          </a:xfrm>
          <a:prstGeom prst="rect">
            <a:avLst/>
          </a:prstGeom>
        </p:spPr>
      </p:pic>
      <p:sp>
        <p:nvSpPr>
          <p:cNvPr id="8" name="Rectangle 7"/>
          <p:cNvSpPr/>
          <p:nvPr/>
        </p:nvSpPr>
        <p:spPr>
          <a:xfrm>
            <a:off x="4742315" y="2762064"/>
            <a:ext cx="3255122" cy="369332"/>
          </a:xfrm>
          <a:prstGeom prst="rect">
            <a:avLst/>
          </a:prstGeom>
        </p:spPr>
        <p:txBody>
          <a:bodyPr wrap="none">
            <a:spAutoFit/>
          </a:bodyPr>
          <a:lstStyle/>
          <a:p>
            <a:r>
              <a:rPr lang="en-US" dirty="0">
                <a:solidFill>
                  <a:prstClr val="black"/>
                </a:solidFill>
              </a:rPr>
              <a:t>Evidence-Based Peer Services </a:t>
            </a:r>
          </a:p>
        </p:txBody>
      </p:sp>
    </p:spTree>
    <p:extLst>
      <p:ext uri="{BB962C8B-B14F-4D97-AF65-F5344CB8AC3E}">
        <p14:creationId xmlns:p14="http://schemas.microsoft.com/office/powerpoint/2010/main" val="123130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 Listening and Disclosing</a:t>
            </a:r>
          </a:p>
        </p:txBody>
      </p:sp>
      <p:sp>
        <p:nvSpPr>
          <p:cNvPr id="2" name="Content Placeholder 1"/>
          <p:cNvSpPr>
            <a:spLocks noGrp="1"/>
          </p:cNvSpPr>
          <p:nvPr>
            <p:ph idx="1"/>
          </p:nvPr>
        </p:nvSpPr>
        <p:spPr>
          <a:xfrm>
            <a:off x="609600" y="1935480"/>
            <a:ext cx="7006542" cy="4389120"/>
          </a:xfrm>
        </p:spPr>
        <p:txBody>
          <a:bodyPr>
            <a:normAutofit lnSpcReduction="10000"/>
          </a:bodyPr>
          <a:lstStyle/>
          <a:p>
            <a:r>
              <a:rPr lang="en-US" b="1" dirty="0"/>
              <a:t>Definition</a:t>
            </a:r>
            <a:r>
              <a:rPr lang="en-US" dirty="0"/>
              <a:t>: Peer listening and disclosing is using active-listening techniques and sharing one’s own lived experience of the situation a person is going through</a:t>
            </a:r>
          </a:p>
          <a:p>
            <a:r>
              <a:rPr lang="en-US" dirty="0"/>
              <a:t>Peers do not give suggestions or advice unless specifically asked for it</a:t>
            </a:r>
          </a:p>
          <a:p>
            <a:r>
              <a:rPr lang="en-US" dirty="0"/>
              <a:t>Peer listening and disclosing is different from and complementary to clinical expertise because it represents a relationship of equals in which each is benefiting from the relationship with the other</a:t>
            </a:r>
          </a:p>
          <a:p>
            <a:endParaRPr lang="en-US" dirty="0"/>
          </a:p>
        </p:txBody>
      </p:sp>
      <p:pic>
        <p:nvPicPr>
          <p:cNvPr id="4" name="Picture 3" descr="Active listening is a highly complex skill that involves being open and unbaised.  "/>
          <p:cNvPicPr/>
          <p:nvPr/>
        </p:nvPicPr>
        <p:blipFill>
          <a:blip r:embed="rId3">
            <a:extLst>
              <a:ext uri="{28A0092B-C50C-407E-A947-70E740481C1C}">
                <a14:useLocalDpi xmlns:a14="http://schemas.microsoft.com/office/drawing/2010/main" val="0"/>
              </a:ext>
            </a:extLst>
          </a:blip>
          <a:srcRect/>
          <a:stretch>
            <a:fillRect/>
          </a:stretch>
        </p:blipFill>
        <p:spPr bwMode="auto">
          <a:xfrm>
            <a:off x="8711738" y="2101215"/>
            <a:ext cx="3125586" cy="2095004"/>
          </a:xfrm>
          <a:prstGeom prst="rect">
            <a:avLst/>
          </a:prstGeom>
          <a:noFill/>
          <a:ln>
            <a:noFill/>
          </a:ln>
        </p:spPr>
      </p:pic>
      <p:pic>
        <p:nvPicPr>
          <p:cNvPr id="5" name="Picture 4" descr="Image result for self-disclosur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11738" y="4450346"/>
            <a:ext cx="3032760" cy="2009775"/>
          </a:xfrm>
          <a:prstGeom prst="rect">
            <a:avLst/>
          </a:prstGeom>
          <a:noFill/>
          <a:ln>
            <a:noFill/>
          </a:ln>
        </p:spPr>
      </p:pic>
    </p:spTree>
    <p:extLst>
      <p:ext uri="{BB962C8B-B14F-4D97-AF65-F5344CB8AC3E}">
        <p14:creationId xmlns:p14="http://schemas.microsoft.com/office/powerpoint/2010/main" val="257465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1186688"/>
            <a:ext cx="10972800" cy="1143000"/>
          </a:xfrm>
        </p:spPr>
        <p:txBody>
          <a:bodyPr>
            <a:normAutofit fontScale="90000"/>
          </a:bodyPr>
          <a:lstStyle/>
          <a:p>
            <a:r>
              <a:rPr lang="en-US" dirty="0"/>
              <a:t>Peer Listening and Disclosing             Key Components</a:t>
            </a:r>
          </a:p>
        </p:txBody>
      </p:sp>
      <p:sp>
        <p:nvSpPr>
          <p:cNvPr id="2" name="Content Placeholder 1"/>
          <p:cNvSpPr>
            <a:spLocks noGrp="1"/>
          </p:cNvSpPr>
          <p:nvPr>
            <p:ph idx="1"/>
          </p:nvPr>
        </p:nvSpPr>
        <p:spPr>
          <a:xfrm>
            <a:off x="465511" y="2468880"/>
            <a:ext cx="11260975" cy="4389120"/>
          </a:xfrm>
        </p:spPr>
        <p:txBody>
          <a:bodyPr>
            <a:normAutofit/>
          </a:bodyPr>
          <a:lstStyle/>
          <a:p>
            <a:r>
              <a:rPr lang="en-US" dirty="0"/>
              <a:t>Peers help others with similar challenges by understanding and sharing their own experience with “I” statements</a:t>
            </a:r>
          </a:p>
          <a:p>
            <a:r>
              <a:rPr lang="en-US" dirty="0"/>
              <a:t>Peers listen fully the whole time the person is talking without thinking about what they might say in response</a:t>
            </a:r>
          </a:p>
          <a:p>
            <a:r>
              <a:rPr lang="en-US" dirty="0"/>
              <a:t>Only after the person stops talking does the Peer respond. It is OK to have a few seconds of silence to gather thoughts </a:t>
            </a:r>
          </a:p>
          <a:p>
            <a:r>
              <a:rPr lang="en-US" dirty="0"/>
              <a:t>Peers disclose only those parts of their stories that speak directly to what the person has shared</a:t>
            </a:r>
          </a:p>
        </p:txBody>
      </p:sp>
    </p:spTree>
    <p:extLst>
      <p:ext uri="{BB962C8B-B14F-4D97-AF65-F5344CB8AC3E}">
        <p14:creationId xmlns:p14="http://schemas.microsoft.com/office/powerpoint/2010/main" val="128156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22499" y="0"/>
            <a:ext cx="3369501" cy="646331"/>
          </a:xfrm>
          <a:prstGeom prst="rect">
            <a:avLst/>
          </a:prstGeom>
          <a:solidFill>
            <a:schemeClr val="accent3">
              <a:lumMod val="20000"/>
              <a:lumOff val="80000"/>
            </a:schemeClr>
          </a:solidFill>
          <a:ln>
            <a:solidFill>
              <a:schemeClr val="bg2"/>
            </a:solidFill>
          </a:ln>
        </p:spPr>
        <p:txBody>
          <a:bodyPr wrap="square" rtlCol="0">
            <a:spAutoFit/>
          </a:bodyPr>
          <a:lstStyle/>
          <a:p>
            <a:r>
              <a:rPr lang="en-US" b="1" dirty="0">
                <a:solidFill>
                  <a:prstClr val="black"/>
                </a:solidFill>
              </a:rPr>
              <a:t>Click for video </a:t>
            </a:r>
            <a:r>
              <a:rPr lang="en-US" dirty="0">
                <a:solidFill>
                  <a:prstClr val="black"/>
                </a:solidFill>
              </a:rPr>
              <a:t>(32 sec) </a:t>
            </a:r>
          </a:p>
          <a:p>
            <a:endParaRPr lang="en-US" dirty="0" err="1">
              <a:solidFill>
                <a:prstClr val="black"/>
              </a:solidFill>
            </a:endParaRPr>
          </a:p>
        </p:txBody>
      </p:sp>
      <p:sp>
        <p:nvSpPr>
          <p:cNvPr id="4" name="TextBox 3"/>
          <p:cNvSpPr txBox="1"/>
          <p:nvPr/>
        </p:nvSpPr>
        <p:spPr>
          <a:xfrm>
            <a:off x="188494" y="0"/>
            <a:ext cx="6866730" cy="646331"/>
          </a:xfrm>
          <a:prstGeom prst="rect">
            <a:avLst/>
          </a:prstGeom>
          <a:noFill/>
          <a:ln>
            <a:solidFill>
              <a:schemeClr val="bg2"/>
            </a:solidFill>
          </a:ln>
        </p:spPr>
        <p:txBody>
          <a:bodyPr wrap="square" rtlCol="0">
            <a:spAutoFit/>
          </a:bodyPr>
          <a:lstStyle/>
          <a:p>
            <a:r>
              <a:rPr lang="en-US" sz="3600" dirty="0">
                <a:solidFill>
                  <a:prstClr val="black"/>
                </a:solidFill>
                <a:latin typeface="Century Gothic" panose="020B0502020202020204"/>
              </a:rPr>
              <a:t>“A key to unlock themselves.”</a:t>
            </a:r>
          </a:p>
        </p:txBody>
      </p:sp>
      <p:pic>
        <p:nvPicPr>
          <p:cNvPr id="5" name="A Key to Unlock Yourself To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17290"/>
            <a:ext cx="10916816" cy="6140709"/>
          </a:xfrm>
          <a:prstGeom prst="rect">
            <a:avLst/>
          </a:prstGeom>
        </p:spPr>
      </p:pic>
    </p:spTree>
    <p:extLst>
      <p:ext uri="{BB962C8B-B14F-4D97-AF65-F5344CB8AC3E}">
        <p14:creationId xmlns:p14="http://schemas.microsoft.com/office/powerpoint/2010/main" val="4083204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599" y="0"/>
            <a:ext cx="10972800" cy="1143000"/>
          </a:xfrm>
        </p:spPr>
        <p:txBody>
          <a:bodyPr>
            <a:normAutofit fontScale="90000"/>
          </a:bodyPr>
          <a:lstStyle/>
          <a:p>
            <a:r>
              <a:rPr lang="en-US" dirty="0"/>
              <a:t>Peer Listening and Disclosing Evidence</a:t>
            </a:r>
          </a:p>
        </p:txBody>
      </p:sp>
      <p:sp>
        <p:nvSpPr>
          <p:cNvPr id="2" name="Content Placeholder 1"/>
          <p:cNvSpPr>
            <a:spLocks noGrp="1"/>
          </p:cNvSpPr>
          <p:nvPr>
            <p:ph idx="1"/>
          </p:nvPr>
        </p:nvSpPr>
        <p:spPr>
          <a:xfrm>
            <a:off x="609599" y="1279263"/>
            <a:ext cx="11260975" cy="4730920"/>
          </a:xfrm>
        </p:spPr>
        <p:txBody>
          <a:bodyPr>
            <a:normAutofit fontScale="92500" lnSpcReduction="20000"/>
          </a:bodyPr>
          <a:lstStyle/>
          <a:p>
            <a:pPr marL="0" indent="0">
              <a:buNone/>
            </a:pPr>
            <a:r>
              <a:rPr lang="en-US" sz="3600" dirty="0"/>
              <a:t>Increased:</a:t>
            </a:r>
          </a:p>
          <a:p>
            <a:pPr lvl="3"/>
            <a:r>
              <a:rPr lang="en-US" sz="2600" dirty="0"/>
              <a:t>Self-esteem and confidence</a:t>
            </a:r>
          </a:p>
          <a:p>
            <a:pPr lvl="3"/>
            <a:r>
              <a:rPr lang="en-US" sz="2600" dirty="0"/>
              <a:t>Feeling of control and ability to make life changes </a:t>
            </a:r>
          </a:p>
          <a:p>
            <a:pPr lvl="3"/>
            <a:r>
              <a:rPr lang="en-US" sz="2600" dirty="0"/>
              <a:t>Sense of hope and inspiration</a:t>
            </a:r>
          </a:p>
          <a:p>
            <a:pPr lvl="3"/>
            <a:r>
              <a:rPr lang="en-US" sz="2600" dirty="0"/>
              <a:t>Empathy and acceptance</a:t>
            </a:r>
          </a:p>
          <a:p>
            <a:pPr lvl="3"/>
            <a:r>
              <a:rPr lang="en-US" sz="2600" dirty="0"/>
              <a:t>Engagement in self-care and wellness</a:t>
            </a:r>
          </a:p>
          <a:p>
            <a:pPr lvl="3"/>
            <a:r>
              <a:rPr lang="en-US" sz="2600" dirty="0"/>
              <a:t>Social Support</a:t>
            </a:r>
          </a:p>
          <a:p>
            <a:pPr lvl="3"/>
            <a:r>
              <a:rPr lang="en-US" sz="2600" dirty="0"/>
              <a:t>Social functioning</a:t>
            </a:r>
          </a:p>
          <a:p>
            <a:pPr lvl="3"/>
            <a:r>
              <a:rPr lang="en-US" sz="2600" dirty="0"/>
              <a:t>Empowerment scores </a:t>
            </a:r>
          </a:p>
          <a:p>
            <a:pPr lvl="3"/>
            <a:r>
              <a:rPr lang="en-US" sz="2600" dirty="0"/>
              <a:t>Sense that treatment is responsive and inclusive of needs </a:t>
            </a:r>
          </a:p>
          <a:p>
            <a:endParaRPr lang="en-US" dirty="0"/>
          </a:p>
          <a:p>
            <a:pPr marL="0" indent="0">
              <a:buNone/>
            </a:pPr>
            <a:r>
              <a:rPr lang="en-US" sz="1700" dirty="0">
                <a:hlinkClick r:id="rId3"/>
              </a:rPr>
              <a:t>https://www.samhsa.gov/sites/default/files/programs_campaigns/brss_tacs/value-of-peers-2017.pdf</a:t>
            </a:r>
            <a:endParaRPr lang="en-US" sz="1700" dirty="0"/>
          </a:p>
        </p:txBody>
      </p:sp>
    </p:spTree>
    <p:extLst>
      <p:ext uri="{BB962C8B-B14F-4D97-AF65-F5344CB8AC3E}">
        <p14:creationId xmlns:p14="http://schemas.microsoft.com/office/powerpoint/2010/main" val="705746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Peer Listening and Disclosing Key Question</a:t>
            </a:r>
          </a:p>
        </p:txBody>
      </p:sp>
      <p:sp>
        <p:nvSpPr>
          <p:cNvPr id="2" name="Content Placeholder 1"/>
          <p:cNvSpPr>
            <a:spLocks noGrp="1"/>
          </p:cNvSpPr>
          <p:nvPr>
            <p:ph idx="1"/>
          </p:nvPr>
        </p:nvSpPr>
        <p:spPr>
          <a:xfrm>
            <a:off x="609599" y="1935480"/>
            <a:ext cx="11260975" cy="4389120"/>
          </a:xfrm>
        </p:spPr>
        <p:txBody>
          <a:bodyPr>
            <a:normAutofit/>
          </a:bodyPr>
          <a:lstStyle/>
          <a:p>
            <a:r>
              <a:rPr lang="en-US" dirty="0"/>
              <a:t>Is the Peer Specialist’s listening free from judgement or suggestion? Are they regularly sharing their own similar experiences in such a way that the person being supported feels connection and hope and is empowered to experience growth and change?</a:t>
            </a:r>
          </a:p>
          <a:p>
            <a:endParaRPr lang="en-US" dirty="0"/>
          </a:p>
          <a:p>
            <a:pPr marL="0" indent="0">
              <a:buNone/>
            </a:pPr>
            <a:r>
              <a:rPr lang="en-US" i="1" dirty="0"/>
              <a:t>By asking the Key Question, peers can better practice Peer Listening and Disclosing.</a:t>
            </a:r>
          </a:p>
          <a:p>
            <a:endParaRPr lang="en-US" dirty="0"/>
          </a:p>
        </p:txBody>
      </p:sp>
    </p:spTree>
    <p:extLst>
      <p:ext uri="{BB962C8B-B14F-4D97-AF65-F5344CB8AC3E}">
        <p14:creationId xmlns:p14="http://schemas.microsoft.com/office/powerpoint/2010/main" val="92928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a:t>Effective ingredients of Peer Listening and Disclosing</a:t>
            </a:r>
          </a:p>
        </p:txBody>
      </p:sp>
      <p:sp>
        <p:nvSpPr>
          <p:cNvPr id="4" name="Content Placeholder 3"/>
          <p:cNvSpPr>
            <a:spLocks noGrp="1"/>
          </p:cNvSpPr>
          <p:nvPr>
            <p:ph idx="1"/>
          </p:nvPr>
        </p:nvSpPr>
        <p:spPr/>
        <p:txBody>
          <a:bodyPr/>
          <a:lstStyle/>
          <a:p>
            <a:pPr marL="0" indent="0">
              <a:buNone/>
            </a:pPr>
            <a:r>
              <a:rPr lang="en-US" dirty="0"/>
              <a:t>Disclosing for the person</a:t>
            </a:r>
          </a:p>
        </p:txBody>
      </p:sp>
      <p:graphicFrame>
        <p:nvGraphicFramePr>
          <p:cNvPr id="5" name="Table 4"/>
          <p:cNvGraphicFramePr>
            <a:graphicFrameLocks noGrp="1"/>
          </p:cNvGraphicFramePr>
          <p:nvPr>
            <p:extLst>
              <p:ext uri="{D42A27DB-BD31-4B8C-83A1-F6EECF244321}">
                <p14:modId xmlns:p14="http://schemas.microsoft.com/office/powerpoint/2010/main" val="1878246925"/>
              </p:ext>
            </p:extLst>
          </p:nvPr>
        </p:nvGraphicFramePr>
        <p:xfrm>
          <a:off x="735213" y="2698096"/>
          <a:ext cx="10847186" cy="2260600"/>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 implementation</a:t>
                      </a:r>
                    </a:p>
                  </a:txBody>
                  <a:tcPr/>
                </a:tc>
                <a:tc>
                  <a:txBody>
                    <a:bodyPr/>
                    <a:lstStyle/>
                    <a:p>
                      <a:r>
                        <a:rPr lang="en-US" dirty="0"/>
                        <a:t>Low implementation </a:t>
                      </a:r>
                    </a:p>
                  </a:txBody>
                  <a:tcPr/>
                </a:tc>
                <a:extLst>
                  <a:ext uri="{0D108BD9-81ED-4DB2-BD59-A6C34878D82A}">
                    <a16:rowId xmlns:a16="http://schemas.microsoft.com/office/drawing/2014/main" val="10000"/>
                  </a:ext>
                </a:extLst>
              </a:tr>
              <a:tr h="0">
                <a:tc>
                  <a:txBody>
                    <a:bodyPr/>
                    <a:lstStyle/>
                    <a:p>
                      <a:r>
                        <a:rPr kumimoji="0" lang="en-US" sz="2000" kern="1200" dirty="0">
                          <a:solidFill>
                            <a:schemeClr val="tx1"/>
                          </a:solidFill>
                          <a:effectLst/>
                          <a:latin typeface="+mn-lt"/>
                          <a:ea typeface="+mn-ea"/>
                          <a:cs typeface="+mn-cs"/>
                        </a:rPr>
                        <a:t>Peer worker discloses their own experience with similar issues, including how they felt, what they thought at the time and what worked and did not work, without being asked. They use “I” statements in disclosing.</a:t>
                      </a:r>
                      <a:endParaRPr lang="en-US" sz="2000" dirty="0"/>
                    </a:p>
                  </a:txBody>
                  <a:tcPr marL="182880" marR="182880" marT="182880" marB="182880"/>
                </a:tc>
                <a:tc>
                  <a:txBody>
                    <a:bodyPr/>
                    <a:lstStyle/>
                    <a:p>
                      <a:r>
                        <a:rPr kumimoji="0" lang="en-US" sz="2000" kern="1200" dirty="0">
                          <a:solidFill>
                            <a:schemeClr val="tx1"/>
                          </a:solidFill>
                          <a:effectLst/>
                          <a:latin typeface="+mn-lt"/>
                          <a:ea typeface="+mn-ea"/>
                          <a:cs typeface="+mn-cs"/>
                        </a:rPr>
                        <a:t>Peer worker discloses only when asked and does not include their feelings or thoughts at the time. They express their experience in the form of advice or say things such as “You should do what I did.”</a:t>
                      </a:r>
                      <a:endParaRPr lang="en-US" sz="2000" dirty="0"/>
                    </a:p>
                  </a:txBody>
                  <a:tcPr marL="182880" marR="182880" marT="182880" marB="1828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14602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a:t>Effective ingredients of Peer Listening and Disclosing</a:t>
            </a:r>
          </a:p>
        </p:txBody>
      </p:sp>
      <p:sp>
        <p:nvSpPr>
          <p:cNvPr id="4" name="Content Placeholder 3"/>
          <p:cNvSpPr>
            <a:spLocks noGrp="1"/>
          </p:cNvSpPr>
          <p:nvPr>
            <p:ph idx="1"/>
          </p:nvPr>
        </p:nvSpPr>
        <p:spPr/>
        <p:txBody>
          <a:bodyPr/>
          <a:lstStyle/>
          <a:p>
            <a:pPr marL="0" indent="0">
              <a:buNone/>
            </a:pPr>
            <a:r>
              <a:rPr lang="en-US" dirty="0"/>
              <a:t>Disclosing reality</a:t>
            </a:r>
          </a:p>
        </p:txBody>
      </p:sp>
      <p:graphicFrame>
        <p:nvGraphicFramePr>
          <p:cNvPr id="5" name="Table 4"/>
          <p:cNvGraphicFramePr>
            <a:graphicFrameLocks noGrp="1"/>
          </p:cNvGraphicFramePr>
          <p:nvPr>
            <p:extLst>
              <p:ext uri="{D42A27DB-BD31-4B8C-83A1-F6EECF244321}">
                <p14:modId xmlns:p14="http://schemas.microsoft.com/office/powerpoint/2010/main" val="2918417437"/>
              </p:ext>
            </p:extLst>
          </p:nvPr>
        </p:nvGraphicFramePr>
        <p:xfrm>
          <a:off x="735213" y="2698096"/>
          <a:ext cx="10847186" cy="2260600"/>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 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r>
                        <a:rPr kumimoji="0" lang="en-US" sz="2000" kern="1200" dirty="0">
                          <a:solidFill>
                            <a:schemeClr val="tx1"/>
                          </a:solidFill>
                          <a:effectLst/>
                          <a:latin typeface="+mn-lt"/>
                          <a:ea typeface="+mn-ea"/>
                          <a:cs typeface="+mn-cs"/>
                        </a:rPr>
                        <a:t>The Peer worker discloses both their successes and challenges, including current challenges that they are encountering in their recovery that relate to what the person is going thru.</a:t>
                      </a:r>
                      <a:endParaRPr lang="en-US" sz="2000" dirty="0"/>
                    </a:p>
                  </a:txBody>
                  <a:tcPr marL="182880" marR="182880" marT="182880" marB="182880"/>
                </a:tc>
                <a:tc>
                  <a:txBody>
                    <a:bodyPr/>
                    <a:lstStyle/>
                    <a:p>
                      <a:r>
                        <a:rPr kumimoji="0" lang="en-US" sz="2000" kern="1200" dirty="0">
                          <a:solidFill>
                            <a:schemeClr val="tx1"/>
                          </a:solidFill>
                          <a:effectLst/>
                          <a:latin typeface="+mn-lt"/>
                          <a:ea typeface="+mn-ea"/>
                          <a:cs typeface="+mn-cs"/>
                        </a:rPr>
                        <a:t>The Peer worker only discloses their successes and appears to be perfectly recovered without any problems. They hide their own setbacks from the people they are serving.</a:t>
                      </a:r>
                      <a:endParaRPr lang="en-US" sz="2000" dirty="0"/>
                    </a:p>
                  </a:txBody>
                  <a:tcPr marL="182880" marR="182880" marT="182880" marB="1828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81006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5B3F-5E2B-4C5B-B2C9-FA014D7C3A2B}"/>
              </a:ext>
            </a:extLst>
          </p:cNvPr>
          <p:cNvSpPr>
            <a:spLocks noGrp="1"/>
          </p:cNvSpPr>
          <p:nvPr>
            <p:ph type="title"/>
          </p:nvPr>
        </p:nvSpPr>
        <p:spPr/>
        <p:txBody>
          <a:bodyPr/>
          <a:lstStyle/>
          <a:p>
            <a:r>
              <a:rPr lang="en-US" dirty="0"/>
              <a:t>5 Evidence-based Peer Practices</a:t>
            </a:r>
          </a:p>
        </p:txBody>
      </p:sp>
      <p:sp>
        <p:nvSpPr>
          <p:cNvPr id="3" name="Content Placeholder 2">
            <a:extLst>
              <a:ext uri="{FF2B5EF4-FFF2-40B4-BE49-F238E27FC236}">
                <a16:creationId xmlns:a16="http://schemas.microsoft.com/office/drawing/2014/main" id="{AE4EE618-6C33-4C10-92A7-709D335D3AC2}"/>
              </a:ext>
            </a:extLst>
          </p:cNvPr>
          <p:cNvSpPr>
            <a:spLocks noGrp="1"/>
          </p:cNvSpPr>
          <p:nvPr>
            <p:ph idx="1"/>
          </p:nvPr>
        </p:nvSpPr>
        <p:spPr/>
        <p:txBody>
          <a:bodyPr/>
          <a:lstStyle/>
          <a:p>
            <a:pPr marL="514350" indent="-514350">
              <a:buFont typeface="+mj-lt"/>
              <a:buAutoNum type="arabicPeriod"/>
            </a:pPr>
            <a:endParaRPr lang="en-US" dirty="0"/>
          </a:p>
          <a:p>
            <a:pPr marL="514350" indent="-514350">
              <a:buFont typeface="+mj-lt"/>
              <a:buAutoNum type="arabicPeriod"/>
            </a:pPr>
            <a:r>
              <a:rPr lang="en-US" sz="4000" dirty="0"/>
              <a:t>Helper Therapy Principle</a:t>
            </a:r>
          </a:p>
          <a:p>
            <a:pPr marL="514350" indent="-514350">
              <a:buFont typeface="+mj-lt"/>
              <a:buAutoNum type="arabicPeriod"/>
            </a:pPr>
            <a:r>
              <a:rPr lang="en-US" sz="4000" dirty="0"/>
              <a:t>Listening and Disclosing</a:t>
            </a:r>
          </a:p>
          <a:p>
            <a:pPr marL="514350" indent="-514350">
              <a:buFont typeface="+mj-lt"/>
              <a:buAutoNum type="arabicPeriod"/>
            </a:pPr>
            <a:r>
              <a:rPr lang="en-US" sz="4000" dirty="0"/>
              <a:t>Recovery Planning</a:t>
            </a:r>
          </a:p>
          <a:p>
            <a:pPr marL="514350" indent="-514350">
              <a:buFont typeface="+mj-lt"/>
              <a:buAutoNum type="arabicPeriod"/>
            </a:pPr>
            <a:r>
              <a:rPr lang="en-US" sz="4000" dirty="0"/>
              <a:t>Self-help support groups</a:t>
            </a:r>
          </a:p>
          <a:p>
            <a:pPr marL="514350" indent="-514350">
              <a:buFont typeface="+mj-lt"/>
              <a:buAutoNum type="arabicPeriod"/>
            </a:pPr>
            <a:r>
              <a:rPr lang="en-US" sz="4000" dirty="0"/>
              <a:t>Peer Bridging</a:t>
            </a:r>
          </a:p>
          <a:p>
            <a:pPr marL="514350" indent="-514350">
              <a:buFont typeface="+mj-lt"/>
              <a:buAutoNum type="arabicPeriod"/>
            </a:pPr>
            <a:endParaRPr lang="en-US" dirty="0"/>
          </a:p>
        </p:txBody>
      </p:sp>
    </p:spTree>
    <p:extLst>
      <p:ext uri="{BB962C8B-B14F-4D97-AF65-F5344CB8AC3E}">
        <p14:creationId xmlns:p14="http://schemas.microsoft.com/office/powerpoint/2010/main" val="194271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400" dirty="0"/>
              <a:t>Effective ingredients of Peer Listening and Disclosing</a:t>
            </a:r>
          </a:p>
        </p:txBody>
      </p:sp>
      <p:sp>
        <p:nvSpPr>
          <p:cNvPr id="4" name="Content Placeholder 3"/>
          <p:cNvSpPr>
            <a:spLocks noGrp="1"/>
          </p:cNvSpPr>
          <p:nvPr>
            <p:ph idx="1"/>
          </p:nvPr>
        </p:nvSpPr>
        <p:spPr/>
        <p:txBody>
          <a:bodyPr/>
          <a:lstStyle/>
          <a:p>
            <a:pPr marL="0" indent="0">
              <a:buNone/>
            </a:pPr>
            <a:r>
              <a:rPr lang="en-US" dirty="0"/>
              <a:t>Peer to peer</a:t>
            </a:r>
          </a:p>
        </p:txBody>
      </p:sp>
      <p:graphicFrame>
        <p:nvGraphicFramePr>
          <p:cNvPr id="5" name="Table 4"/>
          <p:cNvGraphicFramePr>
            <a:graphicFrameLocks noGrp="1"/>
          </p:cNvGraphicFramePr>
          <p:nvPr>
            <p:extLst>
              <p:ext uri="{D42A27DB-BD31-4B8C-83A1-F6EECF244321}">
                <p14:modId xmlns:p14="http://schemas.microsoft.com/office/powerpoint/2010/main" val="476872947"/>
              </p:ext>
            </p:extLst>
          </p:nvPr>
        </p:nvGraphicFramePr>
        <p:xfrm>
          <a:off x="735213" y="2698096"/>
          <a:ext cx="10847186" cy="2679510"/>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 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000">
                          <a:effectLst/>
                          <a:latin typeface="+mn-lt"/>
                          <a:ea typeface="Calibri" panose="020F0502020204030204" pitchFamily="34" charset="0"/>
                          <a:cs typeface="Times New Roman" panose="02020603050405020304" pitchFamily="18" charset="0"/>
                        </a:rPr>
                        <a:t>Peer worker is open about their lived experience, treats the person being served as an equal and uses peer boundaries. The Peer worker concentrates on connecting the person to non-paid social supports in the community.</a:t>
                      </a:r>
                    </a:p>
                  </a:txBody>
                  <a:tcPr marL="182880" marR="182880" marT="182880" marB="182880" anchor="ct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Peer worker provides support using a clinical approach and/or clinical boundaries. The person’s social network is limited to professional relationships and other people at the clinic.</a:t>
                      </a: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0815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644289" y="3661836"/>
            <a:ext cx="4663725" cy="1334825"/>
          </a:xfrm>
        </p:spPr>
        <p:txBody>
          <a:bodyPr>
            <a:normAutofit/>
          </a:bodyPr>
          <a:lstStyle/>
          <a:p>
            <a:r>
              <a:rPr lang="en-US" sz="4000" b="1" dirty="0">
                <a:solidFill>
                  <a:schemeClr val="tx2"/>
                </a:solidFill>
                <a:latin typeface="+mj-lt"/>
              </a:rPr>
              <a:t>Recovery Planning</a:t>
            </a:r>
          </a:p>
          <a:p>
            <a:r>
              <a:rPr lang="en-US" sz="2400" dirty="0"/>
              <a:t>Evidence-Based Peer Services</a:t>
            </a:r>
          </a:p>
          <a:p>
            <a:endParaRPr lang="en-US" sz="2400" i="1" dirty="0"/>
          </a:p>
          <a:p>
            <a:endParaRPr lang="en-US" sz="2400"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1712" y="3412644"/>
            <a:ext cx="6252632" cy="2081356"/>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51046" y="2806317"/>
            <a:ext cx="609600" cy="609600"/>
          </a:xfrm>
          <a:prstGeom prst="rect">
            <a:avLst/>
          </a:prstGeom>
        </p:spPr>
      </p:pic>
    </p:spTree>
    <p:extLst>
      <p:ext uri="{BB962C8B-B14F-4D97-AF65-F5344CB8AC3E}">
        <p14:creationId xmlns:p14="http://schemas.microsoft.com/office/powerpoint/2010/main" val="322582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94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Recovery Planning Definition</a:t>
            </a:r>
          </a:p>
        </p:txBody>
      </p:sp>
      <p:sp>
        <p:nvSpPr>
          <p:cNvPr id="2" name="Content Placeholder 1"/>
          <p:cNvSpPr>
            <a:spLocks noGrp="1"/>
          </p:cNvSpPr>
          <p:nvPr>
            <p:ph idx="1"/>
          </p:nvPr>
        </p:nvSpPr>
        <p:spPr>
          <a:xfrm>
            <a:off x="609600" y="1935480"/>
            <a:ext cx="10261599" cy="4389120"/>
          </a:xfrm>
        </p:spPr>
        <p:txBody>
          <a:bodyPr>
            <a:normAutofit/>
          </a:bodyPr>
          <a:lstStyle/>
          <a:p>
            <a:pPr lvl="0"/>
            <a:endParaRPr lang="en-US" b="1" dirty="0"/>
          </a:p>
          <a:p>
            <a:pPr lvl="0"/>
            <a:r>
              <a:rPr lang="en-US" dirty="0"/>
              <a:t>Recovery Planning is a way for a person to take charge of and control their recovery process by developing a written plan to help in their recovery.</a:t>
            </a:r>
          </a:p>
          <a:p>
            <a:pPr lvl="0"/>
            <a:r>
              <a:rPr lang="en-US" dirty="0"/>
              <a:t>Two main Recovery Planning tools:</a:t>
            </a:r>
          </a:p>
          <a:p>
            <a:pPr marL="1154430" lvl="2" indent="-514350">
              <a:buFont typeface="+mj-lt"/>
              <a:buAutoNum type="arabicPeriod"/>
            </a:pPr>
            <a:r>
              <a:rPr lang="en-US" sz="2600" dirty="0"/>
              <a:t>Wellness Recovery Action Plan</a:t>
            </a:r>
            <a:r>
              <a:rPr lang="en-US" sz="2600" baseline="30000" dirty="0"/>
              <a:t>®</a:t>
            </a:r>
            <a:r>
              <a:rPr lang="en-US" sz="2600" dirty="0"/>
              <a:t> or WRAP</a:t>
            </a:r>
            <a:r>
              <a:rPr lang="en-US" sz="2600" baseline="30000" dirty="0"/>
              <a:t>®</a:t>
            </a:r>
          </a:p>
          <a:p>
            <a:pPr marL="1154430" lvl="2" indent="-514350">
              <a:buFont typeface="+mj-lt"/>
              <a:buAutoNum type="arabicPeriod"/>
            </a:pPr>
            <a:r>
              <a:rPr lang="en-US" sz="2600" dirty="0"/>
              <a:t>SHARE! Plan for Success</a:t>
            </a:r>
          </a:p>
          <a:p>
            <a:pPr lvl="0"/>
            <a:endParaRPr lang="en-US" i="1" dirty="0"/>
          </a:p>
          <a:p>
            <a:pPr lvl="0"/>
            <a:endParaRPr lang="en-US" i="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2800" y="665988"/>
            <a:ext cx="609600" cy="609600"/>
          </a:xfrm>
          <a:prstGeom prst="rect">
            <a:avLst/>
          </a:prstGeom>
        </p:spPr>
      </p:pic>
    </p:spTree>
    <p:extLst>
      <p:ext uri="{BB962C8B-B14F-4D97-AF65-F5344CB8AC3E}">
        <p14:creationId xmlns:p14="http://schemas.microsoft.com/office/powerpoint/2010/main" val="181062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Wellness Recovery Action Plan</a:t>
            </a:r>
            <a:r>
              <a:rPr lang="en-US" b="1" baseline="30000" dirty="0"/>
              <a:t>®</a:t>
            </a:r>
            <a:r>
              <a:rPr lang="en-US" dirty="0"/>
              <a:t> (WRAP)</a:t>
            </a:r>
          </a:p>
        </p:txBody>
      </p:sp>
      <p:sp>
        <p:nvSpPr>
          <p:cNvPr id="2" name="Content Placeholder 1"/>
          <p:cNvSpPr>
            <a:spLocks noGrp="1"/>
          </p:cNvSpPr>
          <p:nvPr>
            <p:ph idx="1"/>
          </p:nvPr>
        </p:nvSpPr>
        <p:spPr>
          <a:xfrm>
            <a:off x="5147898" y="3269424"/>
            <a:ext cx="6914606" cy="3588576"/>
          </a:xfrm>
        </p:spPr>
        <p:txBody>
          <a:bodyPr>
            <a:normAutofit/>
          </a:bodyPr>
          <a:lstStyle/>
          <a:p>
            <a:pPr lvl="0"/>
            <a:endParaRPr lang="en-US" i="1" dirty="0"/>
          </a:p>
          <a:p>
            <a:r>
              <a:rPr lang="en-US" dirty="0"/>
              <a:t>“…is a self-designed prevention and wellness process that anyone can use to get well, stay well and make their life the way they want it to be.” (</a:t>
            </a:r>
            <a:r>
              <a:rPr lang="en-US" dirty="0">
                <a:hlinkClick r:id="rId5"/>
              </a:rPr>
              <a:t>mentalhealthrecovery.com/wrap-is/</a:t>
            </a:r>
            <a:r>
              <a:rPr lang="en-US" dirty="0"/>
              <a:t>)</a:t>
            </a:r>
          </a:p>
        </p:txBody>
      </p:sp>
      <p:pic>
        <p:nvPicPr>
          <p:cNvPr id="5" name="Picture 2" descr="Mental Health Recovery">
            <a:hlinkClick r:id="rId6" tooltip="Wellness Recovery Action Plan® (WRA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652" y="2367255"/>
            <a:ext cx="4538297" cy="2696457"/>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6508" y="1948656"/>
            <a:ext cx="609600" cy="609600"/>
          </a:xfrm>
          <a:prstGeom prst="rect">
            <a:avLst/>
          </a:prstGeom>
        </p:spPr>
      </p:pic>
    </p:spTree>
    <p:extLst>
      <p:ext uri="{BB962C8B-B14F-4D97-AF65-F5344CB8AC3E}">
        <p14:creationId xmlns:p14="http://schemas.microsoft.com/office/powerpoint/2010/main" val="352992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6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Effectiveness of WRAP</a:t>
            </a:r>
            <a:r>
              <a:rPr lang="en-US" b="1" baseline="30000" dirty="0"/>
              <a:t>®</a:t>
            </a:r>
          </a:p>
        </p:txBody>
      </p:sp>
      <p:sp>
        <p:nvSpPr>
          <p:cNvPr id="3" name="Content Placeholder 2"/>
          <p:cNvSpPr>
            <a:spLocks noGrp="1"/>
          </p:cNvSpPr>
          <p:nvPr>
            <p:ph idx="1"/>
          </p:nvPr>
        </p:nvSpPr>
        <p:spPr>
          <a:xfrm>
            <a:off x="609599" y="1935480"/>
            <a:ext cx="6920089" cy="4389120"/>
          </a:xfrm>
        </p:spPr>
        <p:txBody>
          <a:bodyPr/>
          <a:lstStyle/>
          <a:p>
            <a:r>
              <a:rPr lang="en-US" dirty="0"/>
              <a:t>WRAP has been linked to significant improvements in self-reported symptoms, recovery, hopefulness, self-advocacy and physical health (</a:t>
            </a:r>
            <a:r>
              <a:rPr lang="en-US" dirty="0">
                <a:solidFill>
                  <a:schemeClr val="accent3">
                    <a:lumMod val="75000"/>
                  </a:schemeClr>
                </a:solidFill>
                <a:hlinkClick r:id="rId5"/>
              </a:rPr>
              <a:t>Cook et al, 2009</a:t>
            </a:r>
            <a:r>
              <a:rPr lang="en-US" dirty="0">
                <a:solidFill>
                  <a:schemeClr val="accent3">
                    <a:lumMod val="75000"/>
                  </a:schemeClr>
                </a:solidFill>
              </a:rPr>
              <a:t>; </a:t>
            </a:r>
            <a:r>
              <a:rPr lang="en-US" u="sng" dirty="0">
                <a:solidFill>
                  <a:schemeClr val="accent3">
                    <a:lumMod val="75000"/>
                  </a:schemeClr>
                </a:solidFill>
              </a:rPr>
              <a:t>Copeland et al, 2012</a:t>
            </a:r>
            <a:r>
              <a:rPr lang="en-US" dirty="0"/>
              <a:t>)</a:t>
            </a:r>
            <a:r>
              <a:rPr lang="en-US" dirty="0">
                <a:solidFill>
                  <a:schemeClr val="accent3">
                    <a:lumMod val="75000"/>
                  </a:schemeClr>
                </a:solidFill>
              </a:rPr>
              <a:t>. </a:t>
            </a:r>
          </a:p>
          <a:p>
            <a:r>
              <a:rPr lang="en-US" dirty="0"/>
              <a:t>WRAP was listed on the SAMHSA National Registry of evidence-based programs and practices, because of research showing it works</a:t>
            </a:r>
          </a:p>
        </p:txBody>
      </p:sp>
      <p:pic>
        <p:nvPicPr>
          <p:cNvPr id="1028" name="Picture 4" descr="https://www.wrapandrecoverybooks.com/store/media/bookcovers/Wrap-workbook-340-width-440-he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12642" y="1847088"/>
            <a:ext cx="3569758" cy="461968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1341" y="976884"/>
            <a:ext cx="609600" cy="609600"/>
          </a:xfrm>
          <a:prstGeom prst="rect">
            <a:avLst/>
          </a:prstGeom>
        </p:spPr>
      </p:pic>
    </p:spTree>
    <p:extLst>
      <p:ext uri="{BB962C8B-B14F-4D97-AF65-F5344CB8AC3E}">
        <p14:creationId xmlns:p14="http://schemas.microsoft.com/office/powerpoint/2010/main" val="27350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SHARE! Plan for Success</a:t>
            </a:r>
          </a:p>
        </p:txBody>
      </p:sp>
      <p:sp>
        <p:nvSpPr>
          <p:cNvPr id="3" name="Content Placeholder 2"/>
          <p:cNvSpPr>
            <a:spLocks noGrp="1"/>
          </p:cNvSpPr>
          <p:nvPr>
            <p:ph idx="1"/>
          </p:nvPr>
        </p:nvSpPr>
        <p:spPr>
          <a:xfrm>
            <a:off x="609600" y="1935480"/>
            <a:ext cx="6999111" cy="4389120"/>
          </a:xfrm>
        </p:spPr>
        <p:txBody>
          <a:bodyPr>
            <a:normAutofit/>
          </a:bodyPr>
          <a:lstStyle/>
          <a:p>
            <a:r>
              <a:rPr lang="en-US" dirty="0"/>
              <a:t>Creates a pathway from today to success in 5 years using Backwards Design</a:t>
            </a:r>
          </a:p>
          <a:p>
            <a:r>
              <a:rPr lang="en-US" dirty="0"/>
              <a:t>In Backwards Design, you start where you want to be in the future, five years from now and work backwards to get to where you are today  </a:t>
            </a:r>
          </a:p>
          <a:p>
            <a:r>
              <a:rPr lang="en-US" dirty="0"/>
              <a:t>Backwards Design is an evidence-based best practice that is effective in helping people achieve their goals faster (</a:t>
            </a:r>
            <a:r>
              <a:rPr lang="en-US" dirty="0">
                <a:hlinkClick r:id="rId5"/>
              </a:rPr>
              <a:t>Wiggins &amp; </a:t>
            </a:r>
            <a:r>
              <a:rPr lang="en-US" dirty="0" err="1">
                <a:hlinkClick r:id="rId5"/>
              </a:rPr>
              <a:t>McTighe</a:t>
            </a:r>
            <a:r>
              <a:rPr lang="en-US" dirty="0">
                <a:hlinkClick r:id="rId5"/>
              </a:rPr>
              <a:t>, 1998). </a:t>
            </a:r>
            <a:endParaRPr lang="en-US" dirty="0"/>
          </a:p>
          <a:p>
            <a:endParaRPr lang="en-US"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02811" y="1847088"/>
            <a:ext cx="609600" cy="609600"/>
          </a:xfrm>
          <a:prstGeom prst="rect">
            <a:avLst/>
          </a:prstGeom>
        </p:spPr>
      </p:pic>
    </p:spTree>
    <p:extLst>
      <p:ext uri="{BB962C8B-B14F-4D97-AF65-F5344CB8AC3E}">
        <p14:creationId xmlns:p14="http://schemas.microsoft.com/office/powerpoint/2010/main" val="193601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289" y="0"/>
            <a:ext cx="10972800" cy="1143000"/>
          </a:xfrm>
        </p:spPr>
        <p:txBody>
          <a:bodyPr/>
          <a:lstStyle/>
          <a:p>
            <a:r>
              <a:rPr lang="en-US" dirty="0"/>
              <a:t>SHARE! Plan for Success</a:t>
            </a:r>
          </a:p>
        </p:txBody>
      </p:sp>
      <p:sp>
        <p:nvSpPr>
          <p:cNvPr id="3" name="Content Placeholder 2"/>
          <p:cNvSpPr>
            <a:spLocks noGrp="1"/>
          </p:cNvSpPr>
          <p:nvPr>
            <p:ph idx="1"/>
          </p:nvPr>
        </p:nvSpPr>
        <p:spPr>
          <a:xfrm>
            <a:off x="609600" y="5938770"/>
            <a:ext cx="11582400" cy="676519"/>
          </a:xfrm>
        </p:spPr>
        <p:txBody>
          <a:bodyPr>
            <a:normAutofit/>
          </a:bodyPr>
          <a:lstStyle/>
          <a:p>
            <a:pPr marL="0" indent="0">
              <a:buNone/>
            </a:pPr>
            <a:r>
              <a:rPr lang="en-US" dirty="0"/>
              <a:t>Then write it down on the </a:t>
            </a:r>
            <a:r>
              <a:rPr lang="en-US" dirty="0">
                <a:hlinkClick r:id="rId5"/>
              </a:rPr>
              <a:t>Plan for Success worksheet</a:t>
            </a:r>
            <a:endParaRPr lang="en-US" sz="1700"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b="40198"/>
          <a:stretch/>
        </p:blipFill>
        <p:spPr>
          <a:xfrm>
            <a:off x="3838223" y="1724953"/>
            <a:ext cx="8128000" cy="4003290"/>
          </a:xfrm>
          <a:prstGeom prst="rect">
            <a:avLst/>
          </a:prstGeom>
          <a:ln>
            <a:solidFill>
              <a:schemeClr val="tx1"/>
            </a:solidFill>
          </a:ln>
        </p:spPr>
      </p:pic>
      <p:sp>
        <p:nvSpPr>
          <p:cNvPr id="5" name="TextBox 4"/>
          <p:cNvSpPr txBox="1"/>
          <p:nvPr/>
        </p:nvSpPr>
        <p:spPr>
          <a:xfrm>
            <a:off x="508000" y="1140178"/>
            <a:ext cx="10938933" cy="584775"/>
          </a:xfrm>
          <a:prstGeom prst="rect">
            <a:avLst/>
          </a:prstGeom>
          <a:noFill/>
          <a:ln>
            <a:solidFill>
              <a:schemeClr val="bg2"/>
            </a:solidFill>
          </a:ln>
        </p:spPr>
        <p:txBody>
          <a:bodyPr wrap="square" rtlCol="0">
            <a:spAutoFit/>
          </a:bodyPr>
          <a:lstStyle/>
          <a:p>
            <a:r>
              <a:rPr lang="en-US" sz="3200" dirty="0">
                <a:solidFill>
                  <a:prstClr val="black"/>
                </a:solidFill>
              </a:rPr>
              <a:t>Discover what successful you will be doing in 5 years</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000" y="1667217"/>
            <a:ext cx="3246967" cy="4329289"/>
          </a:xfrm>
          <a:prstGeom prst="rect">
            <a:avLst/>
          </a:prstGeom>
        </p:spPr>
      </p:pic>
      <p:sp>
        <p:nvSpPr>
          <p:cNvPr id="7" name="Rectangle 6"/>
          <p:cNvSpPr/>
          <p:nvPr/>
        </p:nvSpPr>
        <p:spPr>
          <a:xfrm>
            <a:off x="10250311" y="2230245"/>
            <a:ext cx="1196622" cy="914400"/>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93400" y="634886"/>
            <a:ext cx="609600" cy="609600"/>
          </a:xfrm>
          <a:prstGeom prst="rect">
            <a:avLst/>
          </a:prstGeom>
        </p:spPr>
      </p:pic>
    </p:spTree>
    <p:extLst>
      <p:ext uri="{BB962C8B-B14F-4D97-AF65-F5344CB8AC3E}">
        <p14:creationId xmlns:p14="http://schemas.microsoft.com/office/powerpoint/2010/main" val="68023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16"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21" y="533400"/>
            <a:ext cx="10972800" cy="1143000"/>
          </a:xfrm>
        </p:spPr>
        <p:txBody>
          <a:bodyPr/>
          <a:lstStyle/>
          <a:p>
            <a:r>
              <a:rPr lang="en-US" dirty="0"/>
              <a:t>SHARE! Plan for Success example</a:t>
            </a:r>
          </a:p>
        </p:txBody>
      </p:sp>
      <p:sp>
        <p:nvSpPr>
          <p:cNvPr id="3" name="Content Placeholder 2"/>
          <p:cNvSpPr>
            <a:spLocks noGrp="1"/>
          </p:cNvSpPr>
          <p:nvPr>
            <p:ph idx="1"/>
          </p:nvPr>
        </p:nvSpPr>
        <p:spPr>
          <a:xfrm>
            <a:off x="609600" y="1935480"/>
            <a:ext cx="5362222" cy="4389120"/>
          </a:xfrm>
        </p:spPr>
        <p:txBody>
          <a:bodyPr>
            <a:normAutofit fontScale="77500" lnSpcReduction="20000"/>
          </a:bodyPr>
          <a:lstStyle/>
          <a:p>
            <a:r>
              <a:rPr lang="en-US" dirty="0">
                <a:solidFill>
                  <a:schemeClr val="accent1">
                    <a:lumMod val="50000"/>
                  </a:schemeClr>
                </a:solidFill>
              </a:rPr>
              <a:t>5 years—Living in Hawaii in a beach house that I own working as a Real Estate Agent.</a:t>
            </a:r>
          </a:p>
          <a:p>
            <a:r>
              <a:rPr lang="en-US" dirty="0">
                <a:solidFill>
                  <a:schemeClr val="accent1">
                    <a:lumMod val="50000"/>
                  </a:schemeClr>
                </a:solidFill>
              </a:rPr>
              <a:t>4 years—Sell houses in Hawaii, saving all my commissions, sell my condo and buy a beach house</a:t>
            </a:r>
          </a:p>
          <a:p>
            <a:r>
              <a:rPr lang="en-US" dirty="0">
                <a:solidFill>
                  <a:schemeClr val="accent1">
                    <a:lumMod val="50000"/>
                  </a:schemeClr>
                </a:solidFill>
              </a:rPr>
              <a:t>3 years— Move to Hawaii with all my savings.  Buy a cheap condo to live in. Get Hawaiian Real Estate license and start selling houses.</a:t>
            </a:r>
          </a:p>
          <a:p>
            <a:r>
              <a:rPr lang="en-US" dirty="0">
                <a:solidFill>
                  <a:schemeClr val="accent1">
                    <a:lumMod val="50000"/>
                  </a:schemeClr>
                </a:solidFill>
              </a:rPr>
              <a:t>2 years—Sell 20 houses in Los Angeles. Save as much as I can.</a:t>
            </a:r>
          </a:p>
          <a:p>
            <a:r>
              <a:rPr lang="en-US" dirty="0">
                <a:solidFill>
                  <a:schemeClr val="accent1">
                    <a:lumMod val="50000"/>
                  </a:schemeClr>
                </a:solidFill>
              </a:rPr>
              <a:t>1 year-- Get a job at a real estate agency and begin selling houses, saving every penny I can.</a:t>
            </a:r>
          </a:p>
          <a:p>
            <a:r>
              <a:rPr lang="en-US" dirty="0">
                <a:solidFill>
                  <a:schemeClr val="accent1">
                    <a:lumMod val="50000"/>
                  </a:schemeClr>
                </a:solidFill>
              </a:rPr>
              <a:t>9 months—Take the California Real Estate Exam</a:t>
            </a:r>
          </a:p>
          <a:p>
            <a:endParaRPr lang="en-US" dirty="0"/>
          </a:p>
        </p:txBody>
      </p:sp>
      <p:sp>
        <p:nvSpPr>
          <p:cNvPr id="4" name="TextBox 3"/>
          <p:cNvSpPr txBox="1"/>
          <p:nvPr/>
        </p:nvSpPr>
        <p:spPr>
          <a:xfrm>
            <a:off x="6231466" y="1930400"/>
            <a:ext cx="5531555" cy="4093428"/>
          </a:xfrm>
          <a:prstGeom prst="rect">
            <a:avLst/>
          </a:prstGeom>
          <a:noFill/>
          <a:ln>
            <a:solidFill>
              <a:schemeClr val="bg2"/>
            </a:solidFill>
          </a:ln>
        </p:spPr>
        <p:txBody>
          <a:bodyPr wrap="square" rtlCol="0">
            <a:spAutoFit/>
          </a:bodyPr>
          <a:lstStyle/>
          <a:p>
            <a:r>
              <a:rPr lang="en-US" sz="2000" dirty="0">
                <a:solidFill>
                  <a:srgbClr val="549E39">
                    <a:lumMod val="50000"/>
                  </a:srgbClr>
                </a:solidFill>
              </a:rPr>
              <a:t>6 months—get a supervising Real Estate Broker to sponsor me for my Real Estate License</a:t>
            </a:r>
          </a:p>
          <a:p>
            <a:r>
              <a:rPr lang="en-US" sz="2000" dirty="0">
                <a:solidFill>
                  <a:srgbClr val="549E39">
                    <a:lumMod val="50000"/>
                  </a:srgbClr>
                </a:solidFill>
              </a:rPr>
              <a:t>3 months—Finish Real Estate school</a:t>
            </a:r>
          </a:p>
          <a:p>
            <a:r>
              <a:rPr lang="en-US" sz="2000" dirty="0">
                <a:solidFill>
                  <a:srgbClr val="549E39">
                    <a:lumMod val="50000"/>
                  </a:srgbClr>
                </a:solidFill>
              </a:rPr>
              <a:t>2 months—Research Real Estate Brokers to find ones likely to sponsor me</a:t>
            </a:r>
          </a:p>
          <a:p>
            <a:r>
              <a:rPr lang="en-US" sz="2000" dirty="0">
                <a:solidFill>
                  <a:srgbClr val="549E39">
                    <a:lumMod val="50000"/>
                  </a:srgbClr>
                </a:solidFill>
              </a:rPr>
              <a:t>1 month— Continue at Real Estate school</a:t>
            </a:r>
          </a:p>
          <a:p>
            <a:r>
              <a:rPr lang="en-US" sz="2000" dirty="0">
                <a:solidFill>
                  <a:srgbClr val="549E39">
                    <a:lumMod val="50000"/>
                  </a:srgbClr>
                </a:solidFill>
              </a:rPr>
              <a:t>2 weeks-- Start Real Estate school</a:t>
            </a:r>
          </a:p>
          <a:p>
            <a:r>
              <a:rPr lang="en-US" sz="2000" dirty="0">
                <a:solidFill>
                  <a:srgbClr val="549E39">
                    <a:lumMod val="50000"/>
                  </a:srgbClr>
                </a:solidFill>
              </a:rPr>
              <a:t>1 week—Fill out and submit Real Estate school application</a:t>
            </a:r>
          </a:p>
          <a:p>
            <a:r>
              <a:rPr lang="en-US" sz="2000" dirty="0">
                <a:solidFill>
                  <a:srgbClr val="549E39">
                    <a:lumMod val="50000"/>
                  </a:srgbClr>
                </a:solidFill>
              </a:rPr>
              <a:t>Tomorrow—Get all the documentation needed for Real Estate school application</a:t>
            </a:r>
          </a:p>
          <a:p>
            <a:r>
              <a:rPr lang="en-US" sz="2000" dirty="0">
                <a:solidFill>
                  <a:srgbClr val="549E39">
                    <a:lumMod val="50000"/>
                  </a:srgbClr>
                </a:solidFill>
              </a:rPr>
              <a:t>Today—Research Real Estate Schools in Los Angeles and pick one to apply to.</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43967" y="800100"/>
            <a:ext cx="609600" cy="609600"/>
          </a:xfrm>
          <a:prstGeom prst="rect">
            <a:avLst/>
          </a:prstGeom>
        </p:spPr>
      </p:pic>
    </p:spTree>
    <p:extLst>
      <p:ext uri="{BB962C8B-B14F-4D97-AF65-F5344CB8AC3E}">
        <p14:creationId xmlns:p14="http://schemas.microsoft.com/office/powerpoint/2010/main" val="15408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57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SHARE! Plan for Success--Commitments</a:t>
            </a:r>
          </a:p>
        </p:txBody>
      </p:sp>
      <p:sp>
        <p:nvSpPr>
          <p:cNvPr id="2" name="Content Placeholder 1"/>
          <p:cNvSpPr>
            <a:spLocks noGrp="1"/>
          </p:cNvSpPr>
          <p:nvPr>
            <p:ph idx="1"/>
          </p:nvPr>
        </p:nvSpPr>
        <p:spPr/>
        <p:txBody>
          <a:bodyPr>
            <a:normAutofit/>
          </a:bodyPr>
          <a:lstStyle/>
          <a:p>
            <a:pPr lvl="0"/>
            <a:endParaRPr lang="en-US" i="1" dirty="0"/>
          </a:p>
          <a:p>
            <a:pPr>
              <a:spcBef>
                <a:spcPts val="0"/>
              </a:spcBef>
              <a:spcAft>
                <a:spcPts val="1200"/>
              </a:spcAft>
            </a:pPr>
            <a:r>
              <a:rPr lang="en-US" dirty="0"/>
              <a:t>Once the plan is developed, daily, weekly or monthly commitments are made to a friend, Peer Worker, Case Manager or written down.</a:t>
            </a:r>
          </a:p>
          <a:p>
            <a:pPr>
              <a:spcBef>
                <a:spcPts val="0"/>
              </a:spcBef>
              <a:spcAft>
                <a:spcPts val="1200"/>
              </a:spcAft>
            </a:pPr>
            <a:r>
              <a:rPr lang="en-US" dirty="0"/>
              <a:t>There is no consequence for not keeping a commitment, but lots of praise for the progress </a:t>
            </a:r>
          </a:p>
          <a:p>
            <a:pPr>
              <a:spcBef>
                <a:spcPts val="0"/>
              </a:spcBef>
              <a:spcAft>
                <a:spcPts val="1200"/>
              </a:spcAft>
            </a:pPr>
            <a:r>
              <a:rPr lang="en-US" dirty="0"/>
              <a:t>Reframe attempts that did not work as learning opportunities rather than failures</a:t>
            </a:r>
          </a:p>
          <a:p>
            <a:pPr>
              <a:spcBef>
                <a:spcPts val="0"/>
              </a:spcBef>
              <a:spcAft>
                <a:spcPts val="1200"/>
              </a:spcAft>
            </a:pPr>
            <a:r>
              <a:rPr lang="en-US" dirty="0"/>
              <a:t>Most people achieve their 5-year success in two to three years</a:t>
            </a:r>
          </a:p>
          <a:p>
            <a:pPr lvl="0"/>
            <a:endParaRPr lang="en-US" i="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91352" y="399288"/>
            <a:ext cx="609600" cy="609600"/>
          </a:xfrm>
          <a:prstGeom prst="rect">
            <a:avLst/>
          </a:prstGeom>
        </p:spPr>
      </p:pic>
    </p:spTree>
    <p:extLst>
      <p:ext uri="{BB962C8B-B14F-4D97-AF65-F5344CB8AC3E}">
        <p14:creationId xmlns:p14="http://schemas.microsoft.com/office/powerpoint/2010/main" val="16134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69"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Recovery Planning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13116393"/>
              </p:ext>
            </p:extLst>
          </p:nvPr>
        </p:nvGraphicFramePr>
        <p:xfrm>
          <a:off x="609600" y="2815464"/>
          <a:ext cx="10972800" cy="2103120"/>
        </p:xfrm>
        <a:graphic>
          <a:graphicData uri="http://schemas.openxmlformats.org/drawingml/2006/table">
            <a:tbl>
              <a:tblPr firstRow="1" bandRow="1">
                <a:tableStyleId>{8799B23B-EC83-4686-B30A-512413B5E67A}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r>
                        <a:rPr kumimoji="0" lang="en-US" sz="1800" kern="1200" dirty="0">
                          <a:solidFill>
                            <a:schemeClr val="tx1"/>
                          </a:solidFill>
                          <a:effectLst/>
                          <a:latin typeface="+mn-lt"/>
                          <a:ea typeface="+mn-ea"/>
                          <a:cs typeface="+mn-cs"/>
                        </a:rPr>
                        <a:t>Peer worker shows their own WRAP and Plan for Success, with their goals and commitments and talks about how it has helped them. They also talk about things that did not work out as planned and how they coped. </a:t>
                      </a:r>
                      <a:endParaRPr lang="en-US" sz="2000" dirty="0"/>
                    </a:p>
                  </a:txBody>
                  <a:tcPr marL="182880" marR="182880" marT="182880" marB="182880"/>
                </a:tc>
                <a:tc>
                  <a:txBody>
                    <a:bodyPr/>
                    <a:lstStyle/>
                    <a:p>
                      <a:r>
                        <a:rPr kumimoji="0" lang="en-US" sz="1800" kern="1200" dirty="0">
                          <a:solidFill>
                            <a:schemeClr val="tx1"/>
                          </a:solidFill>
                          <a:effectLst/>
                          <a:latin typeface="+mn-lt"/>
                          <a:ea typeface="+mn-ea"/>
                          <a:cs typeface="+mn-cs"/>
                        </a:rPr>
                        <a:t>Peer worker gives someone the forms to use in recovery planning. Peer does not disclose their own recovery planning process or difficulties they had to overcome or are still working to overcome. </a:t>
                      </a:r>
                      <a:endParaRPr lang="en-US" sz="2000" dirty="0"/>
                    </a:p>
                  </a:txBody>
                  <a:tcPr marL="182880" marR="182880" marT="182880" marB="182880"/>
                </a:tc>
                <a:extLst>
                  <a:ext uri="{0D108BD9-81ED-4DB2-BD59-A6C34878D82A}">
                    <a16:rowId xmlns:a16="http://schemas.microsoft.com/office/drawing/2014/main" val="10001"/>
                  </a:ext>
                </a:extLst>
              </a:tr>
            </a:tbl>
          </a:graphicData>
        </a:graphic>
      </p:graphicFrame>
      <p:sp>
        <p:nvSpPr>
          <p:cNvPr id="6" name="Rectangle 5"/>
          <p:cNvSpPr/>
          <p:nvPr/>
        </p:nvSpPr>
        <p:spPr>
          <a:xfrm>
            <a:off x="732686" y="2217200"/>
            <a:ext cx="2746265" cy="461665"/>
          </a:xfrm>
          <a:prstGeom prst="rect">
            <a:avLst/>
          </a:prstGeom>
        </p:spPr>
        <p:txBody>
          <a:bodyPr wrap="none">
            <a:spAutoFit/>
          </a:bodyPr>
          <a:lstStyle/>
          <a:p>
            <a:r>
              <a:rPr lang="en-US" sz="2400" b="1" dirty="0">
                <a:solidFill>
                  <a:prstClr val="black"/>
                </a:solidFill>
              </a:rPr>
              <a:t> Modeling success</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84475" y="1847088"/>
            <a:ext cx="609600" cy="609600"/>
          </a:xfrm>
          <a:prstGeom prst="rect">
            <a:avLst/>
          </a:prstGeom>
        </p:spPr>
      </p:pic>
    </p:spTree>
    <p:extLst>
      <p:ext uri="{BB962C8B-B14F-4D97-AF65-F5344CB8AC3E}">
        <p14:creationId xmlns:p14="http://schemas.microsoft.com/office/powerpoint/2010/main" val="1043722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ECDDA-8DD9-4AB4-983F-8F1C10C917DC}"/>
              </a:ext>
            </a:extLst>
          </p:cNvPr>
          <p:cNvSpPr>
            <a:spLocks noGrp="1"/>
          </p:cNvSpPr>
          <p:nvPr>
            <p:ph type="title"/>
          </p:nvPr>
        </p:nvSpPr>
        <p:spPr/>
        <p:txBody>
          <a:bodyPr/>
          <a:lstStyle/>
          <a:p>
            <a:r>
              <a:rPr lang="en-US" dirty="0"/>
              <a:t>Outline of this Presentation</a:t>
            </a:r>
          </a:p>
        </p:txBody>
      </p:sp>
      <p:sp>
        <p:nvSpPr>
          <p:cNvPr id="3" name="Content Placeholder 2">
            <a:extLst>
              <a:ext uri="{FF2B5EF4-FFF2-40B4-BE49-F238E27FC236}">
                <a16:creationId xmlns:a16="http://schemas.microsoft.com/office/drawing/2014/main" id="{D41CC243-4591-43FB-A53A-89CBB385271A}"/>
              </a:ext>
            </a:extLst>
          </p:cNvPr>
          <p:cNvSpPr>
            <a:spLocks noGrp="1"/>
          </p:cNvSpPr>
          <p:nvPr>
            <p:ph idx="1"/>
          </p:nvPr>
        </p:nvSpPr>
        <p:spPr/>
        <p:txBody>
          <a:bodyPr/>
          <a:lstStyle/>
          <a:p>
            <a:pPr marL="0" indent="0">
              <a:buNone/>
            </a:pPr>
            <a:r>
              <a:rPr lang="en-US" dirty="0"/>
              <a:t>For each evidence-based practice I will:</a:t>
            </a:r>
          </a:p>
          <a:p>
            <a:r>
              <a:rPr lang="en-US" dirty="0"/>
              <a:t>Define it</a:t>
            </a:r>
          </a:p>
          <a:p>
            <a:r>
              <a:rPr lang="en-US" dirty="0"/>
              <a:t>Identify the key components of it</a:t>
            </a:r>
          </a:p>
          <a:p>
            <a:r>
              <a:rPr lang="en-US" dirty="0"/>
              <a:t>Present evidence to support it</a:t>
            </a:r>
          </a:p>
          <a:p>
            <a:r>
              <a:rPr lang="en-US" dirty="0"/>
              <a:t>Give supervisors a key question to ask to easily identify if the practice is being implemented</a:t>
            </a:r>
          </a:p>
          <a:p>
            <a:r>
              <a:rPr lang="en-US" dirty="0"/>
              <a:t>Give examples of high implementation and low implementation of the practice</a:t>
            </a:r>
          </a:p>
          <a:p>
            <a:endParaRPr lang="en-US" dirty="0"/>
          </a:p>
          <a:p>
            <a:endParaRPr lang="en-US" dirty="0"/>
          </a:p>
        </p:txBody>
      </p:sp>
    </p:spTree>
    <p:extLst>
      <p:ext uri="{BB962C8B-B14F-4D97-AF65-F5344CB8AC3E}">
        <p14:creationId xmlns:p14="http://schemas.microsoft.com/office/powerpoint/2010/main" val="2681006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Recovery Planning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57407382"/>
              </p:ext>
            </p:extLst>
          </p:nvPr>
        </p:nvGraphicFramePr>
        <p:xfrm>
          <a:off x="609600" y="2815464"/>
          <a:ext cx="10972800" cy="1893062"/>
        </p:xfrm>
        <a:graphic>
          <a:graphicData uri="http://schemas.openxmlformats.org/drawingml/2006/table">
            <a:tbl>
              <a:tblPr firstRow="1" bandRow="1">
                <a:tableStyleId>{8799B23B-EC83-4686-B30A-512413B5E67A}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a:txBody>
                    <a:bodyPr/>
                    <a:lstStyle/>
                    <a:p>
                      <a:r>
                        <a:rPr lang="en-US" dirty="0"/>
                        <a:t>High</a:t>
                      </a:r>
                      <a:r>
                        <a:rPr lang="en-US" baseline="0" dirty="0"/>
                        <a:t> implementation</a:t>
                      </a:r>
                      <a:endParaRPr lang="en-US" dirty="0"/>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The Peer worker encourages the person to be ambitious and accepts the goals that the person wants to work on, even if they appear to be unrealistic.</a:t>
                      </a:r>
                      <a:endParaRPr kumimoji="0" lang="en-US" sz="2000" kern="1200" dirty="0">
                        <a:solidFill>
                          <a:schemeClr val="tx1"/>
                        </a:solidFill>
                        <a:effectLst/>
                        <a:latin typeface="+mn-lt"/>
                        <a:ea typeface="+mn-ea"/>
                        <a:cs typeface="+mn-cs"/>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The Peer worker tries to make sure that the person’s goals are easily achievable and realistic to where they are now.</a:t>
                      </a:r>
                      <a:endParaRPr kumimoji="0" lang="en-US" sz="2000" kern="1200" dirty="0">
                        <a:solidFill>
                          <a:schemeClr val="tx1"/>
                        </a:solidFill>
                        <a:effectLst/>
                        <a:latin typeface="+mn-lt"/>
                        <a:ea typeface="+mn-ea"/>
                        <a:cs typeface="+mn-cs"/>
                      </a:endParaRPr>
                    </a:p>
                  </a:txBody>
                  <a:tcPr marL="182880" marR="182880" marT="182880" marB="182880" anchor="ctr"/>
                </a:tc>
                <a:extLst>
                  <a:ext uri="{0D108BD9-81ED-4DB2-BD59-A6C34878D82A}">
                    <a16:rowId xmlns:a16="http://schemas.microsoft.com/office/drawing/2014/main" val="10001"/>
                  </a:ext>
                </a:extLst>
              </a:tr>
            </a:tbl>
          </a:graphicData>
        </a:graphic>
      </p:graphicFrame>
      <p:sp>
        <p:nvSpPr>
          <p:cNvPr id="6" name="Rectangle 5"/>
          <p:cNvSpPr/>
          <p:nvPr/>
        </p:nvSpPr>
        <p:spPr>
          <a:xfrm>
            <a:off x="732686" y="2217200"/>
            <a:ext cx="1329210" cy="461665"/>
          </a:xfrm>
          <a:prstGeom prst="rect">
            <a:avLst/>
          </a:prstGeom>
        </p:spPr>
        <p:txBody>
          <a:bodyPr wrap="none">
            <a:spAutoFit/>
          </a:bodyPr>
          <a:lstStyle/>
          <a:p>
            <a:r>
              <a:rPr lang="en-US" sz="2400" b="1" dirty="0">
                <a:solidFill>
                  <a:prstClr val="black"/>
                </a:solidFill>
              </a:rPr>
              <a:t>Support</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76703" y="1832765"/>
            <a:ext cx="609600" cy="609600"/>
          </a:xfrm>
          <a:prstGeom prst="rect">
            <a:avLst/>
          </a:prstGeom>
        </p:spPr>
      </p:pic>
    </p:spTree>
    <p:extLst>
      <p:ext uri="{BB962C8B-B14F-4D97-AF65-F5344CB8AC3E}">
        <p14:creationId xmlns:p14="http://schemas.microsoft.com/office/powerpoint/2010/main" val="3546968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56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Effective ingredients of Recovery Planning</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117606981"/>
              </p:ext>
            </p:extLst>
          </p:nvPr>
        </p:nvGraphicFramePr>
        <p:xfrm>
          <a:off x="609600" y="2815464"/>
          <a:ext cx="10972800" cy="1306068"/>
        </p:xfrm>
        <a:graphic>
          <a:graphicData uri="http://schemas.openxmlformats.org/drawingml/2006/table">
            <a:tbl>
              <a:tblPr firstRow="1" bandRow="1">
                <a:tableStyleId>{8799B23B-EC83-4686-B30A-512413B5E67A}</a:tableStyleId>
              </a:tblPr>
              <a:tblGrid>
                <a:gridCol w="54864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supports the person in starting anywhere to reach their goals.</a:t>
                      </a:r>
                      <a:endParaRPr kumimoji="0" lang="en-US" sz="2000" kern="1200" dirty="0">
                        <a:solidFill>
                          <a:schemeClr val="tx1"/>
                        </a:solidFill>
                        <a:effectLst/>
                        <a:latin typeface="+mn-lt"/>
                        <a:ea typeface="+mn-ea"/>
                        <a:cs typeface="+mn-cs"/>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suggests what the next step toward the person’s goals should be.</a:t>
                      </a:r>
                      <a:endParaRPr kumimoji="0" lang="en-US" sz="2000" kern="1200" dirty="0">
                        <a:solidFill>
                          <a:schemeClr val="tx1"/>
                        </a:solidFill>
                        <a:effectLst/>
                        <a:latin typeface="+mn-lt"/>
                        <a:ea typeface="+mn-ea"/>
                        <a:cs typeface="+mn-cs"/>
                      </a:endParaRPr>
                    </a:p>
                  </a:txBody>
                  <a:tcPr marL="182880" marR="182880" marT="182880" marB="182880" anchor="ctr"/>
                </a:tc>
                <a:extLst>
                  <a:ext uri="{0D108BD9-81ED-4DB2-BD59-A6C34878D82A}">
                    <a16:rowId xmlns:a16="http://schemas.microsoft.com/office/drawing/2014/main" val="10001"/>
                  </a:ext>
                </a:extLst>
              </a:tr>
            </a:tbl>
          </a:graphicData>
        </a:graphic>
      </p:graphicFrame>
      <p:sp>
        <p:nvSpPr>
          <p:cNvPr id="6" name="Rectangle 5"/>
          <p:cNvSpPr/>
          <p:nvPr/>
        </p:nvSpPr>
        <p:spPr>
          <a:xfrm>
            <a:off x="732686" y="2217200"/>
            <a:ext cx="1689886" cy="461665"/>
          </a:xfrm>
          <a:prstGeom prst="rect">
            <a:avLst/>
          </a:prstGeom>
        </p:spPr>
        <p:txBody>
          <a:bodyPr wrap="none">
            <a:spAutoFit/>
          </a:bodyPr>
          <a:lstStyle/>
          <a:p>
            <a:r>
              <a:rPr lang="en-US" sz="2400" b="1" dirty="0">
                <a:solidFill>
                  <a:prstClr val="black"/>
                </a:solidFill>
              </a:rPr>
              <a:t>Autonomy</a:t>
            </a:r>
            <a:endParaRPr lang="en-US" sz="2400" dirty="0">
              <a:solidFill>
                <a:prstClr val="black"/>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68930" y="1983687"/>
            <a:ext cx="609600" cy="609600"/>
          </a:xfrm>
          <a:prstGeom prst="rect">
            <a:avLst/>
          </a:prstGeom>
        </p:spPr>
      </p:pic>
    </p:spTree>
    <p:extLst>
      <p:ext uri="{BB962C8B-B14F-4D97-AF65-F5344CB8AC3E}">
        <p14:creationId xmlns:p14="http://schemas.microsoft.com/office/powerpoint/2010/main" val="69416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2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625605" y="3515045"/>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endParaRPr lang="en-US" sz="3200" dirty="0">
              <a:solidFill>
                <a:srgbClr val="455F5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605" y="3515045"/>
            <a:ext cx="2813052" cy="2145362"/>
          </a:xfrm>
          <a:prstGeom prst="rect">
            <a:avLst/>
          </a:prstGeom>
        </p:spPr>
      </p:pic>
      <p:sp>
        <p:nvSpPr>
          <p:cNvPr id="8" name="Title 3"/>
          <p:cNvSpPr txBox="1">
            <a:spLocks/>
          </p:cNvSpPr>
          <p:nvPr/>
        </p:nvSpPr>
        <p:spPr>
          <a:xfrm>
            <a:off x="795176" y="2472612"/>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a:solidFill>
                  <a:srgbClr val="455F51"/>
                </a:solidFill>
              </a:rPr>
              <a:t>Self-Help Support Groups</a:t>
            </a:r>
            <a:endParaRPr lang="en-US" sz="4000" dirty="0">
              <a:solidFill>
                <a:srgbClr val="455F51"/>
              </a:solidFill>
            </a:endParaRPr>
          </a:p>
        </p:txBody>
      </p:sp>
      <p:sp>
        <p:nvSpPr>
          <p:cNvPr id="9" name="Subtitle 4"/>
          <p:cNvSpPr txBox="1">
            <a:spLocks/>
          </p:cNvSpPr>
          <p:nvPr/>
        </p:nvSpPr>
        <p:spPr>
          <a:xfrm>
            <a:off x="706327" y="4316397"/>
            <a:ext cx="10472928" cy="1752600"/>
          </a:xfrm>
          <a:prstGeom prst="rect">
            <a:avLst/>
          </a:prstGeom>
        </p:spPr>
        <p:txBody>
          <a:bodyPr vert="horz" lIns="0" rIns="18288">
            <a:normAutofit/>
          </a:bodyPr>
          <a:lstStyle>
            <a:lvl1pPr marL="0" marR="45720" indent="0" algn="r" rtl="0" eaLnBrk="1" latinLnBrk="0" hangingPunct="1">
              <a:spcBef>
                <a:spcPct val="20000"/>
              </a:spcBef>
              <a:buClr>
                <a:schemeClr val="accent3">
                  <a:lumMod val="50000"/>
                </a:schemeClr>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lumMod val="50000"/>
                </a:schemeClr>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lumMod val="50000"/>
                </a:schemeClr>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lumMod val="50000"/>
                </a:schemeClr>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lumMod val="75000"/>
                </a:schemeClr>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lumMod val="50000"/>
                </a:schemeClr>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lumMod val="75000"/>
                </a:schemeClr>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Clr>
                <a:srgbClr val="C0CF3A">
                  <a:lumMod val="50000"/>
                </a:srgbClr>
              </a:buClr>
            </a:pPr>
            <a:r>
              <a:rPr lang="en-US" sz="2400">
                <a:solidFill>
                  <a:prstClr val="black"/>
                </a:solidFill>
              </a:rPr>
              <a:t>Evidence-Based Peer Services</a:t>
            </a:r>
          </a:p>
          <a:p>
            <a:pPr>
              <a:buClr>
                <a:srgbClr val="C0CF3A">
                  <a:lumMod val="50000"/>
                </a:srgbClr>
              </a:buClr>
            </a:pPr>
            <a:endParaRPr lang="en-US" sz="2400" i="1">
              <a:solidFill>
                <a:prstClr val="black"/>
              </a:solidFill>
            </a:endParaRPr>
          </a:p>
          <a:p>
            <a:pPr>
              <a:buClr>
                <a:srgbClr val="C0CF3A">
                  <a:lumMod val="50000"/>
                </a:srgbClr>
              </a:buClr>
            </a:pPr>
            <a:endParaRPr lang="en-US" sz="2400" dirty="0">
              <a:solidFill>
                <a:prstClr val="black"/>
              </a:solidFill>
            </a:endParaRPr>
          </a:p>
        </p:txBody>
      </p:sp>
      <p:sp>
        <p:nvSpPr>
          <p:cNvPr id="3" name="Subtitle 2"/>
          <p:cNvSpPr>
            <a:spLocks noGrp="1"/>
          </p:cNvSpPr>
          <p:nvPr>
            <p:ph type="subTitle" idx="1"/>
          </p:nvPr>
        </p:nvSpPr>
        <p:spPr/>
        <p:txBody>
          <a:bodyPr/>
          <a:lstStyle/>
          <a:p>
            <a:r>
              <a:rPr lang="en-US" dirty="0"/>
              <a:t>       </a:t>
            </a:r>
          </a:p>
          <a:p>
            <a:endParaRPr lang="en-US" dirty="0"/>
          </a:p>
        </p:txBody>
      </p:sp>
    </p:spTree>
    <p:extLst>
      <p:ext uri="{BB962C8B-B14F-4D97-AF65-F5344CB8AC3E}">
        <p14:creationId xmlns:p14="http://schemas.microsoft.com/office/powerpoint/2010/main" val="999328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Self-Help Support Groups Definition</a:t>
            </a:r>
          </a:p>
        </p:txBody>
      </p:sp>
      <p:sp>
        <p:nvSpPr>
          <p:cNvPr id="2" name="Content Placeholder 1"/>
          <p:cNvSpPr>
            <a:spLocks noGrp="1"/>
          </p:cNvSpPr>
          <p:nvPr>
            <p:ph idx="1"/>
          </p:nvPr>
        </p:nvSpPr>
        <p:spPr>
          <a:xfrm>
            <a:off x="609599" y="2324100"/>
            <a:ext cx="11142133" cy="2281767"/>
          </a:xfrm>
        </p:spPr>
        <p:txBody>
          <a:bodyPr/>
          <a:lstStyle/>
          <a:p>
            <a:r>
              <a:rPr lang="en-US" dirty="0"/>
              <a:t>The American Psychological Association defines a self-help support group as: “A voluntary, self-determining, and non-profit gathering of people who share a condition or status; members share mutual support and experiential knowledge to improve persons’ experiences of the common situation.” </a:t>
            </a:r>
          </a:p>
        </p:txBody>
      </p:sp>
    </p:spTree>
    <p:extLst>
      <p:ext uri="{BB962C8B-B14F-4D97-AF65-F5344CB8AC3E}">
        <p14:creationId xmlns:p14="http://schemas.microsoft.com/office/powerpoint/2010/main" val="3965655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Self-Help Support Groups Key Components</a:t>
            </a:r>
          </a:p>
        </p:txBody>
      </p:sp>
      <p:sp>
        <p:nvSpPr>
          <p:cNvPr id="2" name="Content Placeholder 1"/>
          <p:cNvSpPr>
            <a:spLocks noGrp="1"/>
          </p:cNvSpPr>
          <p:nvPr>
            <p:ph idx="1"/>
          </p:nvPr>
        </p:nvSpPr>
        <p:spPr>
          <a:xfrm>
            <a:off x="609599" y="2108200"/>
            <a:ext cx="11260975" cy="4495800"/>
          </a:xfrm>
        </p:spPr>
        <p:txBody>
          <a:bodyPr>
            <a:normAutofit/>
          </a:bodyPr>
          <a:lstStyle/>
          <a:p>
            <a:pPr lvl="1"/>
            <a:r>
              <a:rPr lang="en-US" sz="2600" dirty="0"/>
              <a:t>Everyone in the group is an equal</a:t>
            </a:r>
          </a:p>
          <a:p>
            <a:pPr lvl="1"/>
            <a:r>
              <a:rPr lang="en-US" sz="2600" dirty="0"/>
              <a:t>Sharing and/or interaction between members</a:t>
            </a:r>
          </a:p>
          <a:p>
            <a:pPr lvl="1"/>
            <a:r>
              <a:rPr lang="en-US" sz="2600" dirty="0"/>
              <a:t>Decisions are made by the group members</a:t>
            </a:r>
          </a:p>
          <a:p>
            <a:pPr lvl="1"/>
            <a:r>
              <a:rPr lang="en-US" sz="2600" dirty="0"/>
              <a:t>Leadership is shared or rotated</a:t>
            </a:r>
          </a:p>
          <a:p>
            <a:pPr lvl="1"/>
            <a:r>
              <a:rPr lang="en-US" sz="2600" dirty="0"/>
              <a:t>Groups often use a written document called a “format” to explain the rules of the meeting at each session</a:t>
            </a:r>
          </a:p>
          <a:p>
            <a:pPr lvl="1"/>
            <a:r>
              <a:rPr lang="en-US" sz="2600" dirty="0"/>
              <a:t>Safety and anonymity are protected</a:t>
            </a:r>
          </a:p>
        </p:txBody>
      </p:sp>
    </p:spTree>
    <p:extLst>
      <p:ext uri="{BB962C8B-B14F-4D97-AF65-F5344CB8AC3E}">
        <p14:creationId xmlns:p14="http://schemas.microsoft.com/office/powerpoint/2010/main" val="317875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80565" y="862998"/>
            <a:ext cx="12192000" cy="691444"/>
          </a:xfrm>
        </p:spPr>
        <p:txBody>
          <a:bodyPr>
            <a:normAutofit/>
          </a:bodyPr>
          <a:lstStyle/>
          <a:p>
            <a:r>
              <a:rPr lang="en-US" sz="4000" b="1" dirty="0"/>
              <a:t>Research: Self-Help Support Groups</a:t>
            </a:r>
          </a:p>
        </p:txBody>
      </p:sp>
      <p:sp>
        <p:nvSpPr>
          <p:cNvPr id="2" name="Content Placeholder 1"/>
          <p:cNvSpPr>
            <a:spLocks noGrp="1"/>
          </p:cNvSpPr>
          <p:nvPr>
            <p:ph idx="1"/>
          </p:nvPr>
        </p:nvSpPr>
        <p:spPr>
          <a:xfrm>
            <a:off x="0" y="1718131"/>
            <a:ext cx="5779911" cy="5139869"/>
          </a:xfrm>
        </p:spPr>
        <p:txBody>
          <a:bodyPr>
            <a:normAutofit fontScale="25000" lnSpcReduction="20000"/>
          </a:bodyPr>
          <a:lstStyle/>
          <a:p>
            <a:pPr lvl="0">
              <a:spcBef>
                <a:spcPts val="0"/>
              </a:spcBef>
              <a:spcAft>
                <a:spcPts val="1200"/>
              </a:spcAft>
            </a:pPr>
            <a:r>
              <a:rPr lang="en-US" sz="8000" dirty="0"/>
              <a:t>Cut the </a:t>
            </a:r>
            <a:r>
              <a:rPr lang="en-US" sz="8000" dirty="0" err="1"/>
              <a:t>rehospitalization</a:t>
            </a:r>
            <a:r>
              <a:rPr lang="en-US" sz="8000" dirty="0"/>
              <a:t> of mental health consumers by 50 percent </a:t>
            </a:r>
          </a:p>
          <a:p>
            <a:pPr lvl="0">
              <a:spcBef>
                <a:spcPts val="0"/>
              </a:spcBef>
              <a:spcAft>
                <a:spcPts val="1200"/>
              </a:spcAft>
            </a:pPr>
            <a:r>
              <a:rPr lang="en-US" sz="8000" dirty="0"/>
              <a:t>Reduce the number of days spent in the hospital by one third</a:t>
            </a:r>
          </a:p>
          <a:p>
            <a:pPr lvl="0">
              <a:spcBef>
                <a:spcPts val="0"/>
              </a:spcBef>
              <a:spcAft>
                <a:spcPts val="1200"/>
              </a:spcAft>
            </a:pPr>
            <a:r>
              <a:rPr lang="en-US" sz="8000" dirty="0"/>
              <a:t>Reduce significantly the amount of medication needed to treat mental health issues </a:t>
            </a:r>
          </a:p>
          <a:p>
            <a:pPr lvl="0">
              <a:spcBef>
                <a:spcPts val="0"/>
              </a:spcBef>
              <a:spcAft>
                <a:spcPts val="1200"/>
              </a:spcAft>
            </a:pPr>
            <a:r>
              <a:rPr lang="en-US" sz="8000" dirty="0"/>
              <a:t>Move large numbers of people out of the system into productive lives </a:t>
            </a:r>
          </a:p>
          <a:p>
            <a:pPr lvl="0">
              <a:spcBef>
                <a:spcPts val="0"/>
              </a:spcBef>
              <a:spcAft>
                <a:spcPts val="1200"/>
              </a:spcAft>
            </a:pPr>
            <a:r>
              <a:rPr lang="en-US" sz="8000" dirty="0"/>
              <a:t>Participants are more likely to collaborate with clinical staff regarding taking medications</a:t>
            </a:r>
          </a:p>
          <a:p>
            <a:pPr lvl="0">
              <a:spcBef>
                <a:spcPts val="0"/>
              </a:spcBef>
              <a:spcAft>
                <a:spcPts val="1200"/>
              </a:spcAft>
            </a:pPr>
            <a:r>
              <a:rPr lang="en-US" sz="8000" dirty="0"/>
              <a:t>Effects are realized in weeks and sustained for years</a:t>
            </a:r>
          </a:p>
          <a:p>
            <a:pPr lvl="0">
              <a:spcBef>
                <a:spcPts val="0"/>
              </a:spcBef>
              <a:spcAft>
                <a:spcPts val="1200"/>
              </a:spcAft>
            </a:pPr>
            <a:r>
              <a:rPr lang="en-US" sz="8000" dirty="0"/>
              <a:t>Reduce drug and alcohol abuse </a:t>
            </a:r>
          </a:p>
          <a:p>
            <a:pPr lvl="0">
              <a:spcBef>
                <a:spcPts val="0"/>
              </a:spcBef>
              <a:spcAft>
                <a:spcPts val="1200"/>
              </a:spcAft>
            </a:pPr>
            <a:r>
              <a:rPr lang="en-US" sz="8000" dirty="0"/>
              <a:t>Reduce demands on clinicians’ time </a:t>
            </a:r>
          </a:p>
          <a:p>
            <a:pPr>
              <a:spcBef>
                <a:spcPts val="0"/>
              </a:spcBef>
              <a:spcAft>
                <a:spcPts val="1200"/>
              </a:spcAft>
            </a:pPr>
            <a:r>
              <a:rPr lang="en-US" sz="8000" dirty="0"/>
              <a:t>Increase empowerment</a:t>
            </a:r>
          </a:p>
          <a:p>
            <a:endParaRPr lang="en-US" dirty="0"/>
          </a:p>
        </p:txBody>
      </p:sp>
      <p:sp>
        <p:nvSpPr>
          <p:cNvPr id="4" name="TextBox 3"/>
          <p:cNvSpPr txBox="1"/>
          <p:nvPr/>
        </p:nvSpPr>
        <p:spPr>
          <a:xfrm>
            <a:off x="5892800" y="1718131"/>
            <a:ext cx="6299200" cy="5139869"/>
          </a:xfrm>
          <a:prstGeom prst="rect">
            <a:avLst/>
          </a:prstGeom>
          <a:noFill/>
          <a:ln>
            <a:solidFill>
              <a:schemeClr val="bg2"/>
            </a:solidFill>
          </a:ln>
        </p:spPr>
        <p:txBody>
          <a:bodyPr wrap="square" rtlCol="0">
            <a:spAutoFit/>
          </a:bodyPr>
          <a:lstStyle/>
          <a:p>
            <a:pPr marL="285750" indent="-285750">
              <a:spcAft>
                <a:spcPts val="1200"/>
              </a:spcAft>
              <a:buFont typeface="Arial" panose="020B0604020202020204" pitchFamily="34" charset="0"/>
              <a:buChar char="•"/>
            </a:pPr>
            <a:r>
              <a:rPr lang="en-US" sz="2000" dirty="0">
                <a:solidFill>
                  <a:prstClr val="black"/>
                </a:solidFill>
              </a:rPr>
              <a:t>Provide community support—the suspected reason that people in developing countries recover from schizophrenia at nearly twice the rate that they do in developed countries </a:t>
            </a:r>
          </a:p>
          <a:p>
            <a:pPr marL="285750" indent="-285750">
              <a:spcAft>
                <a:spcPts val="1200"/>
              </a:spcAft>
              <a:buFont typeface="Arial" panose="020B0604020202020204" pitchFamily="34" charset="0"/>
              <a:buChar char="•"/>
            </a:pPr>
            <a:r>
              <a:rPr lang="en-US" sz="2000" dirty="0">
                <a:solidFill>
                  <a:prstClr val="black"/>
                </a:solidFill>
              </a:rPr>
              <a:t>Provide mentoring opportunities that improve the outcomes of both the mentor and the person being mentored </a:t>
            </a:r>
          </a:p>
          <a:p>
            <a:pPr marL="285750" indent="-285750">
              <a:spcAft>
                <a:spcPts val="1200"/>
              </a:spcAft>
              <a:buFont typeface="Arial" panose="020B0604020202020204" pitchFamily="34" charset="0"/>
              <a:buChar char="•"/>
            </a:pPr>
            <a:r>
              <a:rPr lang="en-US" sz="2000" dirty="0">
                <a:solidFill>
                  <a:prstClr val="black"/>
                </a:solidFill>
              </a:rPr>
              <a:t>Reduce criminal behavior</a:t>
            </a:r>
          </a:p>
          <a:p>
            <a:pPr marL="285750" indent="-285750">
              <a:spcAft>
                <a:spcPts val="1200"/>
              </a:spcAft>
              <a:buFont typeface="Arial" panose="020B0604020202020204" pitchFamily="34" charset="0"/>
              <a:buChar char="•"/>
            </a:pPr>
            <a:r>
              <a:rPr lang="en-US" sz="2000" dirty="0">
                <a:solidFill>
                  <a:prstClr val="black"/>
                </a:solidFill>
              </a:rPr>
              <a:t>Increase family resources and reduce family stress</a:t>
            </a:r>
          </a:p>
          <a:p>
            <a:pPr marL="285750" indent="-285750">
              <a:spcAft>
                <a:spcPts val="1200"/>
              </a:spcAft>
              <a:buFont typeface="Arial" panose="020B0604020202020204" pitchFamily="34" charset="0"/>
              <a:buChar char="•"/>
            </a:pPr>
            <a:r>
              <a:rPr lang="en-US" sz="2000" dirty="0">
                <a:solidFill>
                  <a:prstClr val="black"/>
                </a:solidFill>
              </a:rPr>
              <a:t>Increase consumer satisfaction  </a:t>
            </a:r>
          </a:p>
          <a:p>
            <a:pPr marL="285750" indent="-285750">
              <a:spcAft>
                <a:spcPts val="1200"/>
              </a:spcAft>
              <a:buFont typeface="Arial" panose="020B0604020202020204" pitchFamily="34" charset="0"/>
              <a:buChar char="•"/>
            </a:pPr>
            <a:r>
              <a:rPr lang="en-US" sz="2000" dirty="0">
                <a:solidFill>
                  <a:prstClr val="black"/>
                </a:solidFill>
              </a:rPr>
              <a:t>Are underutilized by clinicians because of incorrect preconceived ideas about self-help and the lack of professional training on self-help</a:t>
            </a:r>
            <a:br>
              <a:rPr lang="en-US" b="1" u="sng" dirty="0">
                <a:solidFill>
                  <a:prstClr val="black"/>
                </a:solidFill>
              </a:rPr>
            </a:br>
            <a:endParaRPr lang="en-US" dirty="0">
              <a:solidFill>
                <a:prstClr val="black"/>
              </a:solidFill>
            </a:endParaRPr>
          </a:p>
        </p:txBody>
      </p:sp>
    </p:spTree>
    <p:extLst>
      <p:ext uri="{BB962C8B-B14F-4D97-AF65-F5344CB8AC3E}">
        <p14:creationId xmlns:p14="http://schemas.microsoft.com/office/powerpoint/2010/main" val="67348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Self-Help Support Groups Key Question</a:t>
            </a:r>
          </a:p>
        </p:txBody>
      </p:sp>
      <p:sp>
        <p:nvSpPr>
          <p:cNvPr id="2" name="Content Placeholder 1"/>
          <p:cNvSpPr>
            <a:spLocks noGrp="1"/>
          </p:cNvSpPr>
          <p:nvPr>
            <p:ph idx="1"/>
          </p:nvPr>
        </p:nvSpPr>
        <p:spPr>
          <a:xfrm>
            <a:off x="609599" y="2362200"/>
            <a:ext cx="11260975" cy="3962400"/>
          </a:xfrm>
        </p:spPr>
        <p:txBody>
          <a:bodyPr>
            <a:normAutofit/>
          </a:bodyPr>
          <a:lstStyle/>
          <a:p>
            <a:r>
              <a:rPr lang="en-US" b="1" dirty="0"/>
              <a:t>Key Question:</a:t>
            </a:r>
            <a:r>
              <a:rPr lang="en-US" dirty="0"/>
              <a:t> Is the Peer Specialist attending self-help support groups and using their lived experience with them to give the benefits of them to others?</a:t>
            </a:r>
          </a:p>
          <a:p>
            <a:endParaRPr lang="en-US" dirty="0"/>
          </a:p>
          <a:p>
            <a:pPr marL="0" indent="0">
              <a:buNone/>
            </a:pPr>
            <a:endParaRPr lang="en-US" dirty="0"/>
          </a:p>
          <a:p>
            <a:pPr marL="0" indent="0">
              <a:buNone/>
            </a:pPr>
            <a:r>
              <a:rPr lang="en-US" i="1" dirty="0"/>
              <a:t>By asking the Key Question, peers can better incorporate self-help support groups in supporting others.</a:t>
            </a:r>
          </a:p>
          <a:p>
            <a:endParaRPr lang="en-US" dirty="0"/>
          </a:p>
        </p:txBody>
      </p:sp>
    </p:spTree>
    <p:extLst>
      <p:ext uri="{BB962C8B-B14F-4D97-AF65-F5344CB8AC3E}">
        <p14:creationId xmlns:p14="http://schemas.microsoft.com/office/powerpoint/2010/main" val="135112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2410" y="1238243"/>
            <a:ext cx="10972800" cy="1143000"/>
          </a:xfrm>
        </p:spPr>
        <p:txBody>
          <a:bodyPr>
            <a:normAutofit fontScale="90000"/>
          </a:bodyPr>
          <a:lstStyle/>
          <a:p>
            <a:r>
              <a:rPr lang="en-US" dirty="0"/>
              <a:t>Self-Help Support Groups: Different strokes for different folks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2759452"/>
            <a:ext cx="3143250" cy="5905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9923" y="3833853"/>
            <a:ext cx="1157494" cy="1071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58783" y="3707170"/>
            <a:ext cx="1481291" cy="14879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1507" y="2696668"/>
            <a:ext cx="1473235" cy="159600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760" y="5535531"/>
            <a:ext cx="2353101" cy="91042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20415" y="5764201"/>
            <a:ext cx="1976790" cy="80896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1206" y="3692203"/>
            <a:ext cx="1486160" cy="148616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3399" y="2696668"/>
            <a:ext cx="4881737" cy="859332"/>
          </a:xfrm>
          <a:prstGeom prst="rect">
            <a:avLst/>
          </a:prstGeom>
        </p:spPr>
      </p:pic>
      <p:pic>
        <p:nvPicPr>
          <p:cNvPr id="14" name="Picture 13"/>
          <p:cNvPicPr>
            <a:picLocks noChangeAspect="1"/>
          </p:cNvPicPr>
          <p:nvPr/>
        </p:nvPicPr>
        <p:blipFill rotWithShape="1">
          <a:blip r:embed="rId11">
            <a:extLst>
              <a:ext uri="{28A0092B-C50C-407E-A947-70E740481C1C}">
                <a14:useLocalDpi xmlns:a14="http://schemas.microsoft.com/office/drawing/2010/main" val="0"/>
              </a:ext>
            </a:extLst>
          </a:blip>
          <a:srcRect l="28357" r="27327"/>
          <a:stretch/>
        </p:blipFill>
        <p:spPr>
          <a:xfrm>
            <a:off x="6921533" y="3807382"/>
            <a:ext cx="1383335" cy="1560776"/>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01595" y="4551407"/>
            <a:ext cx="2093996" cy="799526"/>
          </a:xfrm>
          <a:prstGeom prst="rect">
            <a:avLst/>
          </a:prstGeom>
        </p:spPr>
      </p:pic>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5330" y="5520166"/>
            <a:ext cx="1061774" cy="1252201"/>
          </a:xfrm>
          <a:prstGeom prst="rect">
            <a:avLst/>
          </a:prstGeom>
        </p:spPr>
      </p:pic>
      <p:pic>
        <p:nvPicPr>
          <p:cNvPr id="1026" name="Picture 2" descr="SO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27492" y="5450051"/>
            <a:ext cx="1654551" cy="108924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Image result for debtors anonymous"/>
          <p:cNvSpPr>
            <a:spLocks noChangeAspect="1" noChangeArrowheads="1"/>
          </p:cNvSpPr>
          <p:nvPr/>
        </p:nvSpPr>
        <p:spPr bwMode="auto">
          <a:xfrm>
            <a:off x="155575" y="-1038757"/>
            <a:ext cx="1199092" cy="119909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032" name="Picture 8" descr="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07866" y="3591851"/>
            <a:ext cx="1178461" cy="1496733"/>
          </a:xfrm>
          <a:prstGeom prst="rect">
            <a:avLst/>
          </a:prstGeom>
          <a:solidFill>
            <a:schemeClr val="accent2"/>
          </a:solidFill>
        </p:spPr>
      </p:pic>
      <p:pic>
        <p:nvPicPr>
          <p:cNvPr id="1034" name="Picture 10" descr="https://nicotine-anonymous.org/files/IMAGES/Books/NICA_ehome_mainimage.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99746" y="5316556"/>
            <a:ext cx="8926468" cy="24454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805136" y="5195075"/>
            <a:ext cx="7505442" cy="2566962"/>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17" name="Rectangle 16"/>
          <p:cNvSpPr/>
          <p:nvPr/>
        </p:nvSpPr>
        <p:spPr>
          <a:xfrm>
            <a:off x="9399746" y="6683022"/>
            <a:ext cx="1405390" cy="1162756"/>
          </a:xfrm>
          <a:prstGeom prst="rect">
            <a:avLst/>
          </a:prstGeom>
          <a:solidFill>
            <a:schemeClr val="bg1"/>
          </a:solidFill>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401996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37"/>
            <a:ext cx="12192000" cy="769441"/>
          </a:xfrm>
          <a:prstGeom prst="rect">
            <a:avLst/>
          </a:prstGeom>
          <a:noFill/>
          <a:ln>
            <a:solidFill>
              <a:schemeClr val="bg2"/>
            </a:solidFill>
          </a:ln>
        </p:spPr>
        <p:txBody>
          <a:bodyPr wrap="square" rtlCol="0">
            <a:spAutoFit/>
          </a:bodyPr>
          <a:lstStyle/>
          <a:p>
            <a:r>
              <a:rPr lang="en-US" sz="4400" b="1" dirty="0">
                <a:solidFill>
                  <a:prstClr val="black"/>
                </a:solidFill>
                <a:latin typeface="Century Gothic" panose="020B0502020202020204"/>
              </a:rPr>
              <a:t>Self-help support groups </a:t>
            </a:r>
          </a:p>
        </p:txBody>
      </p:sp>
      <p:sp>
        <p:nvSpPr>
          <p:cNvPr id="5" name="TextBox 4"/>
          <p:cNvSpPr txBox="1"/>
          <p:nvPr/>
        </p:nvSpPr>
        <p:spPr>
          <a:xfrm>
            <a:off x="304800" y="1027289"/>
            <a:ext cx="11887200" cy="4555093"/>
          </a:xfrm>
          <a:prstGeom prst="rect">
            <a:avLst/>
          </a:prstGeom>
          <a:noFill/>
          <a:ln>
            <a:solidFill>
              <a:schemeClr val="bg2"/>
            </a:solidFill>
          </a:ln>
        </p:spPr>
        <p:txBody>
          <a:bodyPr wrap="square" rtlCol="0">
            <a:spAutoFit/>
          </a:bodyPr>
          <a:lstStyle/>
          <a:p>
            <a:pPr marL="285750" indent="-285750">
              <a:spcAft>
                <a:spcPts val="1200"/>
              </a:spcAft>
              <a:buFont typeface="Arial" panose="020B0604020202020204" pitchFamily="34" charset="0"/>
              <a:buChar char="•"/>
            </a:pPr>
            <a:r>
              <a:rPr lang="en-US" sz="2000" dirty="0">
                <a:solidFill>
                  <a:prstClr val="black"/>
                </a:solidFill>
              </a:rPr>
              <a:t>More than 12,000 groups in Los Angeles County alone with 750 different focuses</a:t>
            </a:r>
          </a:p>
          <a:p>
            <a:pPr marL="285750" indent="-285750">
              <a:spcAft>
                <a:spcPts val="1200"/>
              </a:spcAft>
              <a:buFont typeface="Arial" panose="020B0604020202020204" pitchFamily="34" charset="0"/>
              <a:buChar char="•"/>
            </a:pPr>
            <a:r>
              <a:rPr lang="en-US" sz="2000" dirty="0">
                <a:solidFill>
                  <a:prstClr val="black"/>
                </a:solidFill>
              </a:rPr>
              <a:t>Work best when the worldview of the person is matched with a group with similar worldview</a:t>
            </a:r>
          </a:p>
          <a:p>
            <a:pPr marL="742950" lvl="1" indent="-285750">
              <a:spcAft>
                <a:spcPts val="1200"/>
              </a:spcAft>
              <a:buFont typeface="Arial" panose="020B0604020202020204" pitchFamily="34" charset="0"/>
              <a:buChar char="•"/>
            </a:pPr>
            <a:r>
              <a:rPr lang="en-US" sz="2000" dirty="0">
                <a:solidFill>
                  <a:prstClr val="black"/>
                </a:solidFill>
              </a:rPr>
              <a:t>For example: groups for substance abuse recovery: 12-Step programs for people with belief in a single god; SOS for agnostics &amp; atheists; SMART Recovery for people who do not want to share their personal business in public; Free N One for evangelical African Americans</a:t>
            </a:r>
          </a:p>
          <a:p>
            <a:pPr marL="285750" indent="-285750">
              <a:spcAft>
                <a:spcPts val="1200"/>
              </a:spcAft>
              <a:buFont typeface="Arial" panose="020B0604020202020204" pitchFamily="34" charset="0"/>
              <a:buChar char="•"/>
            </a:pPr>
            <a:r>
              <a:rPr lang="en-US" sz="2000" dirty="0">
                <a:solidFill>
                  <a:prstClr val="black"/>
                </a:solidFill>
              </a:rPr>
              <a:t>No need to make an appointment or call beforehand. In most groups, people just show up at the day and time of the meeting either in person or online.</a:t>
            </a:r>
          </a:p>
          <a:p>
            <a:pPr marL="285750" indent="-285750">
              <a:spcAft>
                <a:spcPts val="1200"/>
              </a:spcAft>
              <a:buFont typeface="Arial" panose="020B0604020202020204" pitchFamily="34" charset="0"/>
              <a:buChar char="•"/>
            </a:pPr>
            <a:r>
              <a:rPr lang="en-US" sz="2000" dirty="0">
                <a:solidFill>
                  <a:prstClr val="black"/>
                </a:solidFill>
              </a:rPr>
              <a:t>Groups have tools that help members change and grow </a:t>
            </a:r>
          </a:p>
          <a:p>
            <a:pPr marL="285750" indent="-285750">
              <a:spcAft>
                <a:spcPts val="1200"/>
              </a:spcAft>
              <a:buFont typeface="Arial" panose="020B0604020202020204" pitchFamily="34" charset="0"/>
              <a:buChar char="•"/>
            </a:pPr>
            <a:r>
              <a:rPr lang="en-US" sz="2000" dirty="0">
                <a:solidFill>
                  <a:prstClr val="black"/>
                </a:solidFill>
              </a:rPr>
              <a:t>Available in many languages and easy to start for a new language</a:t>
            </a:r>
          </a:p>
          <a:p>
            <a:pPr marL="285750" indent="-285750">
              <a:spcAft>
                <a:spcPts val="1200"/>
              </a:spcAft>
              <a:buFont typeface="Arial" panose="020B0604020202020204" pitchFamily="34" charset="0"/>
              <a:buChar char="•"/>
            </a:pPr>
            <a:r>
              <a:rPr lang="en-US" sz="2000" dirty="0">
                <a:solidFill>
                  <a:prstClr val="black"/>
                </a:solidFill>
              </a:rPr>
              <a:t>Most groups ask for a small donation ($1 to $5), but no one is turned away for lack of funds</a:t>
            </a:r>
          </a:p>
          <a:p>
            <a:pPr marL="285750" indent="-285750">
              <a:spcAft>
                <a:spcPts val="1200"/>
              </a:spcAft>
              <a:buFont typeface="Arial" panose="020B0604020202020204" pitchFamily="34" charset="0"/>
              <a:buChar char="•"/>
            </a:pPr>
            <a:r>
              <a:rPr lang="en-US" sz="2000" dirty="0">
                <a:solidFill>
                  <a:prstClr val="black"/>
                </a:solidFill>
              </a:rPr>
              <a:t>Try a group six times before you decide if it is working for you</a:t>
            </a:r>
          </a:p>
        </p:txBody>
      </p:sp>
      <p:sp>
        <p:nvSpPr>
          <p:cNvPr id="6" name="TextBox 5"/>
          <p:cNvSpPr txBox="1"/>
          <p:nvPr/>
        </p:nvSpPr>
        <p:spPr>
          <a:xfrm>
            <a:off x="304800" y="5996226"/>
            <a:ext cx="11751733" cy="861774"/>
          </a:xfrm>
          <a:prstGeom prst="rect">
            <a:avLst/>
          </a:prstGeom>
          <a:noFill/>
          <a:ln>
            <a:solidFill>
              <a:schemeClr val="bg2"/>
            </a:solidFill>
          </a:ln>
        </p:spPr>
        <p:txBody>
          <a:bodyPr wrap="square" rtlCol="0">
            <a:spAutoFit/>
          </a:bodyPr>
          <a:lstStyle/>
          <a:p>
            <a:r>
              <a:rPr lang="en-US" sz="3200" b="1" dirty="0">
                <a:solidFill>
                  <a:prstClr val="black"/>
                </a:solidFill>
                <a:latin typeface="Century Gothic" panose="020B0502020202020204"/>
              </a:rPr>
              <a:t>Call 1-877-SHARE-49 </a:t>
            </a:r>
            <a:r>
              <a:rPr lang="en-US" dirty="0">
                <a:solidFill>
                  <a:prstClr val="black"/>
                </a:solidFill>
              </a:rPr>
              <a:t>to find the best self-help support group fit or for help starting meetings</a:t>
            </a:r>
          </a:p>
          <a:p>
            <a:endParaRPr lang="en-US" dirty="0" err="1">
              <a:solidFill>
                <a:prstClr val="black"/>
              </a:solidFill>
            </a:endParaRPr>
          </a:p>
        </p:txBody>
      </p:sp>
    </p:spTree>
    <p:extLst>
      <p:ext uri="{BB962C8B-B14F-4D97-AF65-F5344CB8AC3E}">
        <p14:creationId xmlns:p14="http://schemas.microsoft.com/office/powerpoint/2010/main" val="56330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Effective ingredients of Self-Help Support Groups</a:t>
            </a:r>
          </a:p>
        </p:txBody>
      </p:sp>
      <p:sp>
        <p:nvSpPr>
          <p:cNvPr id="4" name="Content Placeholder 3"/>
          <p:cNvSpPr>
            <a:spLocks noGrp="1"/>
          </p:cNvSpPr>
          <p:nvPr>
            <p:ph idx="1"/>
          </p:nvPr>
        </p:nvSpPr>
        <p:spPr/>
        <p:txBody>
          <a:bodyPr/>
          <a:lstStyle/>
          <a:p>
            <a:pPr marL="0" indent="0">
              <a:buNone/>
            </a:pPr>
            <a:r>
              <a:rPr lang="en-US" dirty="0"/>
              <a:t>Equal relationships</a:t>
            </a:r>
          </a:p>
        </p:txBody>
      </p:sp>
      <p:graphicFrame>
        <p:nvGraphicFramePr>
          <p:cNvPr id="5" name="Table 4"/>
          <p:cNvGraphicFramePr>
            <a:graphicFrameLocks noGrp="1"/>
          </p:cNvGraphicFramePr>
          <p:nvPr>
            <p:extLst>
              <p:ext uri="{D42A27DB-BD31-4B8C-83A1-F6EECF244321}">
                <p14:modId xmlns:p14="http://schemas.microsoft.com/office/powerpoint/2010/main" val="4181758453"/>
              </p:ext>
            </p:extLst>
          </p:nvPr>
        </p:nvGraphicFramePr>
        <p:xfrm>
          <a:off x="735213" y="2698096"/>
          <a:ext cx="10847186" cy="2353374"/>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Peers with the same level of power—none of whom are paid—attend a support group addressing a common concern. Leadership and decision-making are provided by the members.</a:t>
                      </a:r>
                    </a:p>
                  </a:txBody>
                  <a:tcPr marL="182880" marR="182880" marT="182880" marB="182880" anchor="ctr"/>
                </a:tc>
                <a:tc>
                  <a:txBody>
                    <a:bodyPr/>
                    <a:lstStyle/>
                    <a:p>
                      <a:r>
                        <a:rPr kumimoji="0" lang="en-US" sz="2000" kern="1200" dirty="0">
                          <a:solidFill>
                            <a:schemeClr val="tx1"/>
                          </a:solidFill>
                          <a:effectLst/>
                          <a:latin typeface="+mn-lt"/>
                          <a:ea typeface="+mn-ea"/>
                          <a:cs typeface="+mn-cs"/>
                        </a:rPr>
                        <a:t>Paid peer specialist leads the support group and discussions, addresses disruptive behavior and makes decisions for the group.</a:t>
                      </a:r>
                      <a:endParaRPr lang="en-US" sz="2000" dirty="0">
                        <a:latin typeface="+mn-lt"/>
                      </a:endParaRPr>
                    </a:p>
                  </a:txBody>
                  <a:tcPr marL="182880" marR="182880" marT="182880" marB="1828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3032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3">
            <a:extLst>
              <a:ext uri="{28A0092B-C50C-407E-A947-70E740481C1C}">
                <a14:useLocalDpi xmlns:a14="http://schemas.microsoft.com/office/drawing/2010/main" val="0"/>
              </a:ext>
            </a:extLst>
          </a:blip>
          <a:stretch>
            <a:fillRect/>
          </a:stretch>
        </p:blipFill>
        <p:spPr>
          <a:xfrm>
            <a:off x="1814214" y="2995126"/>
            <a:ext cx="1994678" cy="3032449"/>
          </a:xfrm>
          <a:prstGeom prst="rect">
            <a:avLst/>
          </a:prstGeom>
        </p:spPr>
      </p:pic>
      <p:sp>
        <p:nvSpPr>
          <p:cNvPr id="8" name="Title 3"/>
          <p:cNvSpPr txBox="1">
            <a:spLocks/>
          </p:cNvSpPr>
          <p:nvPr/>
        </p:nvSpPr>
        <p:spPr>
          <a:xfrm>
            <a:off x="552579" y="2297136"/>
            <a:ext cx="10468864" cy="1828800"/>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dirty="0">
                <a:solidFill>
                  <a:srgbClr val="455F51"/>
                </a:solidFill>
              </a:rPr>
              <a:t>The Helper Therapy Principle</a:t>
            </a:r>
          </a:p>
        </p:txBody>
      </p:sp>
      <p:sp>
        <p:nvSpPr>
          <p:cNvPr id="3" name="Rectangle 2"/>
          <p:cNvSpPr/>
          <p:nvPr/>
        </p:nvSpPr>
        <p:spPr>
          <a:xfrm>
            <a:off x="4018383" y="4254758"/>
            <a:ext cx="6096000" cy="923330"/>
          </a:xfrm>
          <a:prstGeom prst="rect">
            <a:avLst/>
          </a:prstGeom>
        </p:spPr>
        <p:txBody>
          <a:bodyPr>
            <a:spAutoFit/>
          </a:bodyPr>
          <a:lstStyle/>
          <a:p>
            <a:r>
              <a:rPr lang="en-US" dirty="0">
                <a:solidFill>
                  <a:prstClr val="black"/>
                </a:solidFill>
              </a:rPr>
              <a:t>Evidence-Based Peer Services</a:t>
            </a:r>
          </a:p>
          <a:p>
            <a:endParaRPr lang="en-US" i="1" dirty="0">
              <a:solidFill>
                <a:prstClr val="black"/>
              </a:solidFill>
            </a:endParaRPr>
          </a:p>
          <a:p>
            <a:endParaRPr lang="en-US" dirty="0">
              <a:solidFill>
                <a:prstClr val="black"/>
              </a:solidFill>
            </a:endParaRPr>
          </a:p>
        </p:txBody>
      </p:sp>
    </p:spTree>
    <p:extLst>
      <p:ext uri="{BB962C8B-B14F-4D97-AF65-F5344CB8AC3E}">
        <p14:creationId xmlns:p14="http://schemas.microsoft.com/office/powerpoint/2010/main" val="282241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Effective ingredients of Self-Help Support Groups</a:t>
            </a:r>
          </a:p>
        </p:txBody>
      </p:sp>
      <p:sp>
        <p:nvSpPr>
          <p:cNvPr id="4" name="Content Placeholder 3"/>
          <p:cNvSpPr>
            <a:spLocks noGrp="1"/>
          </p:cNvSpPr>
          <p:nvPr>
            <p:ph idx="1"/>
          </p:nvPr>
        </p:nvSpPr>
        <p:spPr/>
        <p:txBody>
          <a:bodyPr/>
          <a:lstStyle/>
          <a:p>
            <a:pPr marL="0" indent="0">
              <a:buNone/>
            </a:pPr>
            <a:r>
              <a:rPr lang="en-US" dirty="0"/>
              <a:t>Community-based</a:t>
            </a:r>
          </a:p>
        </p:txBody>
      </p:sp>
      <p:graphicFrame>
        <p:nvGraphicFramePr>
          <p:cNvPr id="5" name="Table 4"/>
          <p:cNvGraphicFramePr>
            <a:graphicFrameLocks noGrp="1"/>
          </p:cNvGraphicFramePr>
          <p:nvPr>
            <p:extLst>
              <p:ext uri="{D42A27DB-BD31-4B8C-83A1-F6EECF244321}">
                <p14:modId xmlns:p14="http://schemas.microsoft.com/office/powerpoint/2010/main" val="41414677"/>
              </p:ext>
            </p:extLst>
          </p:nvPr>
        </p:nvGraphicFramePr>
        <p:xfrm>
          <a:off x="735213" y="2698096"/>
          <a:ext cx="10847186" cy="1604645"/>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Referrals and information about community-based self-help support groups are available to all participants.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r>
                        <a:rPr kumimoji="0" lang="en-US" sz="1800" kern="1200" dirty="0">
                          <a:solidFill>
                            <a:schemeClr val="tx1"/>
                          </a:solidFill>
                          <a:effectLst/>
                          <a:latin typeface="+mn-lt"/>
                          <a:ea typeface="+mn-ea"/>
                          <a:cs typeface="+mn-cs"/>
                        </a:rPr>
                        <a:t>Groups are held only at a mental health facility and/or are canceled when the room is needed for other uses.</a:t>
                      </a:r>
                      <a:endParaRPr lang="en-US" sz="2000" dirty="0">
                        <a:latin typeface="+mn-lt"/>
                      </a:endParaRPr>
                    </a:p>
                  </a:txBody>
                  <a:tcPr marL="182880" marR="182880" marT="182880" marB="18288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918518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Effective ingredients of Self-Help Support Groups</a:t>
            </a:r>
          </a:p>
        </p:txBody>
      </p:sp>
      <p:sp>
        <p:nvSpPr>
          <p:cNvPr id="4" name="Content Placeholder 3"/>
          <p:cNvSpPr>
            <a:spLocks noGrp="1"/>
          </p:cNvSpPr>
          <p:nvPr>
            <p:ph idx="1"/>
          </p:nvPr>
        </p:nvSpPr>
        <p:spPr/>
        <p:txBody>
          <a:bodyPr/>
          <a:lstStyle/>
          <a:p>
            <a:pPr marL="0" indent="0">
              <a:buNone/>
            </a:pPr>
            <a:r>
              <a:rPr lang="en-US" dirty="0"/>
              <a:t>Safety</a:t>
            </a:r>
          </a:p>
        </p:txBody>
      </p:sp>
      <p:graphicFrame>
        <p:nvGraphicFramePr>
          <p:cNvPr id="5" name="Table 4"/>
          <p:cNvGraphicFramePr>
            <a:graphicFrameLocks noGrp="1"/>
          </p:cNvGraphicFramePr>
          <p:nvPr>
            <p:extLst>
              <p:ext uri="{D42A27DB-BD31-4B8C-83A1-F6EECF244321}">
                <p14:modId xmlns:p14="http://schemas.microsoft.com/office/powerpoint/2010/main" val="1206171471"/>
              </p:ext>
            </p:extLst>
          </p:nvPr>
        </p:nvGraphicFramePr>
        <p:xfrm>
          <a:off x="735213" y="2698096"/>
          <a:ext cx="10847186" cy="3331782"/>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Crosstalk, where others interrupt or comment on someone’s sharing, is not allowed and is enforced by any member of the group with gentle reminders. Anonymity is expected and protected.</a:t>
                      </a:r>
                    </a:p>
                  </a:txBody>
                  <a:tcPr marL="182880" marR="182880" marT="182880" marB="182880" anchor="ct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The leader has the right to ask anyone to leave without hearing their side of the issue or giving them opportunities to improve. People who are not peer members of the group enter the group without the group’s permission. Staff create clinical notes about what happens in the group identifying individuals. Members sign in. </a:t>
                      </a: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89973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Effective ingredients of Self-Help Support Groups</a:t>
            </a:r>
          </a:p>
        </p:txBody>
      </p:sp>
      <p:sp>
        <p:nvSpPr>
          <p:cNvPr id="4" name="Content Placeholder 3"/>
          <p:cNvSpPr>
            <a:spLocks noGrp="1"/>
          </p:cNvSpPr>
          <p:nvPr>
            <p:ph idx="1"/>
          </p:nvPr>
        </p:nvSpPr>
        <p:spPr/>
        <p:txBody>
          <a:bodyPr/>
          <a:lstStyle/>
          <a:p>
            <a:pPr marL="0" indent="0">
              <a:buNone/>
            </a:pPr>
            <a:r>
              <a:rPr lang="en-US" dirty="0"/>
              <a:t>Due process</a:t>
            </a:r>
          </a:p>
        </p:txBody>
      </p:sp>
      <p:graphicFrame>
        <p:nvGraphicFramePr>
          <p:cNvPr id="5" name="Table 4"/>
          <p:cNvGraphicFramePr>
            <a:graphicFrameLocks noGrp="1"/>
          </p:cNvGraphicFramePr>
          <p:nvPr>
            <p:extLst>
              <p:ext uri="{D42A27DB-BD31-4B8C-83A1-F6EECF244321}">
                <p14:modId xmlns:p14="http://schemas.microsoft.com/office/powerpoint/2010/main" val="1883825182"/>
              </p:ext>
            </p:extLst>
          </p:nvPr>
        </p:nvGraphicFramePr>
        <p:xfrm>
          <a:off x="735213" y="2698096"/>
          <a:ext cx="10847186" cy="2679510"/>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Each person has a right to due process in the group and is given opportunities to change disruptive behavior before the group takes action to exclude the member. If someone is asked to leave, it is for only one or two meetings, not forever. </a:t>
                      </a:r>
                    </a:p>
                  </a:txBody>
                  <a:tcPr marL="182880" marR="182880" marT="182880" marB="182880" anchor="ctr"/>
                </a:tc>
                <a:tc>
                  <a:txBody>
                    <a:bodyPr/>
                    <a:lstStyle/>
                    <a:p>
                      <a:pPr marL="0" marR="0">
                        <a:lnSpc>
                          <a:spcPct val="107000"/>
                        </a:lnSpc>
                        <a:spcBef>
                          <a:spcPts val="0"/>
                        </a:spcBef>
                        <a:spcAft>
                          <a:spcPts val="0"/>
                        </a:spcAft>
                      </a:pPr>
                      <a:r>
                        <a:rPr lang="en-US" sz="2000" dirty="0">
                          <a:effectLst/>
                          <a:latin typeface="+mn-lt"/>
                          <a:ea typeface="Calibri" panose="020F0502020204030204" pitchFamily="34" charset="0"/>
                          <a:cs typeface="Times New Roman" panose="02020603050405020304" pitchFamily="18" charset="0"/>
                        </a:rPr>
                        <a:t>Disruptive people are banned from attending the group</a:t>
                      </a:r>
                      <a:r>
                        <a:rPr lang="en-US" sz="2000" baseline="0" dirty="0">
                          <a:effectLst/>
                          <a:latin typeface="+mn-lt"/>
                          <a:ea typeface="Calibri" panose="020F0502020204030204" pitchFamily="34" charset="0"/>
                          <a:cs typeface="Times New Roman" panose="02020603050405020304" pitchFamily="18" charset="0"/>
                        </a:rPr>
                        <a:t> without being given a chance to change their behavior.</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03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2517271" y="3057393"/>
            <a:ext cx="7465971" cy="958351"/>
          </a:xfrm>
          <a:prstGeom prst="rect">
            <a:avLst/>
          </a:prstGeom>
          <a:ln>
            <a:noFill/>
          </a:ln>
        </p:spPr>
        <p:txBody>
          <a:bodyPr vert="horz" lIns="0"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tx2"/>
                </a:solidFill>
                <a:effectLst/>
                <a:latin typeface="+mj-lt"/>
                <a:ea typeface="+mj-ea"/>
                <a:cs typeface="+mj-cs"/>
              </a:defRPr>
            </a:lvl1pPr>
          </a:lstStyle>
          <a:p>
            <a:r>
              <a:rPr lang="en-US" sz="4000" dirty="0">
                <a:solidFill>
                  <a:srgbClr val="455F51"/>
                </a:solidFill>
              </a:rPr>
              <a:t>Peer Bridging</a:t>
            </a:r>
          </a:p>
        </p:txBody>
      </p:sp>
      <p:sp>
        <p:nvSpPr>
          <p:cNvPr id="8" name="Subtitle 4"/>
          <p:cNvSpPr txBox="1">
            <a:spLocks/>
          </p:cNvSpPr>
          <p:nvPr/>
        </p:nvSpPr>
        <p:spPr>
          <a:xfrm>
            <a:off x="3282525" y="4266467"/>
            <a:ext cx="7468869" cy="918419"/>
          </a:xfrm>
          <a:prstGeom prst="rect">
            <a:avLst/>
          </a:prstGeom>
        </p:spPr>
        <p:txBody>
          <a:bodyPr vert="horz" lIns="0" rIns="18288">
            <a:normAutofit/>
          </a:bodyPr>
          <a:lstStyle>
            <a:lvl1pPr marL="0" marR="45720" indent="0" algn="r" rtl="0" eaLnBrk="1" latinLnBrk="0" hangingPunct="1">
              <a:spcBef>
                <a:spcPct val="20000"/>
              </a:spcBef>
              <a:buClr>
                <a:schemeClr val="accent3">
                  <a:lumMod val="50000"/>
                </a:schemeClr>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lumMod val="50000"/>
                </a:schemeClr>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lumMod val="50000"/>
                </a:schemeClr>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lumMod val="50000"/>
                </a:schemeClr>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lumMod val="75000"/>
                </a:schemeClr>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lumMod val="50000"/>
                </a:schemeClr>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lumMod val="75000"/>
                </a:schemeClr>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buClr>
                <a:srgbClr val="C0CF3A">
                  <a:lumMod val="50000"/>
                </a:srgbClr>
              </a:buClr>
            </a:pPr>
            <a:r>
              <a:rPr lang="en-US" sz="2400" dirty="0">
                <a:solidFill>
                  <a:prstClr val="black"/>
                </a:solidFill>
              </a:rPr>
              <a:t>Evidence-Based Peer Services</a:t>
            </a:r>
          </a:p>
          <a:p>
            <a:pPr>
              <a:buClr>
                <a:srgbClr val="C0CF3A">
                  <a:lumMod val="50000"/>
                </a:srgbClr>
              </a:buClr>
            </a:pPr>
            <a:endParaRPr lang="en-US" sz="2400" i="1" dirty="0">
              <a:solidFill>
                <a:prstClr val="black"/>
              </a:solidFill>
            </a:endParaRPr>
          </a:p>
          <a:p>
            <a:pPr>
              <a:buClr>
                <a:srgbClr val="C0CF3A">
                  <a:lumMod val="50000"/>
                </a:srgbClr>
              </a:buClr>
            </a:pPr>
            <a:endParaRPr lang="en-US" sz="2400" dirty="0">
              <a:solidFill>
                <a:prstClr val="black"/>
              </a:solidFill>
            </a:endParaRPr>
          </a:p>
        </p:txBody>
      </p:sp>
      <p:pic>
        <p:nvPicPr>
          <p:cNvPr id="9" name="Picture 8"/>
          <p:cNvPicPr/>
          <p:nvPr/>
        </p:nvPicPr>
        <p:blipFill>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13984" y="3057393"/>
            <a:ext cx="4801290" cy="3078584"/>
          </a:xfrm>
          <a:prstGeom prst="rect">
            <a:avLst/>
          </a:prstGeom>
        </p:spPr>
      </p:pic>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28022" y="4971943"/>
            <a:ext cx="609600" cy="609600"/>
          </a:xfrm>
          <a:prstGeom prst="rect">
            <a:avLst/>
          </a:prstGeom>
        </p:spPr>
      </p:pic>
    </p:spTree>
    <p:extLst>
      <p:ext uri="{BB962C8B-B14F-4D97-AF65-F5344CB8AC3E}">
        <p14:creationId xmlns:p14="http://schemas.microsoft.com/office/powerpoint/2010/main" val="706227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73"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 Bridging Definition</a:t>
            </a:r>
          </a:p>
        </p:txBody>
      </p:sp>
      <p:sp>
        <p:nvSpPr>
          <p:cNvPr id="2" name="Content Placeholder 1"/>
          <p:cNvSpPr>
            <a:spLocks noGrp="1"/>
          </p:cNvSpPr>
          <p:nvPr>
            <p:ph idx="1"/>
          </p:nvPr>
        </p:nvSpPr>
        <p:spPr>
          <a:xfrm>
            <a:off x="609600" y="1935480"/>
            <a:ext cx="10363200" cy="4389120"/>
          </a:xfrm>
        </p:spPr>
        <p:txBody>
          <a:bodyPr>
            <a:normAutofit/>
          </a:bodyPr>
          <a:lstStyle/>
          <a:p>
            <a:pPr lvl="0"/>
            <a:endParaRPr lang="en-US" i="1" dirty="0"/>
          </a:p>
          <a:p>
            <a:r>
              <a:rPr lang="en-US" dirty="0"/>
              <a:t>Peer Bridging is “supporting a person in moving from one situation to another by a Peer with similar experience”</a:t>
            </a:r>
          </a:p>
          <a:p>
            <a:endParaRPr lang="en-US" sz="1400" dirty="0"/>
          </a:p>
          <a:p>
            <a:r>
              <a:rPr lang="en-US" dirty="0"/>
              <a:t>Examples of Peer Bridging:</a:t>
            </a:r>
          </a:p>
          <a:p>
            <a:pPr lvl="4"/>
            <a:r>
              <a:rPr lang="en-US" sz="2800" dirty="0"/>
              <a:t>inpatient =&gt; outpatient</a:t>
            </a:r>
          </a:p>
          <a:p>
            <a:pPr lvl="4"/>
            <a:r>
              <a:rPr lang="en-US" sz="2800" dirty="0"/>
              <a:t>homeless =&gt; housed</a:t>
            </a:r>
          </a:p>
          <a:p>
            <a:pPr lvl="4"/>
            <a:r>
              <a:rPr lang="en-US" sz="2800" dirty="0"/>
              <a:t>inmate =&gt; community</a:t>
            </a:r>
          </a:p>
          <a:p>
            <a:pPr lvl="1"/>
            <a:endParaRPr lang="en-US" dirty="0"/>
          </a:p>
          <a:p>
            <a:pPr marL="0" indent="0">
              <a:buNone/>
            </a:pPr>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03708" y="1275588"/>
            <a:ext cx="609600" cy="609600"/>
          </a:xfrm>
          <a:prstGeom prst="rect">
            <a:avLst/>
          </a:prstGeom>
        </p:spPr>
      </p:pic>
    </p:spTree>
    <p:extLst>
      <p:ext uri="{BB962C8B-B14F-4D97-AF65-F5344CB8AC3E}">
        <p14:creationId xmlns:p14="http://schemas.microsoft.com/office/powerpoint/2010/main" val="5653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 Bridging Key Components</a:t>
            </a:r>
          </a:p>
        </p:txBody>
      </p:sp>
      <p:sp>
        <p:nvSpPr>
          <p:cNvPr id="2" name="Content Placeholder 1"/>
          <p:cNvSpPr>
            <a:spLocks noGrp="1"/>
          </p:cNvSpPr>
          <p:nvPr>
            <p:ph idx="1"/>
          </p:nvPr>
        </p:nvSpPr>
        <p:spPr>
          <a:xfrm>
            <a:off x="609600" y="1935480"/>
            <a:ext cx="10972800" cy="4389120"/>
          </a:xfrm>
        </p:spPr>
        <p:txBody>
          <a:bodyPr>
            <a:normAutofit lnSpcReduction="10000"/>
          </a:bodyPr>
          <a:lstStyle/>
          <a:p>
            <a:pPr marL="0" lvl="0" indent="0">
              <a:buNone/>
            </a:pPr>
            <a:r>
              <a:rPr lang="en-US" sz="3200" dirty="0"/>
              <a:t>Peer </a:t>
            </a:r>
            <a:r>
              <a:rPr lang="en-US" sz="3200" dirty="0" err="1"/>
              <a:t>Bridgers</a:t>
            </a:r>
            <a:r>
              <a:rPr lang="en-US" sz="3200" dirty="0"/>
              <a:t>:</a:t>
            </a:r>
          </a:p>
          <a:p>
            <a:r>
              <a:rPr lang="en-US" dirty="0"/>
              <a:t>Ideally get to know the person they are bridging before they are in their new situation </a:t>
            </a:r>
          </a:p>
          <a:p>
            <a:r>
              <a:rPr lang="en-US" dirty="0"/>
              <a:t>Normalize people’s fears, concerns and feelings by disclosing their similar lived experiences</a:t>
            </a:r>
          </a:p>
          <a:p>
            <a:r>
              <a:rPr lang="en-US" dirty="0"/>
              <a:t>Connect people to self-help support groups</a:t>
            </a:r>
          </a:p>
          <a:p>
            <a:r>
              <a:rPr lang="en-US" dirty="0"/>
              <a:t> Use Recovery Planning to empower the person to move forward </a:t>
            </a:r>
          </a:p>
          <a:p>
            <a:r>
              <a:rPr lang="en-US" dirty="0"/>
              <a:t>Use the Helper Therapy Principle—finding situations where the person being served is the one providing the help</a:t>
            </a:r>
          </a:p>
          <a:p>
            <a:r>
              <a:rPr lang="en-US" dirty="0"/>
              <a:t>Serve as a support and role model</a:t>
            </a:r>
            <a:endParaRPr lang="en-US" i="1"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33902" y="1237488"/>
            <a:ext cx="609600" cy="609600"/>
          </a:xfrm>
          <a:prstGeom prst="rect">
            <a:avLst/>
          </a:prstGeom>
        </p:spPr>
      </p:pic>
    </p:spTree>
    <p:extLst>
      <p:ext uri="{BB962C8B-B14F-4D97-AF65-F5344CB8AC3E}">
        <p14:creationId xmlns:p14="http://schemas.microsoft.com/office/powerpoint/2010/main" val="39063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7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 Bridging Evidence</a:t>
            </a:r>
          </a:p>
        </p:txBody>
      </p:sp>
      <p:sp>
        <p:nvSpPr>
          <p:cNvPr id="2" name="Content Placeholder 1"/>
          <p:cNvSpPr>
            <a:spLocks noGrp="1"/>
          </p:cNvSpPr>
          <p:nvPr>
            <p:ph idx="1"/>
          </p:nvPr>
        </p:nvSpPr>
        <p:spPr>
          <a:xfrm>
            <a:off x="609600" y="1935480"/>
            <a:ext cx="10972800" cy="4389120"/>
          </a:xfrm>
        </p:spPr>
        <p:txBody>
          <a:bodyPr>
            <a:normAutofit/>
          </a:bodyPr>
          <a:lstStyle/>
          <a:p>
            <a:pPr marL="0" lvl="0" indent="0">
              <a:buNone/>
            </a:pPr>
            <a:r>
              <a:rPr lang="en-US" sz="3200" dirty="0"/>
              <a:t>Peer </a:t>
            </a:r>
            <a:r>
              <a:rPr lang="en-US" sz="3200" dirty="0" err="1"/>
              <a:t>Bridgers</a:t>
            </a:r>
            <a:r>
              <a:rPr lang="en-US" sz="3200" dirty="0"/>
              <a:t>:</a:t>
            </a:r>
          </a:p>
          <a:p>
            <a:pPr marL="0" lvl="0" indent="0">
              <a:buNone/>
            </a:pPr>
            <a:endParaRPr lang="en-US" sz="1200" dirty="0"/>
          </a:p>
          <a:p>
            <a:pPr>
              <a:spcAft>
                <a:spcPts val="600"/>
              </a:spcAft>
            </a:pPr>
            <a:r>
              <a:rPr lang="en-US" dirty="0"/>
              <a:t>Reduce </a:t>
            </a:r>
            <a:r>
              <a:rPr lang="en-US" dirty="0" err="1"/>
              <a:t>rehospitalization</a:t>
            </a:r>
            <a:r>
              <a:rPr lang="en-US" dirty="0"/>
              <a:t> by 50 percent </a:t>
            </a:r>
          </a:p>
          <a:p>
            <a:pPr>
              <a:spcAft>
                <a:spcPts val="600"/>
              </a:spcAft>
            </a:pPr>
            <a:r>
              <a:rPr lang="en-US" dirty="0"/>
              <a:t>Reduce psychiatric ER use in favor of outpatient services</a:t>
            </a:r>
          </a:p>
          <a:p>
            <a:pPr>
              <a:spcAft>
                <a:spcPts val="600"/>
              </a:spcAft>
            </a:pPr>
            <a:r>
              <a:rPr lang="en-US" dirty="0"/>
              <a:t>Succeed in getting 60 percent of people going to self-help support groups which reduce costs of treatment, increase employment, reduce drug &amp; alcohol abuse, etc.</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60011" y="1275588"/>
            <a:ext cx="609600" cy="609600"/>
          </a:xfrm>
          <a:prstGeom prst="rect">
            <a:avLst/>
          </a:prstGeom>
        </p:spPr>
      </p:pic>
    </p:spTree>
    <p:extLst>
      <p:ext uri="{BB962C8B-B14F-4D97-AF65-F5344CB8AC3E}">
        <p14:creationId xmlns:p14="http://schemas.microsoft.com/office/powerpoint/2010/main" val="136442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2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Peer Bridging Key Question</a:t>
            </a:r>
          </a:p>
        </p:txBody>
      </p:sp>
      <p:sp>
        <p:nvSpPr>
          <p:cNvPr id="2" name="Content Placeholder 1"/>
          <p:cNvSpPr>
            <a:spLocks noGrp="1"/>
          </p:cNvSpPr>
          <p:nvPr>
            <p:ph idx="1"/>
          </p:nvPr>
        </p:nvSpPr>
        <p:spPr>
          <a:xfrm>
            <a:off x="609600" y="1935480"/>
            <a:ext cx="10972800" cy="4389120"/>
          </a:xfrm>
        </p:spPr>
        <p:txBody>
          <a:bodyPr>
            <a:normAutofit/>
          </a:bodyPr>
          <a:lstStyle/>
          <a:p>
            <a:pPr lvl="0"/>
            <a:endParaRPr lang="en-US" i="1" dirty="0"/>
          </a:p>
          <a:p>
            <a:r>
              <a:rPr lang="en-US" dirty="0"/>
              <a:t>Is the Peer Bridger empowering the person served and walking together as the person makes their own decisions in moving from one situation to another, using the Helper Therapy Principle, Listening and Disclosing, Recovery Planning and Self-Help Support Groups?</a:t>
            </a:r>
          </a:p>
          <a:p>
            <a:endParaRPr lang="en-US" dirty="0"/>
          </a:p>
          <a:p>
            <a:pPr marL="0" indent="0">
              <a:buNone/>
            </a:pPr>
            <a:r>
              <a:rPr lang="en-US" i="1" dirty="0"/>
              <a:t>By asking the Key Question, peers can better practice Peer Bridging.</a:t>
            </a:r>
          </a:p>
          <a:p>
            <a:endParaRPr lang="en-US" dirty="0"/>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90205" y="1237488"/>
            <a:ext cx="609600" cy="609600"/>
          </a:xfrm>
          <a:prstGeom prst="rect">
            <a:avLst/>
          </a:prstGeom>
        </p:spPr>
      </p:pic>
    </p:spTree>
    <p:extLst>
      <p:ext uri="{BB962C8B-B14F-4D97-AF65-F5344CB8AC3E}">
        <p14:creationId xmlns:p14="http://schemas.microsoft.com/office/powerpoint/2010/main" val="306911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0"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Effective ingredients of Peer Bridging</a:t>
            </a:r>
          </a:p>
        </p:txBody>
      </p:sp>
      <p:sp>
        <p:nvSpPr>
          <p:cNvPr id="4" name="Content Placeholder 3"/>
          <p:cNvSpPr>
            <a:spLocks noGrp="1"/>
          </p:cNvSpPr>
          <p:nvPr>
            <p:ph idx="1"/>
          </p:nvPr>
        </p:nvSpPr>
        <p:spPr/>
        <p:txBody>
          <a:bodyPr/>
          <a:lstStyle/>
          <a:p>
            <a:pPr marL="0" indent="0">
              <a:buNone/>
            </a:pPr>
            <a:r>
              <a:rPr lang="en-US" dirty="0"/>
              <a:t>Integrating Support</a:t>
            </a:r>
          </a:p>
        </p:txBody>
      </p:sp>
      <p:graphicFrame>
        <p:nvGraphicFramePr>
          <p:cNvPr id="5" name="Table 4"/>
          <p:cNvGraphicFramePr>
            <a:graphicFrameLocks noGrp="1"/>
          </p:cNvGraphicFramePr>
          <p:nvPr>
            <p:extLst>
              <p:ext uri="{D42A27DB-BD31-4B8C-83A1-F6EECF244321}">
                <p14:modId xmlns:p14="http://schemas.microsoft.com/office/powerpoint/2010/main" val="647809317"/>
              </p:ext>
            </p:extLst>
          </p:nvPr>
        </p:nvGraphicFramePr>
        <p:xfrm>
          <a:off x="735213" y="2698096"/>
          <a:ext cx="10847186" cy="2191639"/>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integrates the practical parts of the change with their own experience with a similar change including their feelings, hopes, fears, challenges, etc. They respect the feelings, fears, etc. of the person being served.</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sees that the practical parts of the change are taken care of. The Peer worker does not connect with the person regarding their feelings, hopes, fears, and apprehensions. They reassure with little or no disclosing.</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08818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Effective ingredients of Peer Bridging</a:t>
            </a:r>
          </a:p>
        </p:txBody>
      </p:sp>
      <p:sp>
        <p:nvSpPr>
          <p:cNvPr id="4" name="Content Placeholder 3"/>
          <p:cNvSpPr>
            <a:spLocks noGrp="1"/>
          </p:cNvSpPr>
          <p:nvPr>
            <p:ph idx="1"/>
          </p:nvPr>
        </p:nvSpPr>
        <p:spPr/>
        <p:txBody>
          <a:bodyPr/>
          <a:lstStyle/>
          <a:p>
            <a:pPr marL="0" indent="0">
              <a:buNone/>
            </a:pPr>
            <a:r>
              <a:rPr lang="en-US" dirty="0"/>
              <a:t>Respecting Differences</a:t>
            </a:r>
          </a:p>
        </p:txBody>
      </p:sp>
      <p:graphicFrame>
        <p:nvGraphicFramePr>
          <p:cNvPr id="5" name="Table 4"/>
          <p:cNvGraphicFramePr>
            <a:graphicFrameLocks noGrp="1"/>
          </p:cNvGraphicFramePr>
          <p:nvPr>
            <p:extLst>
              <p:ext uri="{D42A27DB-BD31-4B8C-83A1-F6EECF244321}">
                <p14:modId xmlns:p14="http://schemas.microsoft.com/office/powerpoint/2010/main" val="1301552619"/>
              </p:ext>
            </p:extLst>
          </p:nvPr>
        </p:nvGraphicFramePr>
        <p:xfrm>
          <a:off x="735213" y="2698096"/>
          <a:ext cx="10847186" cy="3072130"/>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recognizes the individuality of the person they are working with and supports them where they are, even when they have different assessments of the situation and/or different perspectives or worldviews. They recognize that everyone has a different recovery journey. One size does not fit all.</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Peer worker expects that the person they are working with has the same worldview as they do, and thus will handle the situation in a prescribed way. They may assume that people need the same recovery tools that the peer worker has used. They judge the person served as “wrong” rather than as a human being able to make the best decisions for themselves.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590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Helper-Therapy Principle</a:t>
            </a:r>
          </a:p>
        </p:txBody>
      </p:sp>
      <p:sp>
        <p:nvSpPr>
          <p:cNvPr id="2" name="Content Placeholder 1"/>
          <p:cNvSpPr>
            <a:spLocks noGrp="1"/>
          </p:cNvSpPr>
          <p:nvPr>
            <p:ph idx="1"/>
          </p:nvPr>
        </p:nvSpPr>
        <p:spPr>
          <a:xfrm>
            <a:off x="609600" y="1935480"/>
            <a:ext cx="8488101" cy="4389120"/>
          </a:xfrm>
        </p:spPr>
        <p:txBody>
          <a:bodyPr>
            <a:normAutofit/>
          </a:bodyPr>
          <a:lstStyle/>
          <a:p>
            <a:pPr lvl="0"/>
            <a:r>
              <a:rPr lang="en-US" dirty="0"/>
              <a:t>States that the person who helps gets more out of the interaction that the person being helped</a:t>
            </a:r>
          </a:p>
          <a:p>
            <a:pPr lvl="0"/>
            <a:r>
              <a:rPr lang="en-US" dirty="0"/>
              <a:t>Peers give the people they serve opportunities to help others, so they get the benefits of helping </a:t>
            </a:r>
          </a:p>
          <a:p>
            <a:pPr lvl="0"/>
            <a:r>
              <a:rPr lang="en-US" dirty="0"/>
              <a:t>Helping others has positive health and mental health benefits—and heals the Helper more than the person being helped</a:t>
            </a:r>
          </a:p>
          <a:p>
            <a:pPr lvl="0"/>
            <a:r>
              <a:rPr lang="en-US" dirty="0"/>
              <a:t>Creating opportunities for people to help improves their health, mental health and self-esteem</a:t>
            </a:r>
          </a:p>
          <a:p>
            <a:pPr lvl="0"/>
            <a:endParaRPr lang="en-US" i="1" dirty="0"/>
          </a:p>
          <a:p>
            <a:pPr lvl="0"/>
            <a:endParaRPr lang="en-US" i="1" dirty="0"/>
          </a:p>
        </p:txBody>
      </p:sp>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9097701" y="1721481"/>
            <a:ext cx="2484699" cy="4817118"/>
          </a:xfrm>
          <a:prstGeom prst="rect">
            <a:avLst/>
          </a:prstGeom>
        </p:spPr>
      </p:pic>
    </p:spTree>
    <p:extLst>
      <p:ext uri="{BB962C8B-B14F-4D97-AF65-F5344CB8AC3E}">
        <p14:creationId xmlns:p14="http://schemas.microsoft.com/office/powerpoint/2010/main" val="235566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Effective ingredients of Peer Bridging</a:t>
            </a:r>
          </a:p>
        </p:txBody>
      </p:sp>
      <p:sp>
        <p:nvSpPr>
          <p:cNvPr id="4" name="Content Placeholder 3"/>
          <p:cNvSpPr>
            <a:spLocks noGrp="1"/>
          </p:cNvSpPr>
          <p:nvPr>
            <p:ph idx="1"/>
          </p:nvPr>
        </p:nvSpPr>
        <p:spPr/>
        <p:txBody>
          <a:bodyPr/>
          <a:lstStyle/>
          <a:p>
            <a:pPr marL="0" indent="0">
              <a:buNone/>
            </a:pPr>
            <a:r>
              <a:rPr lang="en-US" dirty="0"/>
              <a:t>Peer Role</a:t>
            </a:r>
          </a:p>
        </p:txBody>
      </p:sp>
      <p:graphicFrame>
        <p:nvGraphicFramePr>
          <p:cNvPr id="5" name="Table 4"/>
          <p:cNvGraphicFramePr>
            <a:graphicFrameLocks noGrp="1"/>
          </p:cNvGraphicFramePr>
          <p:nvPr>
            <p:extLst>
              <p:ext uri="{D42A27DB-BD31-4B8C-83A1-F6EECF244321}">
                <p14:modId xmlns:p14="http://schemas.microsoft.com/office/powerpoint/2010/main" val="3175814878"/>
              </p:ext>
            </p:extLst>
          </p:nvPr>
        </p:nvGraphicFramePr>
        <p:xfrm>
          <a:off x="735213" y="2698096"/>
          <a:ext cx="10847186" cy="2191639"/>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a:t>
                      </a:r>
                      <a:r>
                        <a:rPr lang="en-US" dirty="0"/>
                        <a:t>implementation</a:t>
                      </a:r>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The Peer worker see their primary role as helping someone discover their own path to recovery, including setting their own, goals, deciding what is important to them, and connecting the person to non-paid social support in the community. </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The Peer Worker sees their primary role as solving the person’s problems and connecting them to other professional services.</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1388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dirty="0"/>
              <a:t>Effective ingredients of Peer Bridging</a:t>
            </a:r>
          </a:p>
        </p:txBody>
      </p:sp>
      <p:sp>
        <p:nvSpPr>
          <p:cNvPr id="4" name="Content Placeholder 3"/>
          <p:cNvSpPr>
            <a:spLocks noGrp="1"/>
          </p:cNvSpPr>
          <p:nvPr>
            <p:ph idx="1"/>
          </p:nvPr>
        </p:nvSpPr>
        <p:spPr/>
        <p:txBody>
          <a:bodyPr/>
          <a:lstStyle/>
          <a:p>
            <a:pPr marL="0" indent="0">
              <a:buNone/>
            </a:pPr>
            <a:r>
              <a:rPr lang="en-US" dirty="0"/>
              <a:t>Relationship building</a:t>
            </a:r>
          </a:p>
        </p:txBody>
      </p:sp>
      <p:graphicFrame>
        <p:nvGraphicFramePr>
          <p:cNvPr id="5" name="Table 4"/>
          <p:cNvGraphicFramePr>
            <a:graphicFrameLocks noGrp="1"/>
          </p:cNvGraphicFramePr>
          <p:nvPr>
            <p:extLst>
              <p:ext uri="{D42A27DB-BD31-4B8C-83A1-F6EECF244321}">
                <p14:modId xmlns:p14="http://schemas.microsoft.com/office/powerpoint/2010/main" val="3720412595"/>
              </p:ext>
            </p:extLst>
          </p:nvPr>
        </p:nvGraphicFramePr>
        <p:xfrm>
          <a:off x="735213" y="2698096"/>
          <a:ext cx="10847186" cy="3103309"/>
        </p:xfrm>
        <a:graphic>
          <a:graphicData uri="http://schemas.openxmlformats.org/drawingml/2006/table">
            <a:tbl>
              <a:tblPr firstRow="1" bandRow="1">
                <a:tableStyleId>{8799B23B-EC83-4686-B30A-512413B5E67A}</a:tableStyleId>
              </a:tblPr>
              <a:tblGrid>
                <a:gridCol w="5423593">
                  <a:extLst>
                    <a:ext uri="{9D8B030D-6E8A-4147-A177-3AD203B41FA5}">
                      <a16:colId xmlns:a16="http://schemas.microsoft.com/office/drawing/2014/main" val="20000"/>
                    </a:ext>
                  </a:extLst>
                </a:gridCol>
                <a:gridCol w="5423593">
                  <a:extLst>
                    <a:ext uri="{9D8B030D-6E8A-4147-A177-3AD203B41FA5}">
                      <a16:colId xmlns:a16="http://schemas.microsoft.com/office/drawing/2014/main" val="20001"/>
                    </a:ext>
                  </a:extLst>
                </a:gridCol>
              </a:tblGrid>
              <a:tr h="370840">
                <a:tc>
                  <a:txBody>
                    <a:bodyPr/>
                    <a:lstStyle/>
                    <a:p>
                      <a:r>
                        <a:rPr lang="en-US" dirty="0"/>
                        <a:t>High</a:t>
                      </a:r>
                      <a:r>
                        <a:rPr lang="en-US" baseline="0" dirty="0"/>
                        <a:t> implementation</a:t>
                      </a:r>
                      <a:endParaRPr lang="en-US" dirty="0"/>
                    </a:p>
                  </a:txBody>
                  <a:tcPr/>
                </a:tc>
                <a:tc>
                  <a:txBody>
                    <a:bodyPr/>
                    <a:lstStyle/>
                    <a:p>
                      <a:r>
                        <a:rPr lang="en-US" dirty="0"/>
                        <a:t>Low implementation</a:t>
                      </a:r>
                    </a:p>
                  </a:txBody>
                  <a:tcPr/>
                </a:tc>
                <a:extLst>
                  <a:ext uri="{0D108BD9-81ED-4DB2-BD59-A6C34878D82A}">
                    <a16:rowId xmlns:a16="http://schemas.microsoft.com/office/drawing/2014/main" val="10000"/>
                  </a:ext>
                </a:extLst>
              </a:tr>
              <a:tr h="0">
                <a:tc>
                  <a:txBody>
                    <a:bodyPr/>
                    <a:lstStyle/>
                    <a:p>
                      <a:pPr marL="0" marR="0" indent="0" algn="l" defTabSz="914400" rtl="0" eaLnBrk="1" fontAlgn="auto" latinLnBrk="0" hangingPunct="1">
                        <a:lnSpc>
                          <a:spcPct val="107000"/>
                        </a:lnSpc>
                        <a:spcBef>
                          <a:spcPts val="0"/>
                        </a:spcBef>
                        <a:spcAft>
                          <a:spcPts val="0"/>
                        </a:spcAft>
                        <a:buClrTx/>
                        <a:buSzTx/>
                        <a:buFontTx/>
                        <a:buNone/>
                        <a:tabLst/>
                        <a:defRPr/>
                      </a:pPr>
                      <a:r>
                        <a:rPr kumimoji="0" lang="en-US" sz="1800" kern="1200" dirty="0">
                          <a:solidFill>
                            <a:schemeClr val="tx1"/>
                          </a:solidFill>
                          <a:effectLst/>
                          <a:latin typeface="+mn-lt"/>
                          <a:ea typeface="+mn-ea"/>
                          <a:cs typeface="+mn-cs"/>
                        </a:rPr>
                        <a:t>The Peer worker prioritizes the relationship with the person they are working with. Other issues are secondary. For example, the Peer worker starts the session together with a check in as to how things are going, including a short honest update on their own recovery before moving other issues and paperwork.</a:t>
                      </a:r>
                    </a:p>
                    <a:p>
                      <a:pPr marL="0" marR="0">
                        <a:lnSpc>
                          <a:spcPct val="107000"/>
                        </a:lnSpc>
                        <a:spcBef>
                          <a:spcPts val="0"/>
                        </a:spcBef>
                        <a:spcAft>
                          <a:spcPts val="0"/>
                        </a:spcAft>
                      </a:pP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tc>
                  <a:txBody>
                    <a:bodyPr/>
                    <a:lstStyle/>
                    <a:p>
                      <a:pPr marL="0" marR="0">
                        <a:lnSpc>
                          <a:spcPct val="107000"/>
                        </a:lnSpc>
                        <a:spcBef>
                          <a:spcPts val="0"/>
                        </a:spcBef>
                        <a:spcAft>
                          <a:spcPts val="0"/>
                        </a:spcAft>
                      </a:pPr>
                      <a:r>
                        <a:rPr kumimoji="0" lang="en-US" sz="1800" kern="1200" dirty="0">
                          <a:solidFill>
                            <a:schemeClr val="tx1"/>
                          </a:solidFill>
                          <a:effectLst/>
                          <a:latin typeface="+mn-lt"/>
                          <a:ea typeface="+mn-ea"/>
                          <a:cs typeface="+mn-cs"/>
                        </a:rPr>
                        <a:t>The Peer worker is all business and struggles to build an authentic relationship with the person. Their focus is on checking off everything they need to get done with the person that day.</a:t>
                      </a:r>
                      <a:endParaRPr lang="en-US" sz="2000" dirty="0">
                        <a:effectLst/>
                        <a:latin typeface="+mn-lt"/>
                        <a:ea typeface="Calibri" panose="020F0502020204030204" pitchFamily="34" charset="0"/>
                        <a:cs typeface="Times New Roman" panose="02020603050405020304" pitchFamily="18" charset="0"/>
                      </a:endParaRPr>
                    </a:p>
                  </a:txBody>
                  <a:tcPr marL="182880" marR="182880" marT="182880" marB="182880"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703373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E361E-D79C-48B9-9B47-110CEA52AAAE}"/>
              </a:ext>
            </a:extLst>
          </p:cNvPr>
          <p:cNvSpPr>
            <a:spLocks noGrp="1"/>
          </p:cNvSpPr>
          <p:nvPr>
            <p:ph type="title"/>
          </p:nvPr>
        </p:nvSpPr>
        <p:spPr/>
        <p:txBody>
          <a:bodyPr/>
          <a:lstStyle/>
          <a:p>
            <a:r>
              <a:rPr lang="en-US" dirty="0"/>
              <a:t>Questions and Answers</a:t>
            </a:r>
          </a:p>
        </p:txBody>
      </p:sp>
    </p:spTree>
    <p:extLst>
      <p:ext uri="{BB962C8B-B14F-4D97-AF65-F5344CB8AC3E}">
        <p14:creationId xmlns:p14="http://schemas.microsoft.com/office/powerpoint/2010/main" val="386195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5CA2E-7561-4767-908F-B7A5C3AEBAFF}"/>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3309101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98500" y="1224788"/>
            <a:ext cx="10972800" cy="1143000"/>
          </a:xfrm>
        </p:spPr>
        <p:txBody>
          <a:bodyPr>
            <a:normAutofit fontScale="90000"/>
          </a:bodyPr>
          <a:lstStyle/>
          <a:p>
            <a:r>
              <a:rPr lang="en-US" dirty="0"/>
              <a:t>The Helper-Therapy Principle              Key Component</a:t>
            </a:r>
          </a:p>
        </p:txBody>
      </p:sp>
      <p:sp>
        <p:nvSpPr>
          <p:cNvPr id="2" name="Content Placeholder 1"/>
          <p:cNvSpPr>
            <a:spLocks noGrp="1"/>
          </p:cNvSpPr>
          <p:nvPr>
            <p:ph idx="1"/>
          </p:nvPr>
        </p:nvSpPr>
        <p:spPr>
          <a:xfrm>
            <a:off x="609600" y="2641600"/>
            <a:ext cx="10684476" cy="3683000"/>
          </a:xfrm>
        </p:spPr>
        <p:txBody>
          <a:bodyPr>
            <a:normAutofit/>
          </a:bodyPr>
          <a:lstStyle/>
          <a:p>
            <a:pPr lvl="0"/>
            <a:endParaRPr lang="en-US" i="1" dirty="0"/>
          </a:p>
          <a:p>
            <a:r>
              <a:rPr lang="en-US" dirty="0"/>
              <a:t>When people help others, or even </a:t>
            </a:r>
            <a:r>
              <a:rPr lang="en-US" i="1" dirty="0"/>
              <a:t>perceive</a:t>
            </a:r>
            <a:r>
              <a:rPr lang="en-US" dirty="0"/>
              <a:t> they are helping others, they feel good about themselves in ways that improve their mental health, health and functioning. </a:t>
            </a:r>
          </a:p>
          <a:p>
            <a:pPr lvl="0"/>
            <a:endParaRPr lang="en-US" i="1" dirty="0"/>
          </a:p>
        </p:txBody>
      </p:sp>
    </p:spTree>
    <p:extLst>
      <p:ext uri="{BB962C8B-B14F-4D97-AF65-F5344CB8AC3E}">
        <p14:creationId xmlns:p14="http://schemas.microsoft.com/office/powerpoint/2010/main" val="645285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Helper-Therapy Principle Evidence</a:t>
            </a:r>
          </a:p>
        </p:txBody>
      </p:sp>
      <p:sp>
        <p:nvSpPr>
          <p:cNvPr id="2" name="Content Placeholder 1"/>
          <p:cNvSpPr>
            <a:spLocks noGrp="1"/>
          </p:cNvSpPr>
          <p:nvPr>
            <p:ph idx="1"/>
          </p:nvPr>
        </p:nvSpPr>
        <p:spPr/>
        <p:txBody>
          <a:bodyPr>
            <a:normAutofit/>
          </a:bodyPr>
          <a:lstStyle/>
          <a:p>
            <a:pPr lvl="0"/>
            <a:endParaRPr lang="en-US" i="1" dirty="0"/>
          </a:p>
          <a:p>
            <a:r>
              <a:rPr lang="en-US" dirty="0"/>
              <a:t>Among teens tutoring younger children, the younger children’s grades improved with tutoring, but the teen tutors’ grades improved even more. (</a:t>
            </a:r>
            <a:r>
              <a:rPr lang="en-US" dirty="0" err="1">
                <a:solidFill>
                  <a:schemeClr val="accent3"/>
                </a:solidFill>
                <a:hlinkClick r:id="rId3"/>
              </a:rPr>
              <a:t>Rogeness</a:t>
            </a:r>
            <a:r>
              <a:rPr lang="en-US" dirty="0">
                <a:solidFill>
                  <a:schemeClr val="accent3"/>
                </a:solidFill>
                <a:hlinkClick r:id="rId3"/>
              </a:rPr>
              <a:t> &amp; </a:t>
            </a:r>
            <a:r>
              <a:rPr lang="en-US" dirty="0" err="1">
                <a:solidFill>
                  <a:schemeClr val="accent3"/>
                </a:solidFill>
                <a:hlinkClick r:id="rId3"/>
              </a:rPr>
              <a:t>Badner</a:t>
            </a:r>
            <a:r>
              <a:rPr lang="en-US" dirty="0">
                <a:solidFill>
                  <a:schemeClr val="accent3"/>
                </a:solidFill>
                <a:hlinkClick r:id="rId3"/>
              </a:rPr>
              <a:t>, 1973</a:t>
            </a:r>
            <a:r>
              <a:rPr lang="en-US" dirty="0"/>
              <a:t>)</a:t>
            </a:r>
          </a:p>
          <a:p>
            <a:r>
              <a:rPr lang="en-US" dirty="0"/>
              <a:t> A majority of Community Health Workers felt helper benefits including positive feelings about self, a sense of belonging, and valuable work experience (</a:t>
            </a:r>
            <a:r>
              <a:rPr lang="en-US" dirty="0">
                <a:solidFill>
                  <a:schemeClr val="accent2">
                    <a:lumMod val="75000"/>
                  </a:schemeClr>
                </a:solidFill>
              </a:rPr>
              <a:t>Roman, L.A. et al 2002</a:t>
            </a:r>
            <a:r>
              <a:rPr lang="en-US" dirty="0"/>
              <a:t>)</a:t>
            </a:r>
          </a:p>
          <a:p>
            <a:r>
              <a:rPr lang="en-US" dirty="0"/>
              <a:t>Recovery rates for alcoholics doubled if they were helping other alcoholics (</a:t>
            </a:r>
            <a:r>
              <a:rPr lang="en-US" dirty="0">
                <a:solidFill>
                  <a:schemeClr val="accent2">
                    <a:lumMod val="75000"/>
                  </a:schemeClr>
                </a:solidFill>
              </a:rPr>
              <a:t>Post, S.G. 2008</a:t>
            </a:r>
            <a:r>
              <a:rPr lang="en-US" dirty="0"/>
              <a:t>)</a:t>
            </a:r>
          </a:p>
        </p:txBody>
      </p:sp>
    </p:spTree>
    <p:extLst>
      <p:ext uri="{BB962C8B-B14F-4D97-AF65-F5344CB8AC3E}">
        <p14:creationId xmlns:p14="http://schemas.microsoft.com/office/powerpoint/2010/main" val="1495578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Helper-Therapy Principle Evidence</a:t>
            </a:r>
          </a:p>
        </p:txBody>
      </p:sp>
      <p:sp>
        <p:nvSpPr>
          <p:cNvPr id="2" name="Content Placeholder 1"/>
          <p:cNvSpPr>
            <a:spLocks noGrp="1"/>
          </p:cNvSpPr>
          <p:nvPr>
            <p:ph idx="1"/>
          </p:nvPr>
        </p:nvSpPr>
        <p:spPr/>
        <p:txBody>
          <a:bodyPr>
            <a:normAutofit/>
          </a:bodyPr>
          <a:lstStyle/>
          <a:p>
            <a:pPr lvl="0"/>
            <a:endParaRPr lang="en-US" i="1" dirty="0"/>
          </a:p>
          <a:p>
            <a:r>
              <a:rPr lang="en-US" dirty="0"/>
              <a:t>The “helper’s high:” Helpers report a distinct physical sensation associated with helping. About half report that they experienced a "high" feeling, 43 percent felt stronger and more energetic, 28 percent felt warm, 22 percent felt calmer and less depressed, 21 percent experienced greater feelings of self-worth, and 13 percent experienced fewer aches and pains. (</a:t>
            </a:r>
            <a:r>
              <a:rPr lang="en-US" dirty="0">
                <a:hlinkClick r:id="rId3"/>
              </a:rPr>
              <a:t>Luks, 1988</a:t>
            </a:r>
            <a:r>
              <a:rPr lang="en-US" dirty="0"/>
              <a:t>)</a:t>
            </a:r>
            <a:endParaRPr lang="en-US" i="1" dirty="0"/>
          </a:p>
        </p:txBody>
      </p:sp>
    </p:spTree>
    <p:extLst>
      <p:ext uri="{BB962C8B-B14F-4D97-AF65-F5344CB8AC3E}">
        <p14:creationId xmlns:p14="http://schemas.microsoft.com/office/powerpoint/2010/main" val="528470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1363980"/>
            <a:ext cx="10972800" cy="1143000"/>
          </a:xfrm>
        </p:spPr>
        <p:txBody>
          <a:bodyPr>
            <a:normAutofit fontScale="90000"/>
          </a:bodyPr>
          <a:lstStyle/>
          <a:p>
            <a:r>
              <a:rPr lang="en-US" dirty="0"/>
              <a:t>The Helper-Therapy Principle              Key Question</a:t>
            </a:r>
          </a:p>
        </p:txBody>
      </p:sp>
      <p:sp>
        <p:nvSpPr>
          <p:cNvPr id="2" name="Content Placeholder 1"/>
          <p:cNvSpPr>
            <a:spLocks noGrp="1"/>
          </p:cNvSpPr>
          <p:nvPr>
            <p:ph idx="1"/>
          </p:nvPr>
        </p:nvSpPr>
        <p:spPr>
          <a:xfrm>
            <a:off x="609600" y="2506980"/>
            <a:ext cx="10972800" cy="3817620"/>
          </a:xfrm>
        </p:spPr>
        <p:txBody>
          <a:bodyPr>
            <a:normAutofit/>
          </a:bodyPr>
          <a:lstStyle/>
          <a:p>
            <a:endParaRPr lang="en-US" b="1" dirty="0"/>
          </a:p>
          <a:p>
            <a:r>
              <a:rPr lang="en-US" dirty="0"/>
              <a:t>Is the peer letting the person help them, or encouraging them to help others? </a:t>
            </a:r>
          </a:p>
          <a:p>
            <a:endParaRPr lang="en-US" dirty="0"/>
          </a:p>
          <a:p>
            <a:endParaRPr lang="en-US" dirty="0"/>
          </a:p>
          <a:p>
            <a:pPr marL="0" indent="0">
              <a:buNone/>
            </a:pPr>
            <a:r>
              <a:rPr lang="en-US" i="1" dirty="0"/>
              <a:t>By asking the Key Question, supervisors can get peers to better practice the Helper Therapy Principle.</a:t>
            </a:r>
          </a:p>
          <a:p>
            <a:pPr marL="0" lvl="0" indent="0">
              <a:buNone/>
            </a:pPr>
            <a:endParaRPr lang="en-US" i="1" dirty="0"/>
          </a:p>
        </p:txBody>
      </p:sp>
    </p:spTree>
    <p:extLst>
      <p:ext uri="{BB962C8B-B14F-4D97-AF65-F5344CB8AC3E}">
        <p14:creationId xmlns:p14="http://schemas.microsoft.com/office/powerpoint/2010/main" val="319840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22.xml.rels><?xml version="1.0" encoding="UTF-8" standalone="yes"?>
<Relationships xmlns="http://schemas.openxmlformats.org/package/2006/relationships"><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1" Type="http://schemas.openxmlformats.org/officeDocument/2006/relationships/image" Target="../media/image1.jpeg"/></Relationships>
</file>

<file path=ppt/theme/_rels/theme26.xml.rels><?xml version="1.0" encoding="UTF-8" standalone="yes"?>
<Relationships xmlns="http://schemas.openxmlformats.org/package/2006/relationships"><Relationship Id="rId1" Type="http://schemas.openxmlformats.org/officeDocument/2006/relationships/image" Target="../media/image1.jpeg"/></Relationships>
</file>

<file path=ppt/theme/_rels/theme27.xml.rels><?xml version="1.0" encoding="UTF-8" standalone="yes"?>
<Relationships xmlns="http://schemas.openxmlformats.org/package/2006/relationships"><Relationship Id="rId1" Type="http://schemas.openxmlformats.org/officeDocument/2006/relationships/image" Target="../media/image1.jpeg"/></Relationships>
</file>

<file path=ppt/theme/_rels/theme28.xml.rels><?xml version="1.0" encoding="UTF-8" standalone="yes"?>
<Relationships xmlns="http://schemas.openxmlformats.org/package/2006/relationships"><Relationship Id="rId1" Type="http://schemas.openxmlformats.org/officeDocument/2006/relationships/image" Target="../media/image1.jpeg"/></Relationships>
</file>

<file path=ppt/theme/_rels/theme29.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30.xml.rels><?xml version="1.0" encoding="UTF-8" standalone="yes"?>
<Relationships xmlns="http://schemas.openxmlformats.org/package/2006/relationships"><Relationship Id="rId1" Type="http://schemas.openxmlformats.org/officeDocument/2006/relationships/image" Target="../media/image1.jpeg"/></Relationships>
</file>

<file path=ppt/theme/_rels/theme31.xml.rels><?xml version="1.0" encoding="UTF-8" standalone="yes"?>
<Relationships xmlns="http://schemas.openxmlformats.org/package/2006/relationships"><Relationship Id="rId1" Type="http://schemas.openxmlformats.org/officeDocument/2006/relationships/image" Target="../media/image1.jpeg"/></Relationships>
</file>

<file path=ppt/theme/_rels/theme32.xml.rels><?xml version="1.0" encoding="UTF-8" standalone="yes"?>
<Relationships xmlns="http://schemas.openxmlformats.org/package/2006/relationships"><Relationship Id="rId1" Type="http://schemas.openxmlformats.org/officeDocument/2006/relationships/image" Target="../media/image1.jpeg"/></Relationships>
</file>

<file path=ppt/theme/_rels/theme33.xml.rels><?xml version="1.0" encoding="UTF-8" standalone="yes"?>
<Relationships xmlns="http://schemas.openxmlformats.org/package/2006/relationships"><Relationship Id="rId1" Type="http://schemas.openxmlformats.org/officeDocument/2006/relationships/image" Target="../media/image1.jpeg"/></Relationships>
</file>

<file path=ppt/theme/_rels/theme34.xml.rels><?xml version="1.0" encoding="UTF-8" standalone="yes"?>
<Relationships xmlns="http://schemas.openxmlformats.org/package/2006/relationships"><Relationship Id="rId1" Type="http://schemas.openxmlformats.org/officeDocument/2006/relationships/image" Target="../media/image1.jpeg"/></Relationships>
</file>

<file path=ppt/theme/_rels/theme35.xml.rels><?xml version="1.0" encoding="UTF-8" standalone="yes"?>
<Relationships xmlns="http://schemas.openxmlformats.org/package/2006/relationships"><Relationship Id="rId1" Type="http://schemas.openxmlformats.org/officeDocument/2006/relationships/image" Target="../media/image1.jpeg"/></Relationships>
</file>

<file path=ppt/theme/_rels/theme36.xml.rels><?xml version="1.0" encoding="UTF-8" standalone="yes"?>
<Relationships xmlns="http://schemas.openxmlformats.org/package/2006/relationships"><Relationship Id="rId1" Type="http://schemas.openxmlformats.org/officeDocument/2006/relationships/image" Target="../media/image1.jpeg"/></Relationships>
</file>

<file path=ppt/theme/_rels/theme37.xml.rels><?xml version="1.0" encoding="UTF-8" standalone="yes"?>
<Relationships xmlns="http://schemas.openxmlformats.org/package/2006/relationships"><Relationship Id="rId1" Type="http://schemas.openxmlformats.org/officeDocument/2006/relationships/image" Target="../media/image1.jpeg"/></Relationships>
</file>

<file path=ppt/theme/_rels/theme38.xml.rels><?xml version="1.0" encoding="UTF-8" standalone="yes"?>
<Relationships xmlns="http://schemas.openxmlformats.org/package/2006/relationships"><Relationship Id="rId1" Type="http://schemas.openxmlformats.org/officeDocument/2006/relationships/image" Target="../media/image1.jpeg"/></Relationships>
</file>

<file path=ppt/theme/_rels/theme39.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40.xml.rels><?xml version="1.0" encoding="UTF-8" standalone="yes"?>
<Relationships xmlns="http://schemas.openxmlformats.org/package/2006/relationships"><Relationship Id="rId1" Type="http://schemas.openxmlformats.org/officeDocument/2006/relationships/image" Target="../media/image1.jpeg"/></Relationships>
</file>

<file path=ppt/theme/_rels/theme41.xml.rels><?xml version="1.0" encoding="UTF-8" standalone="yes"?>
<Relationships xmlns="http://schemas.openxmlformats.org/package/2006/relationships"><Relationship Id="rId1" Type="http://schemas.openxmlformats.org/officeDocument/2006/relationships/image" Target="../media/image1.jpeg"/></Relationships>
</file>

<file path=ppt/theme/_rels/theme42.xml.rels><?xml version="1.0" encoding="UTF-8" standalone="yes"?>
<Relationships xmlns="http://schemas.openxmlformats.org/package/2006/relationships"><Relationship Id="rId1" Type="http://schemas.openxmlformats.org/officeDocument/2006/relationships/image" Target="../media/image1.jpeg"/></Relationships>
</file>

<file path=ppt/theme/_rels/theme43.xml.rels><?xml version="1.0" encoding="UTF-8" standalone="yes"?>
<Relationships xmlns="http://schemas.openxmlformats.org/package/2006/relationships"><Relationship Id="rId1" Type="http://schemas.openxmlformats.org/officeDocument/2006/relationships/image" Target="../media/image1.jpeg"/></Relationships>
</file>

<file path=ppt/theme/_rels/theme4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0.xml><?xml version="1.0" encoding="utf-8"?>
<a:theme xmlns:a="http://schemas.openxmlformats.org/drawingml/2006/main" name="1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1.xml><?xml version="1.0" encoding="utf-8"?>
<a:theme xmlns:a="http://schemas.openxmlformats.org/drawingml/2006/main" name="1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2.xml><?xml version="1.0" encoding="utf-8"?>
<a:theme xmlns:a="http://schemas.openxmlformats.org/drawingml/2006/main" name="1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3.xml><?xml version="1.0" encoding="utf-8"?>
<a:theme xmlns:a="http://schemas.openxmlformats.org/drawingml/2006/main" name="1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4.xml><?xml version="1.0" encoding="utf-8"?>
<a:theme xmlns:a="http://schemas.openxmlformats.org/drawingml/2006/main" name="1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5.xml><?xml version="1.0" encoding="utf-8"?>
<a:theme xmlns:a="http://schemas.openxmlformats.org/drawingml/2006/main" name="1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6.xml><?xml version="1.0" encoding="utf-8"?>
<a:theme xmlns:a="http://schemas.openxmlformats.org/drawingml/2006/main" name="1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7.xml><?xml version="1.0" encoding="utf-8"?>
<a:theme xmlns:a="http://schemas.openxmlformats.org/drawingml/2006/main" name="2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8.xml><?xml version="1.0" encoding="utf-8"?>
<a:theme xmlns:a="http://schemas.openxmlformats.org/drawingml/2006/main" name="2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19.xml><?xml version="1.0" encoding="utf-8"?>
<a:theme xmlns:a="http://schemas.openxmlformats.org/drawingml/2006/main" name="2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xml><?xml version="1.0" encoding="utf-8"?>
<a:theme xmlns:a="http://schemas.openxmlformats.org/drawingml/2006/main" name="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0.xml><?xml version="1.0" encoding="utf-8"?>
<a:theme xmlns:a="http://schemas.openxmlformats.org/drawingml/2006/main" name="2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1.xml><?xml version="1.0" encoding="utf-8"?>
<a:theme xmlns:a="http://schemas.openxmlformats.org/drawingml/2006/main" name="2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2.xml><?xml version="1.0" encoding="utf-8"?>
<a:theme xmlns:a="http://schemas.openxmlformats.org/drawingml/2006/main" name="2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3.xml><?xml version="1.0" encoding="utf-8"?>
<a:theme xmlns:a="http://schemas.openxmlformats.org/drawingml/2006/main" name="2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4.xml><?xml version="1.0" encoding="utf-8"?>
<a:theme xmlns:a="http://schemas.openxmlformats.org/drawingml/2006/main" name="2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5.xml><?xml version="1.0" encoding="utf-8"?>
<a:theme xmlns:a="http://schemas.openxmlformats.org/drawingml/2006/main" name="2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6.xml><?xml version="1.0" encoding="utf-8"?>
<a:theme xmlns:a="http://schemas.openxmlformats.org/drawingml/2006/main" name="3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7.xml><?xml version="1.0" encoding="utf-8"?>
<a:theme xmlns:a="http://schemas.openxmlformats.org/drawingml/2006/main" name="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8.xml><?xml version="1.0" encoding="utf-8"?>
<a:theme xmlns:a="http://schemas.openxmlformats.org/drawingml/2006/main" name="1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29.xml><?xml version="1.0" encoding="utf-8"?>
<a:theme xmlns:a="http://schemas.openxmlformats.org/drawingml/2006/main" name="1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xml><?xml version="1.0" encoding="utf-8"?>
<a:theme xmlns:a="http://schemas.openxmlformats.org/drawingml/2006/main" name="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0.xml><?xml version="1.0" encoding="utf-8"?>
<a:theme xmlns:a="http://schemas.openxmlformats.org/drawingml/2006/main" name="2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1.xml><?xml version="1.0" encoding="utf-8"?>
<a:theme xmlns:a="http://schemas.openxmlformats.org/drawingml/2006/main" name="3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2.xml><?xml version="1.0" encoding="utf-8"?>
<a:theme xmlns:a="http://schemas.openxmlformats.org/drawingml/2006/main" name="3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3.xml><?xml version="1.0" encoding="utf-8"?>
<a:theme xmlns:a="http://schemas.openxmlformats.org/drawingml/2006/main" name="3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4.xml><?xml version="1.0" encoding="utf-8"?>
<a:theme xmlns:a="http://schemas.openxmlformats.org/drawingml/2006/main" name="3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5.xml><?xml version="1.0" encoding="utf-8"?>
<a:theme xmlns:a="http://schemas.openxmlformats.org/drawingml/2006/main" name="3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6.xml><?xml version="1.0" encoding="utf-8"?>
<a:theme xmlns:a="http://schemas.openxmlformats.org/drawingml/2006/main" name="3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7.xml><?xml version="1.0" encoding="utf-8"?>
<a:theme xmlns:a="http://schemas.openxmlformats.org/drawingml/2006/main" name="3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8.xml><?xml version="1.0" encoding="utf-8"?>
<a:theme xmlns:a="http://schemas.openxmlformats.org/drawingml/2006/main" name="38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39.xml><?xml version="1.0" encoding="utf-8"?>
<a:theme xmlns:a="http://schemas.openxmlformats.org/drawingml/2006/main" name="39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xml><?xml version="1.0" encoding="utf-8"?>
<a:theme xmlns:a="http://schemas.openxmlformats.org/drawingml/2006/main" name="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0.xml><?xml version="1.0" encoding="utf-8"?>
<a:theme xmlns:a="http://schemas.openxmlformats.org/drawingml/2006/main" name="4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1.xml><?xml version="1.0" encoding="utf-8"?>
<a:theme xmlns:a="http://schemas.openxmlformats.org/drawingml/2006/main" name="41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2.xml><?xml version="1.0" encoding="utf-8"?>
<a:theme xmlns:a="http://schemas.openxmlformats.org/drawingml/2006/main" name="42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3.xml><?xml version="1.0" encoding="utf-8"?>
<a:theme xmlns:a="http://schemas.openxmlformats.org/drawingml/2006/main" name="43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4.xml><?xml version="1.0" encoding="utf-8"?>
<a:theme xmlns:a="http://schemas.openxmlformats.org/drawingml/2006/main" name="4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4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6.xml><?xml version="1.0" encoding="utf-8"?>
<a:theme xmlns:a="http://schemas.openxmlformats.org/drawingml/2006/main" name="5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7.xml><?xml version="1.0" encoding="utf-8"?>
<a:theme xmlns:a="http://schemas.openxmlformats.org/drawingml/2006/main" name="6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8.xml><?xml version="1.0" encoding="utf-8"?>
<a:theme xmlns:a="http://schemas.openxmlformats.org/drawingml/2006/main" name="7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ppt/theme/theme9.xml><?xml version="1.0" encoding="utf-8"?>
<a:theme xmlns:a="http://schemas.openxmlformats.org/drawingml/2006/main" name="10_Presentation on brainstorming">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entury Gothic-Palatino Linotyp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none" rtlCol="0">
        <a:spAutoFit/>
      </a:bodyPr>
      <a:lstStyle>
        <a:defPPr>
          <a:defRPr dirty="0" err="1" smtClean="0"/>
        </a:defPPr>
      </a:lstStyle>
    </a:txDef>
  </a:objectDefaults>
  <a:extraClrSchemeLst/>
  <a:extLst>
    <a:ext uri="{05A4C25C-085E-4340-85A3-A5531E510DB2}">
      <thm15:themeFamily xmlns:thm15="http://schemas.microsoft.com/office/thememl/2012/main" name="Business brainstorming presentation.potx" id="{DE77CA07-3D7A-4CF2-AF02-587F794CB3CB}" vid="{13C2A94F-C0A1-4622-B71C-29A3B00D5E0B}"/>
    </a:ext>
  </a:extLst>
</a:theme>
</file>

<file path=docProps/app.xml><?xml version="1.0" encoding="utf-8"?>
<Properties xmlns="http://schemas.openxmlformats.org/officeDocument/2006/extended-properties" xmlns:vt="http://schemas.openxmlformats.org/officeDocument/2006/docPropsVTypes">
  <TotalTime>130</TotalTime>
  <Words>3407</Words>
  <Application>Microsoft Office PowerPoint</Application>
  <PresentationFormat>Widescreen</PresentationFormat>
  <Paragraphs>334</Paragraphs>
  <Slides>53</Slides>
  <Notes>48</Notes>
  <HiddenSlides>0</HiddenSlides>
  <MMClips>17</MMClips>
  <ScaleCrop>false</ScaleCrop>
  <HeadingPairs>
    <vt:vector size="6" baseType="variant">
      <vt:variant>
        <vt:lpstr>Fonts Used</vt:lpstr>
      </vt:variant>
      <vt:variant>
        <vt:i4>5</vt:i4>
      </vt:variant>
      <vt:variant>
        <vt:lpstr>Theme</vt:lpstr>
      </vt:variant>
      <vt:variant>
        <vt:i4>44</vt:i4>
      </vt:variant>
      <vt:variant>
        <vt:lpstr>Slide Titles</vt:lpstr>
      </vt:variant>
      <vt:variant>
        <vt:i4>53</vt:i4>
      </vt:variant>
    </vt:vector>
  </HeadingPairs>
  <TitlesOfParts>
    <vt:vector size="102" baseType="lpstr">
      <vt:lpstr>Arial</vt:lpstr>
      <vt:lpstr>Calibri</vt:lpstr>
      <vt:lpstr>Century Gothic</vt:lpstr>
      <vt:lpstr>Palatino Linotype</vt:lpstr>
      <vt:lpstr>Wingdings 2</vt:lpstr>
      <vt:lpstr>Presentation on brainstorming</vt:lpstr>
      <vt:lpstr>1_Presentation on brainstorming</vt:lpstr>
      <vt:lpstr>2_Presentation on brainstorming</vt:lpstr>
      <vt:lpstr>3_Presentation on brainstorming</vt:lpstr>
      <vt:lpstr>4_Presentation on brainstorming</vt:lpstr>
      <vt:lpstr>5_Presentation on brainstorming</vt:lpstr>
      <vt:lpstr>6_Presentation on brainstorming</vt:lpstr>
      <vt:lpstr>7_Presentation on brainstorming</vt:lpstr>
      <vt:lpstr>10_Presentation on brainstorming</vt:lpstr>
      <vt:lpstr>11_Presentation on brainstorming</vt:lpstr>
      <vt:lpstr>12_Presentation on brainstorming</vt:lpstr>
      <vt:lpstr>13_Presentation on brainstorming</vt:lpstr>
      <vt:lpstr>14_Presentation on brainstorming</vt:lpstr>
      <vt:lpstr>15_Presentation on brainstorming</vt:lpstr>
      <vt:lpstr>16_Presentation on brainstorming</vt:lpstr>
      <vt:lpstr>17_Presentation on brainstorming</vt:lpstr>
      <vt:lpstr>20_Presentation on brainstorming</vt:lpstr>
      <vt:lpstr>21_Presentation on brainstorming</vt:lpstr>
      <vt:lpstr>22_Presentation on brainstorming</vt:lpstr>
      <vt:lpstr>23_Presentation on brainstorming</vt:lpstr>
      <vt:lpstr>24_Presentation on brainstorming</vt:lpstr>
      <vt:lpstr>25_Presentation on brainstorming</vt:lpstr>
      <vt:lpstr>26_Presentation on brainstorming</vt:lpstr>
      <vt:lpstr>27_Presentation on brainstorming</vt:lpstr>
      <vt:lpstr>29_Presentation on brainstorming</vt:lpstr>
      <vt:lpstr>30_Presentation on brainstorming</vt:lpstr>
      <vt:lpstr>8_Presentation on brainstorming</vt:lpstr>
      <vt:lpstr>18_Presentation on brainstorming</vt:lpstr>
      <vt:lpstr>19_Presentation on brainstorming</vt:lpstr>
      <vt:lpstr>28_Presentation on brainstorming</vt:lpstr>
      <vt:lpstr>31_Presentation on brainstorming</vt:lpstr>
      <vt:lpstr>32_Presentation on brainstorming</vt:lpstr>
      <vt:lpstr>33_Presentation on brainstorming</vt:lpstr>
      <vt:lpstr>34_Presentation on brainstorming</vt:lpstr>
      <vt:lpstr>35_Presentation on brainstorming</vt:lpstr>
      <vt:lpstr>36_Presentation on brainstorming</vt:lpstr>
      <vt:lpstr>37_Presentation on brainstorming</vt:lpstr>
      <vt:lpstr>38_Presentation on brainstorming</vt:lpstr>
      <vt:lpstr>39_Presentation on brainstorming</vt:lpstr>
      <vt:lpstr>40_Presentation on brainstorming</vt:lpstr>
      <vt:lpstr>41_Presentation on brainstorming</vt:lpstr>
      <vt:lpstr>42_Presentation on brainstorming</vt:lpstr>
      <vt:lpstr>43_Presentation on brainstorming</vt:lpstr>
      <vt:lpstr>44_Presentation on brainstorming</vt:lpstr>
      <vt:lpstr>Evidence-based Peer Practices</vt:lpstr>
      <vt:lpstr>5 Evidence-based Peer Practices</vt:lpstr>
      <vt:lpstr>Outline of this Presentation</vt:lpstr>
      <vt:lpstr>PowerPoint Presentation</vt:lpstr>
      <vt:lpstr>The Helper-Therapy Principle</vt:lpstr>
      <vt:lpstr>The Helper-Therapy Principle              Key Component</vt:lpstr>
      <vt:lpstr>Helper-Therapy Principle Evidence</vt:lpstr>
      <vt:lpstr>Helper-Therapy Principle Evidence</vt:lpstr>
      <vt:lpstr>The Helper-Therapy Principle              Key Question</vt:lpstr>
      <vt:lpstr>Effective ingredients of The Helper-Therapy Principle</vt:lpstr>
      <vt:lpstr>Effective ingredients of The Helper-Therapy Principle</vt:lpstr>
      <vt:lpstr>Peer Listening &amp; Disclosing</vt:lpstr>
      <vt:lpstr>Peer Listening and Disclosing</vt:lpstr>
      <vt:lpstr>Peer Listening and Disclosing             Key Components</vt:lpstr>
      <vt:lpstr>PowerPoint Presentation</vt:lpstr>
      <vt:lpstr>Peer Listening and Disclosing Evidence</vt:lpstr>
      <vt:lpstr>Peer Listening and Disclosing Key Question</vt:lpstr>
      <vt:lpstr>Effective ingredients of Peer Listening and Disclosing</vt:lpstr>
      <vt:lpstr>Effective ingredients of Peer Listening and Disclosing</vt:lpstr>
      <vt:lpstr>Effective ingredients of Peer Listening and Disclosing</vt:lpstr>
      <vt:lpstr>PowerPoint Presentation</vt:lpstr>
      <vt:lpstr>Recovery Planning Definition</vt:lpstr>
      <vt:lpstr>Wellness Recovery Action Plan® (WRAP)</vt:lpstr>
      <vt:lpstr>Effectiveness of WRAP®</vt:lpstr>
      <vt:lpstr>SHARE! Plan for Success</vt:lpstr>
      <vt:lpstr>SHARE! Plan for Success</vt:lpstr>
      <vt:lpstr>SHARE! Plan for Success example</vt:lpstr>
      <vt:lpstr>SHARE! Plan for Success--Commitments</vt:lpstr>
      <vt:lpstr>Effective ingredients of Recovery Planning</vt:lpstr>
      <vt:lpstr>Effective ingredients of Recovery Planning</vt:lpstr>
      <vt:lpstr>Effective ingredients of Recovery Planning</vt:lpstr>
      <vt:lpstr>PowerPoint Presentation</vt:lpstr>
      <vt:lpstr>Self-Help Support Groups Definition</vt:lpstr>
      <vt:lpstr>Self-Help Support Groups Key Components</vt:lpstr>
      <vt:lpstr>Research: Self-Help Support Groups</vt:lpstr>
      <vt:lpstr>Self-Help Support Groups Key Question</vt:lpstr>
      <vt:lpstr>Self-Help Support Groups: Different strokes for different folks</vt:lpstr>
      <vt:lpstr>PowerPoint Presentation</vt:lpstr>
      <vt:lpstr>Effective ingredients of Self-Help Support Groups</vt:lpstr>
      <vt:lpstr>Effective ingredients of Self-Help Support Groups</vt:lpstr>
      <vt:lpstr>Effective ingredients of Self-Help Support Groups</vt:lpstr>
      <vt:lpstr>Effective ingredients of Self-Help Support Groups</vt:lpstr>
      <vt:lpstr>PowerPoint Presentation</vt:lpstr>
      <vt:lpstr>Peer Bridging Definition</vt:lpstr>
      <vt:lpstr>Peer Bridging Key Components</vt:lpstr>
      <vt:lpstr>Peer Bridging Evidence</vt:lpstr>
      <vt:lpstr>Peer Bridging Key Question</vt:lpstr>
      <vt:lpstr>Effective ingredients of Peer Bridging</vt:lpstr>
      <vt:lpstr>Effective ingredients of Peer Bridging</vt:lpstr>
      <vt:lpstr>Effective ingredients of Peer Bridging</vt:lpstr>
      <vt:lpstr>Effective ingredients of Peer Bridging</vt:lpstr>
      <vt:lpstr>Questions and Answers</vt:lpstr>
      <vt:lpstr>Thank you!</vt:lpstr>
    </vt:vector>
  </TitlesOfParts>
  <Company>Self Help &amp; Recovery Exchange!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Hollman</dc:creator>
  <cp:lastModifiedBy>Ruth Hollman</cp:lastModifiedBy>
  <cp:revision>17</cp:revision>
  <dcterms:created xsi:type="dcterms:W3CDTF">2020-03-25T03:14:37Z</dcterms:created>
  <dcterms:modified xsi:type="dcterms:W3CDTF">2022-04-27T20:22:37Z</dcterms:modified>
</cp:coreProperties>
</file>