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72" r:id="rId6"/>
    <p:sldId id="265" r:id="rId7"/>
    <p:sldId id="282" r:id="rId8"/>
    <p:sldId id="286" r:id="rId9"/>
    <p:sldId id="285" r:id="rId10"/>
    <p:sldId id="277" r:id="rId11"/>
    <p:sldId id="283" r:id="rId12"/>
    <p:sldId id="280" r:id="rId13"/>
    <p:sldId id="289" r:id="rId14"/>
    <p:sldId id="279" r:id="rId15"/>
    <p:sldId id="288" r:id="rId16"/>
    <p:sldId id="281" r:id="rId17"/>
    <p:sldId id="290" r:id="rId18"/>
    <p:sldId id="292" r:id="rId19"/>
    <p:sldId id="291" r:id="rId20"/>
    <p:sldId id="284" r:id="rId21"/>
    <p:sldId id="293" r:id="rId22"/>
    <p:sldId id="294" r:id="rId23"/>
    <p:sldId id="295" r:id="rId24"/>
    <p:sldId id="296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280" autoAdjust="0"/>
  </p:normalViewPr>
  <p:slideViewPr>
    <p:cSldViewPr>
      <p:cViewPr varScale="1">
        <p:scale>
          <a:sx n="79" d="100"/>
          <a:sy n="79" d="100"/>
        </p:scale>
        <p:origin x="696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5/2/2022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5/2/2022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1219200"/>
          </a:xfrm>
        </p:spPr>
        <p:txBody>
          <a:bodyPr/>
          <a:lstStyle/>
          <a:p>
            <a:pPr algn="ctr"/>
            <a:r>
              <a:rPr lang="en-US" dirty="0"/>
              <a:t>PEER WITH PURPOSE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2514600"/>
            <a:ext cx="8458200" cy="4114800"/>
          </a:xfrm>
        </p:spPr>
        <p:txBody>
          <a:bodyPr/>
          <a:lstStyle/>
          <a:p>
            <a:pPr algn="ctr"/>
            <a:r>
              <a:rPr lang="en-US" dirty="0"/>
              <a:t>How to create a peer job worth doing!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Presenter and creator:</a:t>
            </a:r>
          </a:p>
          <a:p>
            <a:r>
              <a:rPr lang="en-US" dirty="0"/>
              <a:t>Lynnae Brown – Director, Howie The Harp Advocacy Center</a:t>
            </a:r>
          </a:p>
          <a:p>
            <a:r>
              <a:rPr lang="en-US" dirty="0"/>
              <a:t>lbrown@communityaccess.org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70F0-A627-4E9B-8489-7A5735A5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Role – Being in relationship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90231-12AF-4F7F-BF8B-994A816E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live in a capitalistic country where full humanity is not valued</a:t>
            </a:r>
          </a:p>
          <a:p>
            <a:pPr marL="0" indent="0">
              <a:buNone/>
            </a:pPr>
            <a:r>
              <a:rPr lang="en-US" dirty="0"/>
              <a:t>(see wages of anyone who cares for people)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Yet in our bones we know that </a:t>
            </a:r>
            <a:r>
              <a:rPr lang="en-US" i="1" dirty="0"/>
              <a:t>being </a:t>
            </a:r>
            <a:r>
              <a:rPr lang="en-US" dirty="0"/>
              <a:t>with other people is essential</a:t>
            </a:r>
          </a:p>
          <a:p>
            <a:pPr marL="0" indent="0">
              <a:buNone/>
            </a:pPr>
            <a:r>
              <a:rPr lang="en-US" dirty="0"/>
              <a:t>(see effects of the pandemic on our collective well being)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role of Peers is about </a:t>
            </a:r>
            <a:r>
              <a:rPr lang="en-US" i="1" dirty="0"/>
              <a:t>being and presence</a:t>
            </a:r>
            <a:r>
              <a:rPr lang="en-US" dirty="0"/>
              <a:t>, not just doing.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26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7EDA-700C-4E45-8099-48C7A41D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Job/Employment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27A73-E62F-4C8A-AAB8-1A6925869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Depends on the services being provided and the needs of the participants. </a:t>
            </a:r>
          </a:p>
          <a:p>
            <a:pPr marL="0" indent="0">
              <a:buNone/>
            </a:pPr>
            <a:r>
              <a:rPr lang="en-US" dirty="0"/>
              <a:t>How can the role of Peer (Peer Support) augment the recovery services for participants?</a:t>
            </a:r>
          </a:p>
          <a:p>
            <a:pPr marL="0" indent="0">
              <a:buNone/>
            </a:pPr>
            <a:r>
              <a:rPr lang="en-US" dirty="0"/>
              <a:t>Various titles:</a:t>
            </a:r>
          </a:p>
          <a:p>
            <a:pPr marL="0" indent="0">
              <a:buNone/>
            </a:pPr>
            <a:r>
              <a:rPr lang="en-US" dirty="0"/>
              <a:t>	Peer Counselor – coaching/one on one support</a:t>
            </a:r>
          </a:p>
          <a:p>
            <a:pPr marL="0" indent="0">
              <a:buNone/>
            </a:pPr>
            <a:r>
              <a:rPr lang="en-US" dirty="0"/>
              <a:t>	Peer Facilitator – runs groups</a:t>
            </a:r>
          </a:p>
          <a:p>
            <a:pPr marL="0" indent="0">
              <a:buNone/>
            </a:pPr>
            <a:r>
              <a:rPr lang="en-US" dirty="0"/>
              <a:t>	Peer Bridger – connecting participants to services</a:t>
            </a:r>
          </a:p>
          <a:p>
            <a:pPr marL="0" indent="0">
              <a:buNone/>
            </a:pPr>
            <a:r>
              <a:rPr lang="en-US" dirty="0"/>
              <a:t>	Peer Advocate – amplify the wants/needs of participants</a:t>
            </a:r>
          </a:p>
          <a:p>
            <a:pPr marL="0" indent="0">
              <a:buNone/>
            </a:pPr>
            <a:r>
              <a:rPr lang="en-US" dirty="0"/>
              <a:t>	Peer Specialist – catch all phrase for Peer work</a:t>
            </a:r>
          </a:p>
          <a:p>
            <a:pPr marL="0" indent="0">
              <a:buNone/>
            </a:pPr>
            <a:r>
              <a:rPr lang="en-US" dirty="0"/>
              <a:t>	Peer Navigator – help participants through bureaucratic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CB9E-ADD6-4F84-BE01-0FEB0FF4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to develop a Peer Job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1B3F-A603-4000-B306-C6C9983B4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What’s the “endgame” for overall services?</a:t>
            </a:r>
          </a:p>
          <a:p>
            <a:pPr marL="0" indent="0" algn="ctr">
              <a:buNone/>
            </a:pPr>
            <a:endParaRPr lang="en-US" dirty="0"/>
          </a:p>
          <a:p>
            <a:pPr marL="342900" indent="-342900"/>
            <a:r>
              <a:rPr lang="en-US" dirty="0"/>
              <a:t>What is the experience you hope participants have with your services/programming while in program?</a:t>
            </a:r>
          </a:p>
          <a:p>
            <a:pPr marL="342900" indent="-342900"/>
            <a:r>
              <a:rPr lang="en-US" dirty="0"/>
              <a:t>What do you hope participants will say to their friends/family or anyone that asks about their experience with your services?</a:t>
            </a:r>
          </a:p>
          <a:p>
            <a:pPr marL="342900" indent="-342900"/>
            <a:r>
              <a:rPr lang="en-US" dirty="0"/>
              <a:t>How would you like participants to think about their experience with your services years down the road?</a:t>
            </a:r>
          </a:p>
        </p:txBody>
      </p:sp>
    </p:spTree>
    <p:extLst>
      <p:ext uri="{BB962C8B-B14F-4D97-AF65-F5344CB8AC3E}">
        <p14:creationId xmlns:p14="http://schemas.microsoft.com/office/powerpoint/2010/main" val="1300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F128-EFA2-4187-B299-1B4E5DE2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Factors to develop a Peer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09797-E153-4734-AFB6-BF6B5A406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Envision the ‘endgame’ and work backwards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Consider the Peer Role (parent analogy)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Research your state peer certification for </a:t>
            </a:r>
            <a:r>
              <a:rPr lang="en-US" b="1" dirty="0"/>
              <a:t>ethics</a:t>
            </a:r>
            <a:r>
              <a:rPr lang="en-US" dirty="0"/>
              <a:t> about what peers do and don’t do. (Ex. Medication compliance = NO!)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a gap in service that a person with similar lived experience could offer your participants – that supports the overall intention of your services? (What can </a:t>
            </a:r>
            <a:r>
              <a:rPr lang="en-US" i="1" dirty="0"/>
              <a:t>being </a:t>
            </a:r>
            <a:r>
              <a:rPr lang="en-US" dirty="0"/>
              <a:t>support?)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skills does a Peer applicant need to meet the needs of the job – what can you/willing to teach, what are non-negotiables? (ex. Computer skills, social skills for effective participant engagement)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37F6-0A0D-4119-B9B2-A9406852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Myth # 1 Hiring Peers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D4BB5-1653-4FD1-BD64-E3B990746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someone has lived experience with mental health recovery, they can do peer work. (Like hiring a social worker by their degree only)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Experience does NOT equal - </a:t>
            </a:r>
          </a:p>
          <a:p>
            <a:pPr marL="342900" indent="-342900"/>
            <a:r>
              <a:rPr lang="en-US" dirty="0"/>
              <a:t>People/engagement skills</a:t>
            </a:r>
          </a:p>
          <a:p>
            <a:pPr marL="342900" indent="-342900"/>
            <a:r>
              <a:rPr lang="en-US" dirty="0"/>
              <a:t>Computer skills</a:t>
            </a:r>
          </a:p>
          <a:p>
            <a:pPr marL="342900" indent="-342900"/>
            <a:r>
              <a:rPr lang="en-US" dirty="0"/>
              <a:t>Collaboration skills</a:t>
            </a:r>
          </a:p>
          <a:p>
            <a:pPr marL="342900" indent="-342900"/>
            <a:r>
              <a:rPr lang="en-US" dirty="0"/>
              <a:t>Communication skills</a:t>
            </a:r>
          </a:p>
          <a:p>
            <a:pPr marL="0" indent="0" algn="ctr">
              <a:buNone/>
            </a:pPr>
            <a:r>
              <a:rPr lang="en-US" dirty="0"/>
              <a:t>You have to assess for the skills you need from people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386-C6AB-4905-A5B1-88A53A0D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Myth # 2 Hiring Peers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804DA-5F10-46DB-A251-A175F277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Peer will know exactly what to do on the job since they have lived experience.</a:t>
            </a:r>
          </a:p>
          <a:p>
            <a:pPr marL="342900" indent="-342900"/>
            <a:r>
              <a:rPr lang="en-US" dirty="0"/>
              <a:t>Clear job description</a:t>
            </a:r>
          </a:p>
          <a:p>
            <a:pPr marL="342900" indent="-342900"/>
            <a:r>
              <a:rPr lang="en-US" dirty="0"/>
              <a:t>Clear expectations (what does a job well done look like?)</a:t>
            </a:r>
          </a:p>
          <a:p>
            <a:pPr marL="342900" indent="-342900"/>
            <a:r>
              <a:rPr lang="en-US" dirty="0"/>
              <a:t>Collaborate with Peer about what participants may need (along with asking participants)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Supervisiors</a:t>
            </a:r>
            <a:r>
              <a:rPr lang="en-US" dirty="0"/>
              <a:t>/managers upholds vision of programming standard </a:t>
            </a:r>
          </a:p>
          <a:p>
            <a:pPr marL="0" indent="0" algn="ctr">
              <a:buNone/>
            </a:pPr>
            <a:r>
              <a:rPr lang="en-US" dirty="0"/>
              <a:t>for the work of staff to live into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1854-EA6A-4176-B232-A9493FB8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Myth # 3 Hiring Peers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E8240-0942-4BAA-92E0-3463BEC80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Pathologizing social skills instead of considering:</a:t>
            </a:r>
          </a:p>
          <a:p>
            <a:pPr marL="342900" indent="-342900"/>
            <a:r>
              <a:rPr lang="en-US" dirty="0"/>
              <a:t>New to social service culture (nice and polite, gaslight-y)</a:t>
            </a:r>
          </a:p>
          <a:p>
            <a:pPr marL="342900" indent="-342900"/>
            <a:r>
              <a:rPr lang="en-US" dirty="0"/>
              <a:t>The challenge in balancing using lived experience with professional boundaries (supervisor needs to support peers)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Consider – </a:t>
            </a:r>
          </a:p>
          <a:p>
            <a:pPr marL="342900" indent="-342900"/>
            <a:r>
              <a:rPr lang="en-US" dirty="0"/>
              <a:t>Other non staff use supervision as therapy</a:t>
            </a:r>
          </a:p>
          <a:p>
            <a:pPr marL="342900" indent="-342900"/>
            <a:r>
              <a:rPr lang="en-US" dirty="0"/>
              <a:t>Other non staff lack boundaries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6AD2-A039-4A55-863F-5BE87A80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233C1-7013-49A7-930F-F0506627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676400"/>
            <a:ext cx="9677401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Inpatient Unit - Peer’s “job” </a:t>
            </a:r>
          </a:p>
          <a:p>
            <a:pPr marL="0" indent="0">
              <a:buNone/>
            </a:pPr>
            <a:r>
              <a:rPr lang="en-US" dirty="0"/>
              <a:t>Assure people that recovery is possible – mental health struggle is not a death sentence</a:t>
            </a:r>
          </a:p>
          <a:p>
            <a:pPr marL="0" indent="0">
              <a:buNone/>
            </a:pPr>
            <a:r>
              <a:rPr lang="en-US" dirty="0"/>
              <a:t>Get people thinking about life outside and what they want to return to or create. (spark interest in wanting to move forward)</a:t>
            </a:r>
          </a:p>
          <a:p>
            <a:pPr marL="342900" indent="-342900"/>
            <a:r>
              <a:rPr lang="en-US" dirty="0"/>
              <a:t>Read the newspaper and discuss topics of interest (avoid religion/politics)</a:t>
            </a:r>
          </a:p>
          <a:p>
            <a:pPr marL="342900" indent="-342900"/>
            <a:r>
              <a:rPr lang="en-US" dirty="0"/>
              <a:t>Trivia games/charades/question games that spark good times in people’s lives (the first time you ate candy!)</a:t>
            </a:r>
          </a:p>
          <a:p>
            <a:pPr marL="342900" indent="-342900"/>
            <a:r>
              <a:rPr lang="en-US" dirty="0"/>
              <a:t>Do puzzles, crafts, origami and just chat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EDF5-F1C9-4428-823D-70743EB5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 – (not just for Peer jobs)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6F53-F026-4BEC-8E18-2C8FB31B9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What skills/abilities must you have now?</a:t>
            </a:r>
          </a:p>
          <a:p>
            <a:pPr marL="0" indent="0">
              <a:buNone/>
            </a:pPr>
            <a:r>
              <a:rPr lang="en-US" sz="2000" dirty="0"/>
              <a:t>What skills/abilities are you willing to teach or can allow to be developed over time?</a:t>
            </a:r>
          </a:p>
          <a:p>
            <a:pPr marL="0" indent="0">
              <a:buNone/>
            </a:pPr>
            <a:r>
              <a:rPr lang="en-US" sz="2000" dirty="0"/>
              <a:t>What are your ‘cannot deal withs”</a:t>
            </a:r>
          </a:p>
          <a:p>
            <a:pPr marL="0" indent="0">
              <a:buNone/>
            </a:pPr>
            <a:r>
              <a:rPr lang="en-US" sz="2000" dirty="0"/>
              <a:t>Ask scenario questions so you get a feel for how applicants think through issues </a:t>
            </a:r>
          </a:p>
          <a:p>
            <a:pPr marL="0" indent="0">
              <a:buNone/>
            </a:pPr>
            <a:r>
              <a:rPr lang="en-US" sz="2000" dirty="0"/>
              <a:t>Ask questions based on something they said in real time, so you get a feel for applicants’ process turnaround time.</a:t>
            </a:r>
          </a:p>
          <a:p>
            <a:pPr marL="0" indent="0">
              <a:buNone/>
            </a:pPr>
            <a:r>
              <a:rPr lang="en-US" sz="2000" dirty="0"/>
              <a:t>Ask questions about what do they think your participants are dealing with/working through to see if their vision matches what you see and hear from your participants. (Insightful – can they see beyond themselves)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9052C-FE2A-46DF-9EFE-7211EF51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pPr algn="ctr"/>
            <a:r>
              <a:rPr lang="en-US" dirty="0"/>
              <a:t>Supervising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6D9DB-238A-4FA5-B342-D62047A6C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Strength based feedback – focus on what works (be specific)</a:t>
            </a:r>
          </a:p>
          <a:p>
            <a:pPr marL="0" indent="0">
              <a:buNone/>
            </a:pPr>
            <a:r>
              <a:rPr lang="en-US" dirty="0"/>
              <a:t>Assume staff mean to do a good job (hold space for that)</a:t>
            </a:r>
          </a:p>
          <a:p>
            <a:pPr marL="0" indent="0">
              <a:buNone/>
            </a:pPr>
            <a:r>
              <a:rPr lang="en-US" dirty="0"/>
              <a:t>Normalize and model:</a:t>
            </a:r>
          </a:p>
          <a:p>
            <a:pPr marL="0" indent="0">
              <a:buNone/>
            </a:pPr>
            <a:r>
              <a:rPr lang="en-US" dirty="0"/>
              <a:t>	Making mistakes</a:t>
            </a:r>
          </a:p>
          <a:p>
            <a:pPr marL="0" indent="0">
              <a:buNone/>
            </a:pPr>
            <a:r>
              <a:rPr lang="en-US" dirty="0"/>
              <a:t>	Acknowledging/apologizing/learning from mistakes</a:t>
            </a:r>
          </a:p>
          <a:p>
            <a:pPr marL="0" indent="0">
              <a:buNone/>
            </a:pPr>
            <a:r>
              <a:rPr lang="en-US" dirty="0"/>
              <a:t>	Re-assessing </a:t>
            </a:r>
          </a:p>
          <a:p>
            <a:pPr marL="0" indent="0">
              <a:buNone/>
            </a:pPr>
            <a:r>
              <a:rPr lang="en-US" dirty="0"/>
              <a:t>	Focus on efficacy for participant (not on whether the Peer is 	right or wrong)</a:t>
            </a:r>
          </a:p>
        </p:txBody>
      </p:sp>
    </p:spTree>
    <p:extLst>
      <p:ext uri="{BB962C8B-B14F-4D97-AF65-F5344CB8AC3E}">
        <p14:creationId xmlns:p14="http://schemas.microsoft.com/office/powerpoint/2010/main" val="2646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with Purpose Learning 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2743200"/>
            <a:ext cx="9601200" cy="1905000"/>
          </a:xfrm>
        </p:spPr>
        <p:txBody>
          <a:bodyPr/>
          <a:lstStyle/>
          <a:p>
            <a:r>
              <a:rPr lang="en-US" dirty="0"/>
              <a:t>The difference between Peer role and Peer job</a:t>
            </a:r>
          </a:p>
          <a:p>
            <a:r>
              <a:rPr lang="en-US" dirty="0"/>
              <a:t>The factors that go into developing a Peer job</a:t>
            </a:r>
          </a:p>
          <a:p>
            <a:r>
              <a:rPr lang="en-US" dirty="0"/>
              <a:t>Interview and tips for a successful hire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2E58-F83B-4D26-97AB-1D742405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Last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C1385-4DCA-4647-9351-C0FE5200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As a supervisor, you are building a team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and your staff (including Peers) </a:t>
            </a:r>
            <a:r>
              <a:rPr lang="en-US" i="1" dirty="0"/>
              <a:t>are on the same side </a:t>
            </a:r>
            <a:r>
              <a:rPr lang="en-US" dirty="0"/>
              <a:t>– </a:t>
            </a:r>
          </a:p>
          <a:p>
            <a:pPr marL="0" indent="0" algn="ctr">
              <a:buNone/>
            </a:pPr>
            <a:r>
              <a:rPr lang="en-US" dirty="0"/>
              <a:t>supporting participants’ recovery </a:t>
            </a:r>
          </a:p>
          <a:p>
            <a:pPr marL="0" indent="0" algn="ctr">
              <a:buNone/>
            </a:pPr>
            <a:r>
              <a:rPr lang="en-US" dirty="0"/>
              <a:t>ACT LIKE IT!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455A-B394-4B2C-8CE3-1585E94E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0CB19-5763-4B3C-97D6-952792C52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Lynnae Brown</a:t>
            </a:r>
          </a:p>
          <a:p>
            <a:pPr marL="0" indent="0" algn="ctr">
              <a:buNone/>
            </a:pPr>
            <a:r>
              <a:rPr lang="en-US"/>
              <a:t>Director</a:t>
            </a:r>
            <a:r>
              <a:rPr lang="en-US" dirty="0"/>
              <a:t>, Howie the Harp Advocacy Center</a:t>
            </a:r>
          </a:p>
          <a:p>
            <a:pPr marL="0" indent="0" algn="ctr">
              <a:buNone/>
            </a:pPr>
            <a:r>
              <a:rPr lang="en-US" dirty="0"/>
              <a:t>www.communityaccess.org/hth</a:t>
            </a:r>
          </a:p>
          <a:p>
            <a:pPr marL="0" indent="0" algn="ctr">
              <a:buNone/>
            </a:pPr>
            <a:r>
              <a:rPr lang="en-US" dirty="0"/>
              <a:t>lbrown@communityaccess.org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Housekeeping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10842-9F3D-4F6A-AD8F-8312DBD49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 and A at the end to ensure we get through material.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what resonates for you and leave the rest.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A6C6-A67A-4CC0-99A7-82F246FC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13CCD-30B2-4ED0-BA4C-B55224517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‘Vatican’ of peer support = opinions vary in the Peer community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Providing a framework to work from – no definite answers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this presentation: Peer = professional role/job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80FB-0B4B-4C36-B091-22E30B92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534D0-CE87-426F-99FF-FA6509166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Director of a peer training program (middle management)</a:t>
            </a:r>
          </a:p>
          <a:p>
            <a:pPr marL="0" indent="0">
              <a:buNone/>
            </a:pPr>
            <a:r>
              <a:rPr lang="en-US" dirty="0"/>
              <a:t>Requests I receive/feedback I get from peers:</a:t>
            </a:r>
          </a:p>
          <a:p>
            <a:r>
              <a:rPr lang="en-US" dirty="0"/>
              <a:t>Requests from employers asking HTH for Peers without job descriptions</a:t>
            </a:r>
          </a:p>
          <a:p>
            <a:r>
              <a:rPr lang="en-US" dirty="0"/>
              <a:t>New Peer hires being asked ‘so what do you do?”</a:t>
            </a:r>
          </a:p>
          <a:p>
            <a:r>
              <a:rPr lang="en-US" dirty="0"/>
              <a:t>Working Peers monitoring participants (mini-case managers, medication compliance, spies for clinicians)</a:t>
            </a:r>
          </a:p>
          <a:p>
            <a:pPr marL="0" indent="0" algn="ctr">
              <a:buNone/>
            </a:pPr>
            <a:r>
              <a:rPr lang="en-US" dirty="0"/>
              <a:t>Sorry (not sorry) for any ‘sass’!</a:t>
            </a:r>
          </a:p>
        </p:txBody>
      </p:sp>
    </p:spTree>
    <p:extLst>
      <p:ext uri="{BB962C8B-B14F-4D97-AF65-F5344CB8AC3E}">
        <p14:creationId xmlns:p14="http://schemas.microsoft.com/office/powerpoint/2010/main" val="206701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8B15-05C4-4A5F-B8D9-14650097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38200"/>
          </a:xfrm>
        </p:spPr>
        <p:txBody>
          <a:bodyPr/>
          <a:lstStyle/>
          <a:p>
            <a:pPr algn="ctr"/>
            <a:r>
              <a:rPr lang="en-US" dirty="0"/>
              <a:t>How to create an effective Peer job?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86C76-0E2B-49A3-8D04-4C1BE347E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How do you hire social workers? </a:t>
            </a:r>
          </a:p>
          <a:p>
            <a:pPr marL="0" indent="0" algn="ctr">
              <a:buNone/>
            </a:pPr>
            <a:endParaRPr lang="en-US" dirty="0"/>
          </a:p>
          <a:p>
            <a:pPr marL="342900" indent="-342900"/>
            <a:r>
              <a:rPr lang="en-US" dirty="0"/>
              <a:t>	you know what social workers do </a:t>
            </a:r>
          </a:p>
          <a:p>
            <a:pPr marL="342900" indent="-342900"/>
            <a:r>
              <a:rPr lang="en-US" dirty="0"/>
              <a:t>	you understand the intersection of what your participants 	need and what social workers do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same energy you put into understanding </a:t>
            </a:r>
          </a:p>
          <a:p>
            <a:pPr marL="0" indent="0" algn="ctr">
              <a:buNone/>
            </a:pPr>
            <a:r>
              <a:rPr lang="en-US" dirty="0"/>
              <a:t>what a social worker does</a:t>
            </a:r>
          </a:p>
          <a:p>
            <a:pPr marL="0" indent="0" algn="ctr">
              <a:buNone/>
            </a:pPr>
            <a:r>
              <a:rPr lang="en-US" dirty="0"/>
              <a:t>Is the same energy you need to understand what a Peer can do.</a:t>
            </a:r>
          </a:p>
        </p:txBody>
      </p:sp>
    </p:spTree>
    <p:extLst>
      <p:ext uri="{BB962C8B-B14F-4D97-AF65-F5344CB8AC3E}">
        <p14:creationId xmlns:p14="http://schemas.microsoft.com/office/powerpoint/2010/main" val="27909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C5C7-7EDA-4954-AC59-51E75007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Peer Role VS Peer Job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D086-3C15-49FB-8E01-EFDB73FAE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Peer role </a:t>
            </a:r>
            <a:r>
              <a:rPr lang="en-US" dirty="0"/>
              <a:t>– overall purpose of Peer presence on a team of service 		providers (why)</a:t>
            </a:r>
          </a:p>
          <a:p>
            <a:pPr marL="0" indent="0">
              <a:buNone/>
            </a:pPr>
            <a:r>
              <a:rPr lang="en-US" b="1" dirty="0"/>
              <a:t>Peer job </a:t>
            </a:r>
            <a:r>
              <a:rPr lang="en-US" dirty="0"/>
              <a:t>– job responsibilities in a work environment based 			on the Peer role (what)</a:t>
            </a:r>
          </a:p>
        </p:txBody>
      </p:sp>
    </p:spTree>
    <p:extLst>
      <p:ext uri="{BB962C8B-B14F-4D97-AF65-F5344CB8AC3E}">
        <p14:creationId xmlns:p14="http://schemas.microsoft.com/office/powerpoint/2010/main" val="39746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FC52-3100-4059-AAD8-CF31B9DF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role –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C08A8-D99B-450D-ABA6-C48BE2B53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Analogy Scenario: New parent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/>
              <a:t>World renowned child psychologists</a:t>
            </a:r>
          </a:p>
          <a:p>
            <a:pPr marL="342900" indent="-342900"/>
            <a:r>
              <a:rPr lang="en-US" dirty="0"/>
              <a:t>World renowned pediatrician</a:t>
            </a:r>
          </a:p>
          <a:p>
            <a:pPr marL="342900" indent="-342900"/>
            <a:r>
              <a:rPr lang="en-US" dirty="0"/>
              <a:t>Every day parents</a:t>
            </a:r>
          </a:p>
          <a:p>
            <a:pPr marL="0" indent="0" algn="ctr">
              <a:buNone/>
            </a:pPr>
            <a:r>
              <a:rPr lang="en-US" dirty="0"/>
              <a:t>“It takes a village”</a:t>
            </a:r>
          </a:p>
        </p:txBody>
      </p:sp>
    </p:spTree>
    <p:extLst>
      <p:ext uri="{BB962C8B-B14F-4D97-AF65-F5344CB8AC3E}">
        <p14:creationId xmlns:p14="http://schemas.microsoft.com/office/powerpoint/2010/main" val="27367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DF6E-204D-400F-B775-C9E8FA2B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role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AF061-9C24-4BC2-A585-876C2C810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Model hope and recovery possibilities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diagnosis is not an identity or death sentence. </a:t>
            </a:r>
          </a:p>
          <a:p>
            <a:pPr marL="0" indent="0">
              <a:buNone/>
            </a:pPr>
            <a:r>
              <a:rPr lang="en-US" dirty="0"/>
              <a:t>To reclaim full humanity and overall life wants/needs/choices</a:t>
            </a:r>
          </a:p>
          <a:p>
            <a:pPr marL="0" indent="0">
              <a:buNone/>
            </a:pPr>
            <a:r>
              <a:rPr lang="en-US" dirty="0"/>
              <a:t>Recovery is holistic – not ‘symptom’ management (medical model)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Recovery happens in relationship</a:t>
            </a:r>
          </a:p>
          <a:p>
            <a:pPr marL="0" indent="0" algn="ctr">
              <a:buNone/>
            </a:pPr>
            <a:r>
              <a:rPr lang="en-US" dirty="0"/>
              <a:t>Recovery happens between/among people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4322</TotalTime>
  <Words>1025</Words>
  <Application>Microsoft Office PowerPoint</Application>
  <PresentationFormat>Custom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Euphemia</vt:lpstr>
      <vt:lpstr>Serenity 16x9</vt:lpstr>
      <vt:lpstr>PEER WITH PURPOSE</vt:lpstr>
      <vt:lpstr>Peer with Purpose Learning Objectives</vt:lpstr>
      <vt:lpstr>Housekeeping</vt:lpstr>
      <vt:lpstr>Caveats</vt:lpstr>
      <vt:lpstr>Background</vt:lpstr>
      <vt:lpstr>How to create an effective Peer job? </vt:lpstr>
      <vt:lpstr> Peer Role VS Peer Job </vt:lpstr>
      <vt:lpstr>Peer role – why?</vt:lpstr>
      <vt:lpstr>Peer role  </vt:lpstr>
      <vt:lpstr>Peer Role – Being in relationship matters</vt:lpstr>
      <vt:lpstr>Peer Job/Employment</vt:lpstr>
      <vt:lpstr>Factors to develop a Peer Job </vt:lpstr>
      <vt:lpstr>Factors to develop a Peer Job</vt:lpstr>
      <vt:lpstr>Myth # 1 Hiring Peers</vt:lpstr>
      <vt:lpstr>Myth # 2 Hiring Peers</vt:lpstr>
      <vt:lpstr>Myth # 3 Hiring Peers</vt:lpstr>
      <vt:lpstr>Example</vt:lpstr>
      <vt:lpstr>Hiring – (not just for Peer jobs)</vt:lpstr>
      <vt:lpstr>Supervising</vt:lpstr>
      <vt:lpstr>Last word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WITH PURPOSE</dc:title>
  <dc:creator>Lynnae Brown</dc:creator>
  <cp:lastModifiedBy>Kathleen Myers</cp:lastModifiedBy>
  <cp:revision>12</cp:revision>
  <dcterms:created xsi:type="dcterms:W3CDTF">2022-04-24T15:13:28Z</dcterms:created>
  <dcterms:modified xsi:type="dcterms:W3CDTF">2022-05-02T16:19:21Z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