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432" r:id="rId4"/>
    <p:sldId id="487" r:id="rId5"/>
    <p:sldId id="440" r:id="rId6"/>
    <p:sldId id="478" r:id="rId7"/>
    <p:sldId id="479" r:id="rId8"/>
    <p:sldId id="471" r:id="rId9"/>
    <p:sldId id="480" r:id="rId10"/>
    <p:sldId id="491" r:id="rId11"/>
    <p:sldId id="453" r:id="rId12"/>
    <p:sldId id="475" r:id="rId13"/>
    <p:sldId id="519" r:id="rId14"/>
    <p:sldId id="489" r:id="rId15"/>
    <p:sldId id="473" r:id="rId16"/>
    <p:sldId id="4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Sullivan" initials="AS" lastIdx="4" clrIdx="0">
    <p:extLst>
      <p:ext uri="{19B8F6BF-5375-455C-9EA6-DF929625EA0E}">
        <p15:presenceInfo xmlns:p15="http://schemas.microsoft.com/office/powerpoint/2012/main" userId="b8f24281722657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88997" autoAdjust="0"/>
  </p:normalViewPr>
  <p:slideViewPr>
    <p:cSldViewPr snapToGrid="0" showGuides="1">
      <p:cViewPr varScale="1">
        <p:scale>
          <a:sx n="79" d="100"/>
          <a:sy n="79" d="100"/>
        </p:scale>
        <p:origin x="6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19:23:28.57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19:23:29.593"/>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19:23:30.52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19:23:31.13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19:23:32.106"/>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B818E-33C2-42B5-8D77-CFBF95C00784}"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48537-B5C2-43B6-9915-5AAEE71227A3}" type="slidenum">
              <a:rPr lang="en-US" smtClean="0"/>
              <a:t>‹#›</a:t>
            </a:fld>
            <a:endParaRPr lang="en-US"/>
          </a:p>
        </p:txBody>
      </p:sp>
    </p:spTree>
    <p:extLst>
      <p:ext uri="{BB962C8B-B14F-4D97-AF65-F5344CB8AC3E}">
        <p14:creationId xmlns:p14="http://schemas.microsoft.com/office/powerpoint/2010/main" val="11753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97348537-B5C2-43B6-9915-5AAEE71227A3}" type="slidenum">
              <a:rPr lang="en-US" smtClean="0"/>
              <a:t>4</a:t>
            </a:fld>
            <a:endParaRPr lang="en-US"/>
          </a:p>
        </p:txBody>
      </p:sp>
    </p:spTree>
    <p:extLst>
      <p:ext uri="{BB962C8B-B14F-4D97-AF65-F5344CB8AC3E}">
        <p14:creationId xmlns:p14="http://schemas.microsoft.com/office/powerpoint/2010/main" val="359014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97348537-B5C2-43B6-9915-5AAEE71227A3}" type="slidenum">
              <a:rPr lang="en-US" smtClean="0"/>
              <a:t>6</a:t>
            </a:fld>
            <a:endParaRPr lang="en-US"/>
          </a:p>
        </p:txBody>
      </p:sp>
    </p:spTree>
    <p:extLst>
      <p:ext uri="{BB962C8B-B14F-4D97-AF65-F5344CB8AC3E}">
        <p14:creationId xmlns:p14="http://schemas.microsoft.com/office/powerpoint/2010/main" val="208347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97348537-B5C2-43B6-9915-5AAEE71227A3}" type="slidenum">
              <a:rPr lang="en-US" smtClean="0"/>
              <a:t>7</a:t>
            </a:fld>
            <a:endParaRPr lang="en-US"/>
          </a:p>
        </p:txBody>
      </p:sp>
    </p:spTree>
    <p:extLst>
      <p:ext uri="{BB962C8B-B14F-4D97-AF65-F5344CB8AC3E}">
        <p14:creationId xmlns:p14="http://schemas.microsoft.com/office/powerpoint/2010/main" val="192544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97348537-B5C2-43B6-9915-5AAEE71227A3}" type="slidenum">
              <a:rPr lang="en-US" smtClean="0"/>
              <a:t>9</a:t>
            </a:fld>
            <a:endParaRPr lang="en-US"/>
          </a:p>
        </p:txBody>
      </p:sp>
    </p:spTree>
    <p:extLst>
      <p:ext uri="{BB962C8B-B14F-4D97-AF65-F5344CB8AC3E}">
        <p14:creationId xmlns:p14="http://schemas.microsoft.com/office/powerpoint/2010/main" val="206324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97348537-B5C2-43B6-9915-5AAEE71227A3}" type="slidenum">
              <a:rPr lang="en-US" smtClean="0"/>
              <a:t>10</a:t>
            </a:fld>
            <a:endParaRPr lang="en-US"/>
          </a:p>
        </p:txBody>
      </p:sp>
    </p:spTree>
    <p:extLst>
      <p:ext uri="{BB962C8B-B14F-4D97-AF65-F5344CB8AC3E}">
        <p14:creationId xmlns:p14="http://schemas.microsoft.com/office/powerpoint/2010/main" val="111010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97348537-B5C2-43B6-9915-5AAEE71227A3}" type="slidenum">
              <a:rPr lang="en-US" smtClean="0"/>
              <a:t>14</a:t>
            </a:fld>
            <a:endParaRPr lang="en-US"/>
          </a:p>
        </p:txBody>
      </p:sp>
    </p:spTree>
    <p:extLst>
      <p:ext uri="{BB962C8B-B14F-4D97-AF65-F5344CB8AC3E}">
        <p14:creationId xmlns:p14="http://schemas.microsoft.com/office/powerpoint/2010/main" val="87918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5F7B-E8BE-40ED-8E58-33A52FBA7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35785-E586-4777-984C-705913F4D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D54B3A-BA7D-4997-8483-7BD6F1ECBF96}"/>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3DE41A68-DF5A-40C2-B6DB-07210E185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41B86-B0EC-4D53-8029-5D883186935D}"/>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378616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828A-FE2B-4D61-8481-814CB9392A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E3FD9-2047-42AA-9F94-D25FFDC733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EC990-710A-4ECD-8EF5-0B3B25584C60}"/>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E4546CF2-1A29-4526-8FAC-23F37C049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86E64-C5E0-4BA7-AE5B-7F2A5A4C7243}"/>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7862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555B6-1410-4C68-AACD-0056D6AA2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68FB0-B77E-49E4-8095-E6329DE81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5FB8-9F9C-41F5-A452-DFF28BC7CF3D}"/>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EF4B67F1-487F-4487-9CF4-31950CE6B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23A7D-48E0-4E24-BAC8-11A9E66AA624}"/>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236074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0BF8-5C75-4F99-83FD-E1B32E0B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E3535-C463-4041-A4DC-2E05C1CA9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20839-65A6-41A3-B244-61F9087EFD24}"/>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E0166D83-A8D1-4023-A6CD-D73DE801F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353A9-83BC-4B6E-9F0F-659F7D1A6B48}"/>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132370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295B-CBC9-4DE9-B65D-1A6728E26D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2C7C7-2090-497A-B388-5D6C35C72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BC3FEF-73DA-4A05-802F-AFFCA264CF00}"/>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FCC3E763-E93D-499D-AA51-DA2604105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67A32-899B-4E66-BA62-ACC5379BFDAA}"/>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219011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9DBA-EDC9-47EA-A784-F25ECADA0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4F5C6-6C54-4475-B5D1-6332B525B6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6307F-8E5C-48A9-8570-A6B5A0CABE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AC4240-04BE-4D94-817C-90E84189C107}"/>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6" name="Footer Placeholder 5">
            <a:extLst>
              <a:ext uri="{FF2B5EF4-FFF2-40B4-BE49-F238E27FC236}">
                <a16:creationId xmlns:a16="http://schemas.microsoft.com/office/drawing/2014/main" id="{848E60B7-4E3A-43C7-BF11-04EFCF09B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3C81A-EEF7-43B0-83A7-D1B84FB2A27B}"/>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13197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8DAA-918A-418E-AAFC-028BD32F6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50BF2-1F64-4ADE-B628-012870E65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F73EC-1E54-44F7-89ED-CCEA35E98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D9F25-D909-43E3-ACC2-C496CD45E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121EC-5E9C-433F-AA65-0B159E2B3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63D5B-2876-4C98-A569-CF30E04FA8DF}"/>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8" name="Footer Placeholder 7">
            <a:extLst>
              <a:ext uri="{FF2B5EF4-FFF2-40B4-BE49-F238E27FC236}">
                <a16:creationId xmlns:a16="http://schemas.microsoft.com/office/drawing/2014/main" id="{EDDAFD6D-C4F8-457A-B18C-E34C4B11D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7B264C-AF61-4398-AF58-BB176B926A7A}"/>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43912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5904-BD68-41AB-9B11-3C633F6BA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66F7F-2C83-46B8-A0F1-D158884051CB}"/>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4" name="Footer Placeholder 3">
            <a:extLst>
              <a:ext uri="{FF2B5EF4-FFF2-40B4-BE49-F238E27FC236}">
                <a16:creationId xmlns:a16="http://schemas.microsoft.com/office/drawing/2014/main" id="{80E49A03-6E79-47BB-BBD9-884E1C3727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D0E4F-2AB6-4000-ABB2-1A928268E33F}"/>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310591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BA50A-7736-403F-B6AC-4D8A489CAD67}"/>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3" name="Footer Placeholder 2">
            <a:extLst>
              <a:ext uri="{FF2B5EF4-FFF2-40B4-BE49-F238E27FC236}">
                <a16:creationId xmlns:a16="http://schemas.microsoft.com/office/drawing/2014/main" id="{76D8F788-340F-4811-AC79-259E68F79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A30065-175C-48F1-810D-505E3A546F2F}"/>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382829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F497-25D4-4116-8430-1101AD1BB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0D22D-1C36-49E9-80D0-804706EFA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8AA7B8-0D28-44EF-B8DE-27FEE06F9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45987-A8AD-47C9-AC4C-5AF46F9AF5EC}"/>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6" name="Footer Placeholder 5">
            <a:extLst>
              <a:ext uri="{FF2B5EF4-FFF2-40B4-BE49-F238E27FC236}">
                <a16:creationId xmlns:a16="http://schemas.microsoft.com/office/drawing/2014/main" id="{44E77DE5-D576-450E-A84A-BDFBFE565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37CC7-6A82-4F4E-9182-479531930D32}"/>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107231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2F42-A984-45D3-88D3-5F1DC47F1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8102D4-A64D-44C8-B43E-A6D6B2458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32071A-EEB3-46F8-A501-31C72903D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DA930-9F2D-4A18-B1EB-41AC0621463E}"/>
              </a:ext>
            </a:extLst>
          </p:cNvPr>
          <p:cNvSpPr>
            <a:spLocks noGrp="1"/>
          </p:cNvSpPr>
          <p:nvPr>
            <p:ph type="dt" sz="half" idx="10"/>
          </p:nvPr>
        </p:nvSpPr>
        <p:spPr/>
        <p:txBody>
          <a:bodyPr/>
          <a:lstStyle/>
          <a:p>
            <a:fld id="{475B3968-5039-4FD0-806F-FFEA3D377F8E}" type="datetimeFigureOut">
              <a:rPr lang="en-US" smtClean="0"/>
              <a:t>4/7/2022</a:t>
            </a:fld>
            <a:endParaRPr lang="en-US"/>
          </a:p>
        </p:txBody>
      </p:sp>
      <p:sp>
        <p:nvSpPr>
          <p:cNvPr id="6" name="Footer Placeholder 5">
            <a:extLst>
              <a:ext uri="{FF2B5EF4-FFF2-40B4-BE49-F238E27FC236}">
                <a16:creationId xmlns:a16="http://schemas.microsoft.com/office/drawing/2014/main" id="{8816398C-FA02-45D9-9D0F-D3B54A820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4EEE8-7F24-4EE1-866E-51D2DF51F8B5}"/>
              </a:ext>
            </a:extLst>
          </p:cNvPr>
          <p:cNvSpPr>
            <a:spLocks noGrp="1"/>
          </p:cNvSpPr>
          <p:nvPr>
            <p:ph type="sldNum" sz="quarter" idx="12"/>
          </p:nvPr>
        </p:nvSpPr>
        <p:spPr/>
        <p:txBody>
          <a:bodyPr/>
          <a:lstStyle/>
          <a:p>
            <a:fld id="{FAD54DEC-14F9-4838-90A5-493DFE4B3ED6}" type="slidenum">
              <a:rPr lang="en-US" smtClean="0"/>
              <a:t>‹#›</a:t>
            </a:fld>
            <a:endParaRPr lang="en-US"/>
          </a:p>
        </p:txBody>
      </p:sp>
    </p:spTree>
    <p:extLst>
      <p:ext uri="{BB962C8B-B14F-4D97-AF65-F5344CB8AC3E}">
        <p14:creationId xmlns:p14="http://schemas.microsoft.com/office/powerpoint/2010/main" val="16379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CF655-1445-4ADD-A03C-AE0DAA2E0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6F314-0F75-427B-B1E0-AE545A78A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B1B28-646A-4F86-821A-D4A43FA88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B3968-5039-4FD0-806F-FFEA3D377F8E}" type="datetimeFigureOut">
              <a:rPr lang="en-US" smtClean="0"/>
              <a:t>4/7/2022</a:t>
            </a:fld>
            <a:endParaRPr lang="en-US"/>
          </a:p>
        </p:txBody>
      </p:sp>
      <p:sp>
        <p:nvSpPr>
          <p:cNvPr id="5" name="Footer Placeholder 4">
            <a:extLst>
              <a:ext uri="{FF2B5EF4-FFF2-40B4-BE49-F238E27FC236}">
                <a16:creationId xmlns:a16="http://schemas.microsoft.com/office/drawing/2014/main" id="{E1D42CBB-D82C-426E-8136-DB2A2D9C0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8D4BAC-53DC-4135-B35C-FA653A8DA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54DEC-14F9-4838-90A5-493DFE4B3ED6}" type="slidenum">
              <a:rPr lang="en-US" smtClean="0"/>
              <a:t>‹#›</a:t>
            </a:fld>
            <a:endParaRPr lang="en-US"/>
          </a:p>
        </p:txBody>
      </p:sp>
    </p:spTree>
    <p:extLst>
      <p:ext uri="{BB962C8B-B14F-4D97-AF65-F5344CB8AC3E}">
        <p14:creationId xmlns:p14="http://schemas.microsoft.com/office/powerpoint/2010/main" val="316891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jpeg"/><Relationship Id="rId7" Type="http://schemas.openxmlformats.org/officeDocument/2006/relationships/image" Target="../media/image20.web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webp"/></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recoveryinternational.org/"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illuminatedlvg.com/2013/11/world-hello-da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customXml" Target="../ink/ink4.xml"/><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customXml" Target="../ink/ink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customXml" Target="../ink/ink2.xml"/><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gif"/><Relationship Id="rId9" Type="http://schemas.openxmlformats.org/officeDocument/2006/relationships/customXml" Target="../ink/ink1.xml"/><Relationship Id="rId1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2954-DB7A-4D39-8DEC-9891E967485B}"/>
              </a:ext>
            </a:extLst>
          </p:cNvPr>
          <p:cNvSpPr>
            <a:spLocks noGrp="1"/>
          </p:cNvSpPr>
          <p:nvPr>
            <p:ph type="ctrTitle"/>
          </p:nvPr>
        </p:nvSpPr>
        <p:spPr>
          <a:xfrm>
            <a:off x="1524000" y="993913"/>
            <a:ext cx="9144000" cy="2883602"/>
          </a:xfrm>
        </p:spPr>
        <p:txBody>
          <a:bodyPr>
            <a:normAutofit fontScale="90000"/>
          </a:bodyPr>
          <a:lstStyle/>
          <a:p>
            <a:r>
              <a:rPr lang="en-US" b="1" dirty="0"/>
              <a:t>An Introduction to the Recovery International CBT self-help mental health support Method</a:t>
            </a:r>
          </a:p>
        </p:txBody>
      </p:sp>
      <p:sp>
        <p:nvSpPr>
          <p:cNvPr id="3" name="Subtitle 2">
            <a:extLst>
              <a:ext uri="{FF2B5EF4-FFF2-40B4-BE49-F238E27FC236}">
                <a16:creationId xmlns:a16="http://schemas.microsoft.com/office/drawing/2014/main" id="{0723DAB5-4AA3-4DD8-91E4-F3D08FB7EB7F}"/>
              </a:ext>
            </a:extLst>
          </p:cNvPr>
          <p:cNvSpPr>
            <a:spLocks noGrp="1"/>
          </p:cNvSpPr>
          <p:nvPr>
            <p:ph type="subTitle" idx="1"/>
          </p:nvPr>
        </p:nvSpPr>
        <p:spPr>
          <a:xfrm>
            <a:off x="1524000" y="3862017"/>
            <a:ext cx="9621078" cy="1759741"/>
          </a:xfrm>
        </p:spPr>
        <p:txBody>
          <a:bodyPr>
            <a:normAutofit lnSpcReduction="10000"/>
          </a:bodyPr>
          <a:lstStyle/>
          <a:p>
            <a:r>
              <a:rPr lang="en-US" dirty="0"/>
              <a:t>Holly Weiss</a:t>
            </a:r>
          </a:p>
          <a:p>
            <a:r>
              <a:rPr lang="en-US" dirty="0"/>
              <a:t>NY State Certified Peer Specialist</a:t>
            </a:r>
          </a:p>
          <a:p>
            <a:r>
              <a:rPr lang="en-US" dirty="0"/>
              <a:t>Recovery International NY City Area Team Leader,</a:t>
            </a:r>
          </a:p>
          <a:p>
            <a:r>
              <a:rPr lang="en-US" dirty="0"/>
              <a:t>Outreach and Programming Committees</a:t>
            </a:r>
          </a:p>
          <a:p>
            <a:endParaRPr lang="en-US" dirty="0"/>
          </a:p>
          <a:p>
            <a:endParaRPr lang="en-US" dirty="0"/>
          </a:p>
        </p:txBody>
      </p:sp>
      <p:pic>
        <p:nvPicPr>
          <p:cNvPr id="6" name="Picture 5">
            <a:extLst>
              <a:ext uri="{FF2B5EF4-FFF2-40B4-BE49-F238E27FC236}">
                <a16:creationId xmlns:a16="http://schemas.microsoft.com/office/drawing/2014/main" id="{ED557DE1-89F7-46F4-A227-5E84387368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42478" y="282389"/>
            <a:ext cx="3507043" cy="1021976"/>
          </a:xfrm>
          <a:prstGeom prst="rect">
            <a:avLst/>
          </a:prstGeom>
        </p:spPr>
      </p:pic>
      <p:sp>
        <p:nvSpPr>
          <p:cNvPr id="7" name="TextBox 6">
            <a:extLst>
              <a:ext uri="{FF2B5EF4-FFF2-40B4-BE49-F238E27FC236}">
                <a16:creationId xmlns:a16="http://schemas.microsoft.com/office/drawing/2014/main" id="{03C5D2E6-3BA6-477D-AE52-8F57B68CE792}"/>
              </a:ext>
            </a:extLst>
          </p:cNvPr>
          <p:cNvSpPr txBox="1"/>
          <p:nvPr/>
        </p:nvSpPr>
        <p:spPr>
          <a:xfrm>
            <a:off x="10291483" y="6551460"/>
            <a:ext cx="1864658" cy="246221"/>
          </a:xfrm>
          <a:prstGeom prst="rect">
            <a:avLst/>
          </a:prstGeom>
          <a:noFill/>
        </p:spPr>
        <p:txBody>
          <a:bodyPr wrap="square" rtlCol="0">
            <a:spAutoFit/>
          </a:bodyPr>
          <a:lstStyle/>
          <a:p>
            <a:r>
              <a:rPr lang="en-US" sz="1000" dirty="0"/>
              <a:t>© Recovery International</a:t>
            </a:r>
          </a:p>
        </p:txBody>
      </p:sp>
      <p:pic>
        <p:nvPicPr>
          <p:cNvPr id="8" name="Picture 7">
            <a:extLst>
              <a:ext uri="{FF2B5EF4-FFF2-40B4-BE49-F238E27FC236}">
                <a16:creationId xmlns:a16="http://schemas.microsoft.com/office/drawing/2014/main" id="{D0789C88-7C46-4639-A599-D2AF45E40D9D}"/>
              </a:ext>
            </a:extLst>
          </p:cNvPr>
          <p:cNvPicPr/>
          <p:nvPr/>
        </p:nvPicPr>
        <p:blipFill rotWithShape="1">
          <a:blip r:embed="rId3"/>
          <a:srcRect t="16921" b="16054"/>
          <a:stretch/>
        </p:blipFill>
        <p:spPr>
          <a:xfrm>
            <a:off x="779929" y="5789733"/>
            <a:ext cx="10219765" cy="839974"/>
          </a:xfrm>
          <a:prstGeom prst="rect">
            <a:avLst/>
          </a:prstGeom>
          <a:ln>
            <a:noFill/>
          </a:ln>
        </p:spPr>
      </p:pic>
    </p:spTree>
    <p:extLst>
      <p:ext uri="{BB962C8B-B14F-4D97-AF65-F5344CB8AC3E}">
        <p14:creationId xmlns:p14="http://schemas.microsoft.com/office/powerpoint/2010/main" val="352127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4-Step Method</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10" name="TextBox 9">
            <a:extLst>
              <a:ext uri="{FF2B5EF4-FFF2-40B4-BE49-F238E27FC236}">
                <a16:creationId xmlns:a16="http://schemas.microsoft.com/office/drawing/2014/main" id="{95030D98-1AEB-4099-901E-0C707AAB7C10}"/>
              </a:ext>
            </a:extLst>
          </p:cNvPr>
          <p:cNvSpPr txBox="1"/>
          <p:nvPr/>
        </p:nvSpPr>
        <p:spPr>
          <a:xfrm>
            <a:off x="2283186" y="529714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1 </a:t>
            </a:r>
          </a:p>
          <a:p>
            <a:pPr algn="ctr"/>
            <a:r>
              <a:rPr lang="en-US" sz="1667" dirty="0">
                <a:solidFill>
                  <a:schemeClr val="bg1"/>
                </a:solidFill>
                <a:latin typeface="Comic Sans MS" panose="030F0702030302020204" pitchFamily="66" charset="0"/>
              </a:rPr>
              <a:t>Describe the Event</a:t>
            </a:r>
          </a:p>
        </p:txBody>
      </p:sp>
      <p:sp>
        <p:nvSpPr>
          <p:cNvPr id="12" name="TextBox 11">
            <a:extLst>
              <a:ext uri="{FF2B5EF4-FFF2-40B4-BE49-F238E27FC236}">
                <a16:creationId xmlns:a16="http://schemas.microsoft.com/office/drawing/2014/main" id="{6EE464B8-49A1-4E65-B0ED-EB3B6F0F7166}"/>
              </a:ext>
            </a:extLst>
          </p:cNvPr>
          <p:cNvSpPr txBox="1"/>
          <p:nvPr/>
        </p:nvSpPr>
        <p:spPr>
          <a:xfrm>
            <a:off x="3315632" y="4066155"/>
            <a:ext cx="361633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2</a:t>
            </a:r>
          </a:p>
          <a:p>
            <a:pPr algn="ctr"/>
            <a:r>
              <a:rPr lang="en-US" sz="1667" dirty="0">
                <a:solidFill>
                  <a:schemeClr val="bg1"/>
                </a:solidFill>
                <a:latin typeface="Comic Sans MS" panose="030F0702030302020204" pitchFamily="66" charset="0"/>
              </a:rPr>
              <a:t>Describe the Symptoms</a:t>
            </a:r>
          </a:p>
        </p:txBody>
      </p:sp>
      <p:sp>
        <p:nvSpPr>
          <p:cNvPr id="14" name="TextBox 13">
            <a:extLst>
              <a:ext uri="{FF2B5EF4-FFF2-40B4-BE49-F238E27FC236}">
                <a16:creationId xmlns:a16="http://schemas.microsoft.com/office/drawing/2014/main" id="{50A15280-C137-48C0-AC98-A4195ED86976}"/>
              </a:ext>
            </a:extLst>
          </p:cNvPr>
          <p:cNvSpPr txBox="1"/>
          <p:nvPr/>
        </p:nvSpPr>
        <p:spPr>
          <a:xfrm>
            <a:off x="4186087" y="295357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3</a:t>
            </a:r>
          </a:p>
          <a:p>
            <a:pPr algn="ctr"/>
            <a:r>
              <a:rPr lang="en-US" sz="1667" dirty="0">
                <a:solidFill>
                  <a:schemeClr val="bg1"/>
                </a:solidFill>
                <a:latin typeface="Comic Sans MS" panose="030F0702030302020204" pitchFamily="66" charset="0"/>
              </a:rPr>
              <a:t>Spot the Temper</a:t>
            </a:r>
          </a:p>
        </p:txBody>
      </p:sp>
      <p:sp>
        <p:nvSpPr>
          <p:cNvPr id="15" name="TextBox 14">
            <a:extLst>
              <a:ext uri="{FF2B5EF4-FFF2-40B4-BE49-F238E27FC236}">
                <a16:creationId xmlns:a16="http://schemas.microsoft.com/office/drawing/2014/main" id="{557674D7-FFCE-4D76-A2F6-64A343E7C4BF}"/>
              </a:ext>
            </a:extLst>
          </p:cNvPr>
          <p:cNvSpPr txBox="1"/>
          <p:nvPr/>
        </p:nvSpPr>
        <p:spPr>
          <a:xfrm>
            <a:off x="5143047" y="1849749"/>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4 </a:t>
            </a:r>
          </a:p>
          <a:p>
            <a:pPr algn="ctr"/>
            <a:r>
              <a:rPr lang="en-US" sz="1667" dirty="0">
                <a:solidFill>
                  <a:schemeClr val="bg1"/>
                </a:solidFill>
                <a:latin typeface="Comic Sans MS" panose="030F0702030302020204" pitchFamily="66" charset="0"/>
              </a:rPr>
              <a:t>Describe the Outcome</a:t>
            </a:r>
          </a:p>
        </p:txBody>
      </p:sp>
      <p:sp>
        <p:nvSpPr>
          <p:cNvPr id="21" name="TextBox 20">
            <a:extLst>
              <a:ext uri="{FF2B5EF4-FFF2-40B4-BE49-F238E27FC236}">
                <a16:creationId xmlns:a16="http://schemas.microsoft.com/office/drawing/2014/main" id="{86805AA8-1969-4AAF-832D-FE300EFB26C6}"/>
              </a:ext>
            </a:extLst>
          </p:cNvPr>
          <p:cNvSpPr txBox="1"/>
          <p:nvPr/>
        </p:nvSpPr>
        <p:spPr>
          <a:xfrm>
            <a:off x="1732628" y="581340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1 </a:t>
            </a:r>
          </a:p>
          <a:p>
            <a:pPr algn="ctr"/>
            <a:r>
              <a:rPr lang="en-US" sz="1667" dirty="0">
                <a:solidFill>
                  <a:schemeClr val="bg1"/>
                </a:solidFill>
                <a:latin typeface="Comic Sans MS" panose="030F0702030302020204" pitchFamily="66" charset="0"/>
              </a:rPr>
              <a:t>Describe the Event</a:t>
            </a:r>
          </a:p>
        </p:txBody>
      </p:sp>
      <p:sp>
        <p:nvSpPr>
          <p:cNvPr id="22" name="TextBox 21">
            <a:extLst>
              <a:ext uri="{FF2B5EF4-FFF2-40B4-BE49-F238E27FC236}">
                <a16:creationId xmlns:a16="http://schemas.microsoft.com/office/drawing/2014/main" id="{3071EF23-1DD2-4BC3-84E1-6A5070C5F950}"/>
              </a:ext>
            </a:extLst>
          </p:cNvPr>
          <p:cNvSpPr txBox="1"/>
          <p:nvPr/>
        </p:nvSpPr>
        <p:spPr>
          <a:xfrm>
            <a:off x="2703291" y="4554213"/>
            <a:ext cx="361633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2</a:t>
            </a:r>
          </a:p>
          <a:p>
            <a:pPr algn="ctr"/>
            <a:r>
              <a:rPr lang="en-US" sz="1667" dirty="0">
                <a:solidFill>
                  <a:schemeClr val="bg1"/>
                </a:solidFill>
                <a:latin typeface="Comic Sans MS" panose="030F0702030302020204" pitchFamily="66" charset="0"/>
              </a:rPr>
              <a:t>Describe the Symptoms</a:t>
            </a:r>
          </a:p>
        </p:txBody>
      </p:sp>
      <p:sp>
        <p:nvSpPr>
          <p:cNvPr id="23" name="TextBox 22">
            <a:extLst>
              <a:ext uri="{FF2B5EF4-FFF2-40B4-BE49-F238E27FC236}">
                <a16:creationId xmlns:a16="http://schemas.microsoft.com/office/drawing/2014/main" id="{BC1A0244-20FC-4212-B84F-432AFE6A18FE}"/>
              </a:ext>
            </a:extLst>
          </p:cNvPr>
          <p:cNvSpPr txBox="1"/>
          <p:nvPr/>
        </p:nvSpPr>
        <p:spPr>
          <a:xfrm>
            <a:off x="3554923" y="346483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3</a:t>
            </a:r>
          </a:p>
          <a:p>
            <a:pPr algn="ctr"/>
            <a:r>
              <a:rPr lang="en-US" sz="1667" dirty="0">
                <a:solidFill>
                  <a:schemeClr val="bg1"/>
                </a:solidFill>
                <a:latin typeface="Comic Sans MS" panose="030F0702030302020204" pitchFamily="66" charset="0"/>
              </a:rPr>
              <a:t>Spot the Temper</a:t>
            </a:r>
          </a:p>
        </p:txBody>
      </p:sp>
      <p:sp>
        <p:nvSpPr>
          <p:cNvPr id="24" name="TextBox 23">
            <a:extLst>
              <a:ext uri="{FF2B5EF4-FFF2-40B4-BE49-F238E27FC236}">
                <a16:creationId xmlns:a16="http://schemas.microsoft.com/office/drawing/2014/main" id="{E87C1486-A654-4242-81CD-A0E4ADB99150}"/>
              </a:ext>
            </a:extLst>
          </p:cNvPr>
          <p:cNvSpPr txBox="1"/>
          <p:nvPr/>
        </p:nvSpPr>
        <p:spPr>
          <a:xfrm>
            <a:off x="4511458" y="2399432"/>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4 </a:t>
            </a:r>
          </a:p>
          <a:p>
            <a:pPr algn="ctr"/>
            <a:r>
              <a:rPr lang="en-US" sz="1667" dirty="0">
                <a:solidFill>
                  <a:schemeClr val="bg1"/>
                </a:solidFill>
                <a:latin typeface="Comic Sans MS" panose="030F0702030302020204" pitchFamily="66" charset="0"/>
              </a:rPr>
              <a:t>Describe the Outcome</a:t>
            </a:r>
          </a:p>
        </p:txBody>
      </p:sp>
      <p:sp>
        <p:nvSpPr>
          <p:cNvPr id="29" name="TextBox 28">
            <a:extLst>
              <a:ext uri="{FF2B5EF4-FFF2-40B4-BE49-F238E27FC236}">
                <a16:creationId xmlns:a16="http://schemas.microsoft.com/office/drawing/2014/main" id="{D106F872-75C4-453B-AF44-0A5CF43636B5}"/>
              </a:ext>
            </a:extLst>
          </p:cNvPr>
          <p:cNvSpPr txBox="1"/>
          <p:nvPr/>
        </p:nvSpPr>
        <p:spPr>
          <a:xfrm>
            <a:off x="838200" y="1811781"/>
            <a:ext cx="10812694" cy="4616648"/>
          </a:xfrm>
          <a:prstGeom prst="rect">
            <a:avLst/>
          </a:prstGeom>
          <a:noFill/>
        </p:spPr>
        <p:txBody>
          <a:bodyPr wrap="square">
            <a:spAutoFit/>
          </a:bodyPr>
          <a:lstStyle/>
          <a:p>
            <a:r>
              <a:rPr lang="en-US" sz="2100" b="1" dirty="0"/>
              <a:t>Step 1. </a:t>
            </a:r>
            <a:r>
              <a:rPr lang="en-US" sz="2100" dirty="0"/>
              <a:t>Report a single situation or event that occurred -- an everyday event when you began to work yourself up. Focus on a brief description of what happened:  specifically, what triggered temper and symptoms?</a:t>
            </a:r>
          </a:p>
          <a:p>
            <a:endParaRPr lang="en-US" sz="2100" dirty="0"/>
          </a:p>
          <a:p>
            <a:r>
              <a:rPr lang="en-US" sz="2100" b="1" dirty="0"/>
              <a:t>Step 2</a:t>
            </a:r>
            <a:r>
              <a:rPr lang="en-US" sz="2100" dirty="0"/>
              <a:t>. Report the symptoms you experienced -- both physical and mental (for instance, angry and fearful thoughts, confusion, palpitations, disturbing impulses, tightness in your chest, lowered feelings, sweaty palms, and so on.)</a:t>
            </a:r>
          </a:p>
          <a:p>
            <a:endParaRPr lang="en-US" sz="2100" b="1" dirty="0"/>
          </a:p>
          <a:p>
            <a:r>
              <a:rPr lang="en-US" sz="2100" b="1" dirty="0"/>
              <a:t>Step 3</a:t>
            </a:r>
            <a:r>
              <a:rPr lang="en-US" sz="2100" dirty="0"/>
              <a:t>. Report your spotting of fearful and angry temper, the Recovery International tools you used to help yourself, and your self-endorsement for your effort(s).</a:t>
            </a:r>
          </a:p>
          <a:p>
            <a:endParaRPr lang="en-US" sz="2100" dirty="0"/>
          </a:p>
          <a:p>
            <a:r>
              <a:rPr lang="en-US" sz="2100" b="1" dirty="0"/>
              <a:t>Step 4</a:t>
            </a:r>
            <a:r>
              <a:rPr lang="en-US" sz="2100" dirty="0"/>
              <a:t>. Begin with “Before I had my Recovery training,” and describe the temperamental reaction  and symptoms you would have experienced in former days. What would have happened then verses  what happened now? (This will help you to note the progress you have made.)</a:t>
            </a:r>
          </a:p>
        </p:txBody>
      </p:sp>
    </p:spTree>
    <p:extLst>
      <p:ext uri="{BB962C8B-B14F-4D97-AF65-F5344CB8AC3E}">
        <p14:creationId xmlns:p14="http://schemas.microsoft.com/office/powerpoint/2010/main" val="50321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Common Tools or “</a:t>
            </a:r>
            <a:r>
              <a:rPr lang="en-US" b="1" dirty="0" err="1">
                <a:solidFill>
                  <a:schemeClr val="bg1"/>
                </a:solidFill>
              </a:rPr>
              <a:t>Spottings</a:t>
            </a:r>
            <a:r>
              <a:rPr lang="en-US" b="1" dirty="0">
                <a:solidFill>
                  <a:schemeClr val="bg1"/>
                </a:solidFill>
              </a:rPr>
              <a:t>”</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p:txBody>
          <a:bodyPr>
            <a:normAutofit/>
          </a:bodyPr>
          <a:lstStyle/>
          <a:p>
            <a:endParaRPr lang="en-US" dirty="0"/>
          </a:p>
          <a:p>
            <a:pPr marL="0" indent="0">
              <a:buNone/>
            </a:pPr>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9" name="TextBox 8">
            <a:extLst>
              <a:ext uri="{FF2B5EF4-FFF2-40B4-BE49-F238E27FC236}">
                <a16:creationId xmlns:a16="http://schemas.microsoft.com/office/drawing/2014/main" id="{8CD7ECD9-CE04-4006-8561-FE70A4A01F99}"/>
              </a:ext>
            </a:extLst>
          </p:cNvPr>
          <p:cNvSpPr txBox="1"/>
          <p:nvPr/>
        </p:nvSpPr>
        <p:spPr>
          <a:xfrm>
            <a:off x="832093" y="1856502"/>
            <a:ext cx="9901518" cy="4801314"/>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ArialMT"/>
              </a:rPr>
              <a:t>Treat mental health as a business and not as a game.</a:t>
            </a:r>
          </a:p>
          <a:p>
            <a:pPr marL="285750" indent="-285750" algn="l">
              <a:buFont typeface="Arial" panose="020B0604020202020204" pitchFamily="34" charset="0"/>
              <a:buChar char="•"/>
            </a:pPr>
            <a:r>
              <a:rPr lang="en-US" sz="1800" b="0" i="0" u="none" strike="noStrike" baseline="0" dirty="0">
                <a:latin typeface="ArialMT"/>
              </a:rPr>
              <a:t>Humor is our best friend, temper is our worst enemy.</a:t>
            </a:r>
          </a:p>
          <a:p>
            <a:pPr marL="285750" indent="-285750" algn="l">
              <a:buFont typeface="Arial" panose="020B0604020202020204" pitchFamily="34" charset="0"/>
              <a:buChar char="•"/>
            </a:pPr>
            <a:r>
              <a:rPr lang="en-US" sz="1800" b="0" i="0" u="none" strike="noStrike" baseline="0" dirty="0">
                <a:latin typeface="ArialMT"/>
              </a:rPr>
              <a:t>If you can't change a situation, you can change your attitude toward it.</a:t>
            </a:r>
          </a:p>
          <a:p>
            <a:pPr marL="285750" indent="-285750" algn="l">
              <a:buFont typeface="Arial" panose="020B0604020202020204" pitchFamily="34" charset="0"/>
              <a:buChar char="•"/>
            </a:pPr>
            <a:r>
              <a:rPr lang="en-US" sz="1800" b="0" i="0" u="none" strike="noStrike" baseline="0" dirty="0">
                <a:latin typeface="ArialMT"/>
              </a:rPr>
              <a:t>Be self-led, not symptom-led. </a:t>
            </a:r>
          </a:p>
          <a:p>
            <a:pPr marL="285750" indent="-285750" algn="l">
              <a:buFont typeface="Arial" panose="020B0604020202020204" pitchFamily="34" charset="0"/>
              <a:buChar char="•"/>
            </a:pPr>
            <a:r>
              <a:rPr lang="en-US" sz="1800" b="0" i="0" u="none" strike="noStrike" baseline="0" dirty="0">
                <a:latin typeface="ArialMT"/>
              </a:rPr>
              <a:t>Nervous symptoms and sensations are distressing but not dangerous.</a:t>
            </a:r>
          </a:p>
          <a:p>
            <a:pPr marL="285750" indent="-285750" algn="l">
              <a:buFont typeface="Arial" panose="020B0604020202020204" pitchFamily="34" charset="0"/>
              <a:buChar char="•"/>
            </a:pPr>
            <a:r>
              <a:rPr lang="en-US" sz="1800" b="0" i="0" u="none" strike="noStrike" baseline="0" dirty="0">
                <a:latin typeface="ArialMT"/>
              </a:rPr>
              <a:t>Temper is, among other things, blindness to the other side of the story.</a:t>
            </a:r>
          </a:p>
          <a:p>
            <a:pPr marL="285750" indent="-285750" algn="l">
              <a:buFont typeface="Arial" panose="020B0604020202020204" pitchFamily="34" charset="0"/>
              <a:buChar char="•"/>
            </a:pPr>
            <a:r>
              <a:rPr lang="en-US" sz="1800" b="0" i="0" u="none" strike="noStrike" baseline="0" dirty="0">
                <a:latin typeface="ArialMT"/>
              </a:rPr>
              <a:t>Comfort is a want, not a need. </a:t>
            </a:r>
          </a:p>
          <a:p>
            <a:pPr marL="285750" indent="-285750" algn="l">
              <a:buFont typeface="Arial" panose="020B0604020202020204" pitchFamily="34" charset="0"/>
              <a:buChar char="•"/>
            </a:pPr>
            <a:r>
              <a:rPr lang="en-US" sz="1800" b="0" i="0" u="none" strike="noStrike" baseline="0" dirty="0">
                <a:latin typeface="ArialMT"/>
              </a:rPr>
              <a:t>There is no right or wrong in the trivialities of everyday life.</a:t>
            </a:r>
          </a:p>
          <a:p>
            <a:pPr marL="285750" indent="-285750" algn="l">
              <a:buFont typeface="Arial" panose="020B0604020202020204" pitchFamily="34" charset="0"/>
              <a:buChar char="•"/>
            </a:pPr>
            <a:r>
              <a:rPr lang="en-US" sz="1800" b="0" i="0" u="none" strike="noStrike" baseline="0" dirty="0">
                <a:latin typeface="ArialMT"/>
              </a:rPr>
              <a:t>Calm begets calm, temper begets temper.</a:t>
            </a:r>
            <a:endParaRPr lang="en-US" sz="1400" b="0" i="0" u="none" strike="noStrike" baseline="0" dirty="0">
              <a:latin typeface="ArialMT"/>
            </a:endParaRPr>
          </a:p>
          <a:p>
            <a:pPr marL="285750" indent="-285750" algn="l">
              <a:buFont typeface="Arial" panose="020B0604020202020204" pitchFamily="34" charset="0"/>
              <a:buChar char="•"/>
            </a:pPr>
            <a:r>
              <a:rPr lang="en-US" sz="1800" b="0" i="0" u="none" strike="noStrike" baseline="0" dirty="0">
                <a:latin typeface="ArialMT"/>
              </a:rPr>
              <a:t>Don't take our own dear selves too seriously</a:t>
            </a:r>
            <a:r>
              <a:rPr lang="en-US" sz="1400" dirty="0">
                <a:latin typeface="Symbol" panose="05050102010706020507" pitchFamily="18" charset="2"/>
              </a:rPr>
              <a:t>.</a:t>
            </a:r>
          </a:p>
          <a:p>
            <a:pPr marL="285750" indent="-285750" algn="l">
              <a:buFont typeface="Arial" panose="020B0604020202020204" pitchFamily="34" charset="0"/>
              <a:buChar char="•"/>
            </a:pPr>
            <a:r>
              <a:rPr lang="en-US" sz="1800" b="0" i="0" u="none" strike="noStrike" baseline="0" dirty="0">
                <a:latin typeface="ArialMT"/>
              </a:rPr>
              <a:t>Feelings should be expressed and temper suppressed.</a:t>
            </a:r>
          </a:p>
          <a:p>
            <a:pPr marL="285750" indent="-285750" algn="l">
              <a:buFont typeface="Arial" panose="020B0604020202020204" pitchFamily="34" charset="0"/>
              <a:buChar char="•"/>
            </a:pPr>
            <a:r>
              <a:rPr lang="en-US" sz="1800" b="0" i="0" u="none" strike="noStrike" baseline="0" dirty="0">
                <a:latin typeface="ArialMT"/>
              </a:rPr>
              <a:t>Helplessness is not hopelessness.</a:t>
            </a:r>
          </a:p>
          <a:p>
            <a:pPr marL="285750" indent="-285750" algn="l">
              <a:buFont typeface="Arial" panose="020B0604020202020204" pitchFamily="34" charset="0"/>
              <a:buChar char="•"/>
            </a:pPr>
            <a:r>
              <a:rPr lang="en-US" sz="1800" b="0" i="0" u="none" strike="noStrike" baseline="0" dirty="0">
                <a:latin typeface="ArialMT"/>
              </a:rPr>
              <a:t>Some people have a passion for self-distrust.</a:t>
            </a:r>
          </a:p>
          <a:p>
            <a:pPr marL="285750" indent="-285750" algn="l">
              <a:buFont typeface="Arial" panose="020B0604020202020204" pitchFamily="34" charset="0"/>
              <a:buChar char="•"/>
            </a:pPr>
            <a:r>
              <a:rPr lang="en-US" sz="1800" b="0" i="0" u="none" strike="noStrike" baseline="0" dirty="0">
                <a:latin typeface="ArialMT"/>
              </a:rPr>
              <a:t>Temper maintains and intensifies symptoms.</a:t>
            </a:r>
          </a:p>
          <a:p>
            <a:pPr marL="285750" indent="-285750" algn="l">
              <a:buFont typeface="Arial" panose="020B0604020202020204" pitchFamily="34" charset="0"/>
              <a:buChar char="•"/>
            </a:pPr>
            <a:r>
              <a:rPr lang="en-US" sz="1800" b="0" i="0" u="none" strike="noStrike" baseline="0" dirty="0">
                <a:latin typeface="ArialMT"/>
              </a:rPr>
              <a:t>Do things in part acts</a:t>
            </a:r>
            <a:r>
              <a:rPr lang="en-US" sz="1800" b="0" i="0" u="none" strike="noStrike" baseline="0" dirty="0">
                <a:latin typeface="Symbol" panose="05050102010706020507" pitchFamily="18" charset="2"/>
              </a:rPr>
              <a:t>.</a:t>
            </a:r>
          </a:p>
          <a:p>
            <a:pPr marL="285750" indent="-285750" algn="l">
              <a:buFont typeface="Arial" panose="020B0604020202020204" pitchFamily="34" charset="0"/>
              <a:buChar char="•"/>
            </a:pPr>
            <a:r>
              <a:rPr lang="en-US" sz="1800" b="0" i="0" u="none" strike="noStrike" baseline="0" dirty="0">
                <a:latin typeface="ArialMT"/>
              </a:rPr>
              <a:t>Endorse yourself for the effort, not only for the performance.</a:t>
            </a:r>
          </a:p>
          <a:p>
            <a:pPr algn="l"/>
            <a:endParaRPr lang="en-US" sz="1800" b="0" i="0" u="none" strike="noStrike" baseline="0" dirty="0">
              <a:latin typeface="ArialMT"/>
            </a:endParaRPr>
          </a:p>
        </p:txBody>
      </p:sp>
    </p:spTree>
    <p:extLst>
      <p:ext uri="{BB962C8B-B14F-4D97-AF65-F5344CB8AC3E}">
        <p14:creationId xmlns:p14="http://schemas.microsoft.com/office/powerpoint/2010/main" val="308170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More Tools or “</a:t>
            </a:r>
            <a:r>
              <a:rPr lang="en-US" b="1" dirty="0" err="1">
                <a:solidFill>
                  <a:schemeClr val="bg1"/>
                </a:solidFill>
              </a:rPr>
              <a:t>Spottings</a:t>
            </a:r>
            <a:r>
              <a:rPr lang="en-US" b="1" dirty="0">
                <a:solidFill>
                  <a:schemeClr val="bg1"/>
                </a:solidFill>
              </a:rPr>
              <a:t>”</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p:txBody>
          <a:bodyPr>
            <a:normAutofit/>
          </a:bodyPr>
          <a:lstStyle/>
          <a:p>
            <a:endParaRPr lang="en-US" dirty="0"/>
          </a:p>
          <a:p>
            <a:pPr marL="0" indent="0">
              <a:buNone/>
            </a:pPr>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9" name="TextBox 8">
            <a:extLst>
              <a:ext uri="{FF2B5EF4-FFF2-40B4-BE49-F238E27FC236}">
                <a16:creationId xmlns:a16="http://schemas.microsoft.com/office/drawing/2014/main" id="{8CD7ECD9-CE04-4006-8561-FE70A4A01F99}"/>
              </a:ext>
            </a:extLst>
          </p:cNvPr>
          <p:cNvSpPr txBox="1"/>
          <p:nvPr/>
        </p:nvSpPr>
        <p:spPr>
          <a:xfrm>
            <a:off x="838200" y="1825625"/>
            <a:ext cx="9901518" cy="4524315"/>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ArialMT"/>
              </a:rPr>
              <a:t>Have the courage to make a mistake, if indeed it was a mistake.</a:t>
            </a:r>
          </a:p>
          <a:p>
            <a:pPr marL="285750" indent="-285750" algn="l">
              <a:buFont typeface="Arial" panose="020B0604020202020204" pitchFamily="34" charset="0"/>
              <a:buChar char="•"/>
            </a:pPr>
            <a:r>
              <a:rPr lang="en-US" sz="1800" b="0" i="0" u="none" strike="noStrike" baseline="0" dirty="0">
                <a:latin typeface="ArialMT"/>
              </a:rPr>
              <a:t>Feelings are not facts.</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Do the things you fear and hate to do.</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Fear is a belief –– beliefs can be changed.</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Every act of self-control leads to a sense of self-respect.</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Decide, plan and act. </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Any decision will steady you.</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Anticipation is often worse than realization.</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Replace an insecure thought with a secure thought.</a:t>
            </a:r>
          </a:p>
          <a:p>
            <a:pPr marL="285750" indent="-285750" algn="l">
              <a:buFont typeface="Arial" panose="020B0604020202020204" pitchFamily="34" charset="0"/>
              <a:buChar char="•"/>
            </a:pPr>
            <a:r>
              <a:rPr lang="en-US" sz="1800" b="0" i="0" u="none" strike="noStrike" baseline="0" dirty="0">
                <a:latin typeface="ArialMT"/>
              </a:rPr>
              <a:t>Bear the discomfort in order to gain comfort.</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Hurt feelings are just beliefs not shared.</a:t>
            </a:r>
          </a:p>
          <a:p>
            <a:pPr marL="285750" indent="-285750" algn="l">
              <a:buFont typeface="Arial" panose="020B0604020202020204" pitchFamily="34" charset="0"/>
              <a:buChar char="•"/>
            </a:pPr>
            <a:r>
              <a:rPr lang="en-US" sz="1800" b="0" i="0" u="none" strike="noStrike" baseline="0" dirty="0">
                <a:latin typeface="ArialMT"/>
              </a:rPr>
              <a:t>Self-appointed expectations lead to self-induced frustrations.</a:t>
            </a:r>
            <a:endParaRPr lang="en-US" sz="1400"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People do things </a:t>
            </a:r>
            <a:r>
              <a:rPr lang="en-US" sz="1800" b="0" i="1" u="none" strike="noStrike" baseline="0" dirty="0">
                <a:latin typeface="Arial-ItalicMT"/>
              </a:rPr>
              <a:t>that </a:t>
            </a:r>
            <a:r>
              <a:rPr lang="en-US" sz="1800" b="0" i="0" u="none" strike="noStrike" baseline="0" dirty="0">
                <a:latin typeface="ArialMT"/>
              </a:rPr>
              <a:t>annoy us, not necessarily </a:t>
            </a:r>
            <a:r>
              <a:rPr lang="en-US" sz="1800" b="0" i="1" u="none" strike="noStrike" baseline="0" dirty="0">
                <a:latin typeface="Arial-ItalicMT"/>
              </a:rPr>
              <a:t>to </a:t>
            </a:r>
            <a:r>
              <a:rPr lang="en-US" sz="1800" b="0" i="0" u="none" strike="noStrike" baseline="0" dirty="0">
                <a:latin typeface="ArialMT"/>
              </a:rPr>
              <a:t>annoy us.</a:t>
            </a:r>
          </a:p>
          <a:p>
            <a:pPr marL="285750" indent="-285750" algn="l">
              <a:buFont typeface="Arial" panose="020B0604020202020204" pitchFamily="34" charset="0"/>
              <a:buChar char="•"/>
            </a:pPr>
            <a:r>
              <a:rPr lang="en-US" sz="1800" b="0" i="0" u="none" strike="noStrike" baseline="0" dirty="0">
                <a:latin typeface="ArialMT"/>
              </a:rPr>
              <a:t>Knowledge teaches you what to do, practice tells you how to do it.</a:t>
            </a:r>
            <a:endParaRPr lang="en-US"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Muscles can be commanded to do what one fears to do.</a:t>
            </a:r>
            <a:endParaRPr lang="en-US" dirty="0">
              <a:latin typeface="Symbol" panose="05050102010706020507" pitchFamily="18" charset="2"/>
            </a:endParaRPr>
          </a:p>
          <a:p>
            <a:pPr marL="285750" indent="-285750" algn="l">
              <a:buFont typeface="Arial" panose="020B0604020202020204" pitchFamily="34" charset="0"/>
              <a:buChar char="•"/>
            </a:pPr>
            <a:r>
              <a:rPr lang="en-US" sz="1800" b="0" i="0" u="none" strike="noStrike" baseline="0" dirty="0">
                <a:latin typeface="ArialMT"/>
              </a:rPr>
              <a:t>Tempers are frequently uncontrolled, but not uncontrollable.</a:t>
            </a:r>
            <a:endParaRPr lang="en-US" dirty="0"/>
          </a:p>
        </p:txBody>
      </p:sp>
    </p:spTree>
    <p:extLst>
      <p:ext uri="{BB962C8B-B14F-4D97-AF65-F5344CB8AC3E}">
        <p14:creationId xmlns:p14="http://schemas.microsoft.com/office/powerpoint/2010/main" val="73475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Example Highlights (Review)</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p:txBody>
          <a:bodyPr>
            <a:normAutofit/>
          </a:bodyPr>
          <a:lstStyle/>
          <a:p>
            <a:endParaRPr lang="en-US" dirty="0"/>
          </a:p>
          <a:p>
            <a:pPr marL="0" indent="0">
              <a:buNone/>
            </a:pPr>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03" y="6534678"/>
            <a:ext cx="1864641" cy="246221"/>
          </a:xfrm>
          <a:prstGeom prst="rect">
            <a:avLst/>
          </a:prstGeom>
          <a:noFill/>
        </p:spPr>
        <p:txBody>
          <a:bodyPr wrap="square" rtlCol="0">
            <a:spAutoFit/>
          </a:bodyPr>
          <a:lstStyle/>
          <a:p>
            <a:r>
              <a:rPr lang="en-US" sz="1000" dirty="0"/>
              <a:t>© Recovery International</a:t>
            </a:r>
          </a:p>
        </p:txBody>
      </p:sp>
      <p:pic>
        <p:nvPicPr>
          <p:cNvPr id="10" name="Picture 9">
            <a:extLst>
              <a:ext uri="{FF2B5EF4-FFF2-40B4-BE49-F238E27FC236}">
                <a16:creationId xmlns:a16="http://schemas.microsoft.com/office/drawing/2014/main" id="{28E8EBB3-1846-4E12-AAF3-32188F88796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198" y="268971"/>
            <a:ext cx="758703" cy="1421734"/>
          </a:xfrm>
          <a:prstGeom prst="rect">
            <a:avLst/>
          </a:prstGeom>
        </p:spPr>
      </p:pic>
      <p:sp>
        <p:nvSpPr>
          <p:cNvPr id="16" name="TextBox 15">
            <a:extLst>
              <a:ext uri="{FF2B5EF4-FFF2-40B4-BE49-F238E27FC236}">
                <a16:creationId xmlns:a16="http://schemas.microsoft.com/office/drawing/2014/main" id="{0E367885-BB18-46FE-A8F5-70519FE09291}"/>
              </a:ext>
            </a:extLst>
          </p:cNvPr>
          <p:cNvSpPr txBox="1"/>
          <p:nvPr/>
        </p:nvSpPr>
        <p:spPr>
          <a:xfrm>
            <a:off x="1808014" y="5940097"/>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1 </a:t>
            </a:r>
          </a:p>
          <a:p>
            <a:pPr algn="ctr"/>
            <a:r>
              <a:rPr lang="en-US" sz="1667" dirty="0">
                <a:solidFill>
                  <a:schemeClr val="bg1"/>
                </a:solidFill>
                <a:latin typeface="Comic Sans MS" panose="030F0702030302020204" pitchFamily="66" charset="0"/>
              </a:rPr>
              <a:t>Describe the Event</a:t>
            </a:r>
          </a:p>
        </p:txBody>
      </p:sp>
      <p:sp>
        <p:nvSpPr>
          <p:cNvPr id="17" name="TextBox 16">
            <a:extLst>
              <a:ext uri="{FF2B5EF4-FFF2-40B4-BE49-F238E27FC236}">
                <a16:creationId xmlns:a16="http://schemas.microsoft.com/office/drawing/2014/main" id="{CD92A7D0-3089-4E90-A286-C4AFC43ED9DD}"/>
              </a:ext>
            </a:extLst>
          </p:cNvPr>
          <p:cNvSpPr txBox="1"/>
          <p:nvPr/>
        </p:nvSpPr>
        <p:spPr>
          <a:xfrm>
            <a:off x="2840460" y="4709111"/>
            <a:ext cx="361633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2</a:t>
            </a:r>
          </a:p>
          <a:p>
            <a:pPr algn="ctr"/>
            <a:r>
              <a:rPr lang="en-US" sz="1667" dirty="0">
                <a:solidFill>
                  <a:schemeClr val="bg1"/>
                </a:solidFill>
                <a:latin typeface="Comic Sans MS" panose="030F0702030302020204" pitchFamily="66" charset="0"/>
              </a:rPr>
              <a:t>Describe the Symptoms</a:t>
            </a:r>
          </a:p>
        </p:txBody>
      </p:sp>
      <p:sp>
        <p:nvSpPr>
          <p:cNvPr id="19" name="TextBox 18">
            <a:extLst>
              <a:ext uri="{FF2B5EF4-FFF2-40B4-BE49-F238E27FC236}">
                <a16:creationId xmlns:a16="http://schemas.microsoft.com/office/drawing/2014/main" id="{70CC68E3-129F-4681-BA34-85D16A43126D}"/>
              </a:ext>
            </a:extLst>
          </p:cNvPr>
          <p:cNvSpPr txBox="1"/>
          <p:nvPr/>
        </p:nvSpPr>
        <p:spPr>
          <a:xfrm>
            <a:off x="4667876" y="2492705"/>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4 </a:t>
            </a:r>
          </a:p>
          <a:p>
            <a:pPr algn="ctr"/>
            <a:r>
              <a:rPr lang="en-US" sz="1667" dirty="0">
                <a:solidFill>
                  <a:schemeClr val="bg1"/>
                </a:solidFill>
                <a:latin typeface="Comic Sans MS" panose="030F0702030302020204" pitchFamily="66" charset="0"/>
              </a:rPr>
              <a:t>Describe the Outcome</a:t>
            </a:r>
          </a:p>
        </p:txBody>
      </p:sp>
      <p:sp>
        <p:nvSpPr>
          <p:cNvPr id="4" name="TextBox 3">
            <a:extLst>
              <a:ext uri="{FF2B5EF4-FFF2-40B4-BE49-F238E27FC236}">
                <a16:creationId xmlns:a16="http://schemas.microsoft.com/office/drawing/2014/main" id="{B3BC6581-C92B-4780-BD1E-3C838201BC3E}"/>
              </a:ext>
            </a:extLst>
          </p:cNvPr>
          <p:cNvSpPr txBox="1"/>
          <p:nvPr/>
        </p:nvSpPr>
        <p:spPr>
          <a:xfrm>
            <a:off x="838249" y="1962919"/>
            <a:ext cx="10528948" cy="4524637"/>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Angry Temper</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negative judgments (resentment, impatience, indignation, disgust, hatred) directed against another person or situation.</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Fearful Temper</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negative judgments (discouragement, preoccupation, embarrassment, worry, hopelessness, despair, sense of shame, feelings of inadequacy) directed against oneself.</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Muscle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controlling the impulse to do something that would be detrimental for our mental health (example:  controlling our speech muscles).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Muscle Movement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commanding the muscles to do something that we are resistant to do (example: attending an R.I. meeting when we'd rather stay at home or in bed).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Sabotage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when we ignore or choose not to practice what we have learned in R.I.; when we do not do what is best for our mental health. (example:  not endorsing ourselves).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918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xfrm>
            <a:off x="838200" y="365126"/>
            <a:ext cx="10515600" cy="708344"/>
          </a:xfrm>
          <a:solidFill>
            <a:srgbClr val="003399"/>
          </a:solidFill>
        </p:spPr>
        <p:txBody>
          <a:bodyPr/>
          <a:lstStyle/>
          <a:p>
            <a:r>
              <a:rPr lang="en-US" b="1" dirty="0">
                <a:solidFill>
                  <a:schemeClr val="bg1"/>
                </a:solidFill>
              </a:rPr>
              <a:t>Reference Materials</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9" name="Content Placeholder 2">
            <a:extLst>
              <a:ext uri="{FF2B5EF4-FFF2-40B4-BE49-F238E27FC236}">
                <a16:creationId xmlns:a16="http://schemas.microsoft.com/office/drawing/2014/main" id="{64E4E8E9-0A58-4219-B10E-C063C0C0CB9E}"/>
              </a:ext>
            </a:extLst>
          </p:cNvPr>
          <p:cNvSpPr>
            <a:spLocks noGrp="1"/>
          </p:cNvSpPr>
          <p:nvPr>
            <p:ph idx="1"/>
          </p:nvPr>
        </p:nvSpPr>
        <p:spPr>
          <a:xfrm>
            <a:off x="838200" y="1338471"/>
            <a:ext cx="10018713" cy="3652630"/>
          </a:xfrm>
        </p:spPr>
        <p:txBody>
          <a:bodyPr>
            <a:normAutofit/>
          </a:bodyPr>
          <a:lstStyle/>
          <a:p>
            <a:pPr marL="0" indent="0">
              <a:buNone/>
            </a:pPr>
            <a:r>
              <a:rPr lang="en-US" sz="2200" dirty="0">
                <a:latin typeface="Calibri" panose="020F0502020204030204" pitchFamily="34" charset="0"/>
                <a:cs typeface="Calibri" panose="020F0502020204030204" pitchFamily="34" charset="0"/>
              </a:rPr>
              <a:t>Dr. Abraham Low’s books: </a:t>
            </a:r>
          </a:p>
          <a:p>
            <a:pPr lvl="1"/>
            <a:r>
              <a:rPr lang="en-US" sz="2200" dirty="0">
                <a:latin typeface="Calibri" panose="020F0502020204030204" pitchFamily="34" charset="0"/>
                <a:cs typeface="Calibri" panose="020F0502020204030204" pitchFamily="34" charset="0"/>
              </a:rPr>
              <a:t>Mental Health Through Will-Training (Low, 1950)</a:t>
            </a:r>
          </a:p>
          <a:p>
            <a:pPr lvl="1"/>
            <a:r>
              <a:rPr lang="en-US" sz="2200" dirty="0">
                <a:latin typeface="Calibri" panose="020F0502020204030204" pitchFamily="34" charset="0"/>
                <a:cs typeface="Calibri" panose="020F0502020204030204" pitchFamily="34" charset="0"/>
              </a:rPr>
              <a:t>Manage Your Fears, Manage Your Anger (Low, 1950)</a:t>
            </a:r>
          </a:p>
          <a:p>
            <a:pPr lvl="1"/>
            <a:r>
              <a:rPr lang="en-US" sz="2200" dirty="0">
                <a:latin typeface="Calibri" panose="020F0502020204030204" pitchFamily="34" charset="0"/>
                <a:cs typeface="Calibri" panose="020F0502020204030204" pitchFamily="34" charset="0"/>
              </a:rPr>
              <a:t>Selections from Dr. Low’s Works (Low, 1966)</a:t>
            </a:r>
          </a:p>
          <a:p>
            <a:pPr lvl="1"/>
            <a:r>
              <a:rPr lang="en-US" sz="2200" dirty="0">
                <a:latin typeface="Calibri" panose="020F0502020204030204" pitchFamily="34" charset="0"/>
                <a:cs typeface="Calibri" panose="020F0502020204030204" pitchFamily="34" charset="0"/>
              </a:rPr>
              <a:t>Peace vs. Power in the Family (Low, 1967)</a:t>
            </a:r>
          </a:p>
          <a:p>
            <a:pPr lvl="1"/>
            <a:r>
              <a:rPr lang="en-US" sz="2200" dirty="0">
                <a:latin typeface="Calibri" panose="020F0502020204030204" pitchFamily="34" charset="0"/>
                <a:cs typeface="Calibri" panose="020F0502020204030204" pitchFamily="34" charset="0"/>
              </a:rPr>
              <a:t>The Wisdom of Dr. Low (1971)</a:t>
            </a:r>
          </a:p>
          <a:p>
            <a:pPr marL="457200" lvl="1" indent="0">
              <a:buNone/>
            </a:pPr>
            <a:r>
              <a:rPr lang="en-US" sz="2200" dirty="0">
                <a:latin typeface="Calibri" panose="020F0502020204030204" pitchFamily="34" charset="0"/>
                <a:cs typeface="Calibri" panose="020F0502020204030204" pitchFamily="34" charset="0"/>
              </a:rPr>
              <a:t>RI Discovery workbook</a:t>
            </a:r>
          </a:p>
          <a:p>
            <a:pPr marL="457200" lvl="1" indent="0">
              <a:buNone/>
            </a:pPr>
            <a:r>
              <a:rPr lang="en-US" sz="2200" dirty="0">
                <a:latin typeface="Calibri" panose="020F0502020204030204" pitchFamily="34" charset="0"/>
                <a:cs typeface="Calibri" panose="020F0502020204030204" pitchFamily="34" charset="0"/>
              </a:rPr>
              <a:t>Power Tools Cards</a:t>
            </a:r>
          </a:p>
          <a:p>
            <a:pPr marL="457200" lvl="1" indent="0">
              <a:buNone/>
            </a:pPr>
            <a:r>
              <a:rPr lang="en-US" sz="2200" dirty="0">
                <a:latin typeface="Calibri" panose="020F0502020204030204" pitchFamily="34" charset="0"/>
                <a:cs typeface="Calibri" panose="020F0502020204030204" pitchFamily="34" charset="0"/>
              </a:rPr>
              <a:t>Power Your Mind:  Tools to Build Resistance (youth/young adult workbook)</a:t>
            </a:r>
          </a:p>
          <a:p>
            <a:endParaRPr lang="en-US" dirty="0"/>
          </a:p>
        </p:txBody>
      </p:sp>
      <p:pic>
        <p:nvPicPr>
          <p:cNvPr id="10" name="Google Shape;165;p22">
            <a:extLst>
              <a:ext uri="{FF2B5EF4-FFF2-40B4-BE49-F238E27FC236}">
                <a16:creationId xmlns:a16="http://schemas.microsoft.com/office/drawing/2014/main" id="{380FE08D-80D1-438F-AC52-7B97E47D84D2}"/>
              </a:ext>
            </a:extLst>
          </p:cNvPr>
          <p:cNvPicPr preferRelativeResize="0"/>
          <p:nvPr/>
        </p:nvPicPr>
        <p:blipFill rotWithShape="1">
          <a:blip r:embed="rId4">
            <a:alphaModFix/>
          </a:blip>
          <a:srcRect/>
          <a:stretch/>
        </p:blipFill>
        <p:spPr>
          <a:xfrm>
            <a:off x="4042366" y="4646979"/>
            <a:ext cx="1441002" cy="2004336"/>
          </a:xfrm>
          <a:prstGeom prst="rect">
            <a:avLst/>
          </a:prstGeom>
          <a:noFill/>
          <a:ln>
            <a:noFill/>
          </a:ln>
        </p:spPr>
      </p:pic>
      <p:pic>
        <p:nvPicPr>
          <p:cNvPr id="14" name="Picture 13">
            <a:extLst>
              <a:ext uri="{FF2B5EF4-FFF2-40B4-BE49-F238E27FC236}">
                <a16:creationId xmlns:a16="http://schemas.microsoft.com/office/drawing/2014/main" id="{1DAA21EB-21E7-43C9-B905-F40A2E2AE438}"/>
              </a:ext>
            </a:extLst>
          </p:cNvPr>
          <p:cNvPicPr>
            <a:picLocks noChangeAspect="1"/>
          </p:cNvPicPr>
          <p:nvPr/>
        </p:nvPicPr>
        <p:blipFill>
          <a:blip r:embed="rId5"/>
          <a:stretch>
            <a:fillRect/>
          </a:stretch>
        </p:blipFill>
        <p:spPr>
          <a:xfrm>
            <a:off x="2185605" y="4647653"/>
            <a:ext cx="1391945" cy="2004336"/>
          </a:xfrm>
          <a:prstGeom prst="rect">
            <a:avLst/>
          </a:prstGeom>
        </p:spPr>
      </p:pic>
      <p:pic>
        <p:nvPicPr>
          <p:cNvPr id="15" name="Picture 14">
            <a:extLst>
              <a:ext uri="{FF2B5EF4-FFF2-40B4-BE49-F238E27FC236}">
                <a16:creationId xmlns:a16="http://schemas.microsoft.com/office/drawing/2014/main" id="{5F72A815-528B-45F0-A8DF-EF8F0CFD0BED}"/>
              </a:ext>
            </a:extLst>
          </p:cNvPr>
          <p:cNvPicPr>
            <a:picLocks noChangeAspect="1"/>
          </p:cNvPicPr>
          <p:nvPr/>
        </p:nvPicPr>
        <p:blipFill>
          <a:blip r:embed="rId6"/>
          <a:stretch>
            <a:fillRect/>
          </a:stretch>
        </p:blipFill>
        <p:spPr>
          <a:xfrm>
            <a:off x="554534" y="4651960"/>
            <a:ext cx="1298617" cy="2000029"/>
          </a:xfrm>
          <a:prstGeom prst="rect">
            <a:avLst/>
          </a:prstGeom>
        </p:spPr>
      </p:pic>
      <p:pic>
        <p:nvPicPr>
          <p:cNvPr id="16" name="Picture 15">
            <a:extLst>
              <a:ext uri="{FF2B5EF4-FFF2-40B4-BE49-F238E27FC236}">
                <a16:creationId xmlns:a16="http://schemas.microsoft.com/office/drawing/2014/main" id="{E0F2A419-A024-4B65-8756-A2C0072ECD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93781" y="4693174"/>
            <a:ext cx="1241342" cy="1958141"/>
          </a:xfrm>
          <a:prstGeom prst="rect">
            <a:avLst/>
          </a:prstGeom>
        </p:spPr>
      </p:pic>
      <p:pic>
        <p:nvPicPr>
          <p:cNvPr id="17" name="Picture 16">
            <a:extLst>
              <a:ext uri="{FF2B5EF4-FFF2-40B4-BE49-F238E27FC236}">
                <a16:creationId xmlns:a16="http://schemas.microsoft.com/office/drawing/2014/main" id="{229A6683-85AE-4CEA-BE5A-663B324957A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825448" y="4647652"/>
            <a:ext cx="1541798" cy="2004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B3A07CD-53F8-458E-85D3-03C28BE940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8184" y="4691830"/>
            <a:ext cx="1541798" cy="1959485"/>
          </a:xfrm>
          <a:prstGeom prst="rect">
            <a:avLst/>
          </a:prstGeom>
        </p:spPr>
      </p:pic>
      <p:pic>
        <p:nvPicPr>
          <p:cNvPr id="18" name="Picture 17">
            <a:extLst>
              <a:ext uri="{FF2B5EF4-FFF2-40B4-BE49-F238E27FC236}">
                <a16:creationId xmlns:a16="http://schemas.microsoft.com/office/drawing/2014/main" id="{70B85A7F-E434-4007-80E8-4E55B9F757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8501" y="2003446"/>
            <a:ext cx="1441003" cy="205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23777B5F-88DE-4E7A-84EF-85F0A944F225}"/>
              </a:ext>
            </a:extLst>
          </p:cNvPr>
          <p:cNvSpPr>
            <a:spLocks noGrp="1"/>
          </p:cNvSpPr>
          <p:nvPr>
            <p:ph type="sldNum" sz="quarter" idx="12"/>
          </p:nvPr>
        </p:nvSpPr>
        <p:spPr/>
        <p:txBody>
          <a:bodyPr/>
          <a:lstStyle/>
          <a:p>
            <a:fld id="{FAD54DEC-14F9-4838-90A5-493DFE4B3ED6}" type="slidenum">
              <a:rPr lang="en-US" smtClean="0"/>
              <a:t>14</a:t>
            </a:fld>
            <a:endParaRPr lang="en-US"/>
          </a:p>
        </p:txBody>
      </p:sp>
    </p:spTree>
    <p:extLst>
      <p:ext uri="{BB962C8B-B14F-4D97-AF65-F5344CB8AC3E}">
        <p14:creationId xmlns:p14="http://schemas.microsoft.com/office/powerpoint/2010/main" val="95610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Simplified program for youth / young adults</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a:xfrm>
            <a:off x="4100946" y="1916112"/>
            <a:ext cx="7266300" cy="4618594"/>
          </a:xfrm>
        </p:spPr>
        <p:txBody>
          <a:bodyPr>
            <a:normAutofit lnSpcReduction="10000"/>
          </a:bodyPr>
          <a:lstStyle/>
          <a:p>
            <a:pPr>
              <a:spcBef>
                <a:spcPts val="0"/>
              </a:spcBef>
            </a:pPr>
            <a:r>
              <a:rPr lang="en-US" dirty="0">
                <a:solidFill>
                  <a:srgbClr val="000000"/>
                </a:solidFill>
              </a:rPr>
              <a:t>Ages 13-24</a:t>
            </a:r>
          </a:p>
          <a:p>
            <a:pPr>
              <a:spcBef>
                <a:spcPts val="0"/>
              </a:spcBef>
            </a:pPr>
            <a:r>
              <a:rPr lang="en-US" dirty="0">
                <a:solidFill>
                  <a:srgbClr val="000000"/>
                </a:solidFill>
              </a:rPr>
              <a:t>graphic novel storytelling for group or individualized study</a:t>
            </a:r>
          </a:p>
          <a:p>
            <a:pPr>
              <a:spcBef>
                <a:spcPts val="0"/>
              </a:spcBef>
            </a:pPr>
            <a:endParaRPr lang="en-US" b="0" i="0" u="none" strike="noStrike" dirty="0">
              <a:solidFill>
                <a:srgbClr val="000000"/>
              </a:solidFill>
              <a:effectLst/>
            </a:endParaRPr>
          </a:p>
          <a:p>
            <a:pPr>
              <a:spcBef>
                <a:spcPts val="0"/>
              </a:spcBef>
            </a:pPr>
            <a:r>
              <a:rPr lang="en-US" b="0" i="0" u="none" strike="noStrike" dirty="0">
                <a:solidFill>
                  <a:srgbClr val="000000"/>
                </a:solidFill>
                <a:effectLst/>
              </a:rPr>
              <a:t>The program offers life skills to:</a:t>
            </a:r>
            <a:endParaRPr lang="en-US" dirty="0">
              <a:effectLst/>
            </a:endParaRPr>
          </a:p>
          <a:p>
            <a:pPr lvl="1">
              <a:spcBef>
                <a:spcPts val="0"/>
              </a:spcBef>
            </a:pPr>
            <a:r>
              <a:rPr lang="en-US" sz="2800" b="0" i="0" u="none" strike="noStrike" dirty="0">
                <a:solidFill>
                  <a:srgbClr val="000000"/>
                </a:solidFill>
                <a:effectLst/>
              </a:rPr>
              <a:t>control anger</a:t>
            </a:r>
            <a:endParaRPr lang="en-US" sz="2800" dirty="0">
              <a:effectLst/>
            </a:endParaRPr>
          </a:p>
          <a:p>
            <a:pPr lvl="1">
              <a:spcBef>
                <a:spcPts val="0"/>
              </a:spcBef>
            </a:pPr>
            <a:r>
              <a:rPr lang="en-US" sz="2800" b="0" i="0" u="none" strike="noStrike" dirty="0">
                <a:solidFill>
                  <a:srgbClr val="000000"/>
                </a:solidFill>
                <a:effectLst/>
              </a:rPr>
              <a:t>alleviate anxiety</a:t>
            </a:r>
            <a:endParaRPr lang="en-US" sz="2800" dirty="0">
              <a:effectLst/>
            </a:endParaRPr>
          </a:p>
          <a:p>
            <a:pPr lvl="1">
              <a:spcBef>
                <a:spcPts val="0"/>
              </a:spcBef>
            </a:pPr>
            <a:r>
              <a:rPr lang="en-US" sz="2800" b="0" i="0" u="none" strike="noStrike" dirty="0">
                <a:solidFill>
                  <a:srgbClr val="000000"/>
                </a:solidFill>
                <a:effectLst/>
              </a:rPr>
              <a:t>develop and maintain peaceful relationships </a:t>
            </a:r>
            <a:r>
              <a:rPr lang="en-US" sz="2800" dirty="0">
                <a:solidFill>
                  <a:srgbClr val="000000"/>
                </a:solidFill>
              </a:rPr>
              <a:t>at</a:t>
            </a:r>
            <a:r>
              <a:rPr lang="en-US" sz="2800" b="0" i="0" u="none" strike="noStrike" dirty="0">
                <a:solidFill>
                  <a:srgbClr val="000000"/>
                </a:solidFill>
                <a:effectLst/>
              </a:rPr>
              <a:t> home, school or work</a:t>
            </a:r>
            <a:endParaRPr lang="en-US" sz="2800" dirty="0">
              <a:effectLst/>
            </a:endParaRPr>
          </a:p>
          <a:p>
            <a:pPr lvl="1">
              <a:spcBef>
                <a:spcPts val="0"/>
              </a:spcBef>
            </a:pPr>
            <a:r>
              <a:rPr lang="en-US" sz="2800" b="0" i="0" u="none" strike="noStrike" dirty="0">
                <a:solidFill>
                  <a:srgbClr val="000000"/>
                </a:solidFill>
                <a:effectLst/>
              </a:rPr>
              <a:t>establish realistic expectations and beliefs</a:t>
            </a:r>
          </a:p>
          <a:p>
            <a:pPr marL="457200" lvl="1" indent="0">
              <a:spcBef>
                <a:spcPts val="0"/>
              </a:spcBef>
              <a:buNone/>
            </a:pPr>
            <a:endParaRPr lang="en-US" sz="3400" dirty="0">
              <a:solidFill>
                <a:srgbClr val="000000"/>
              </a:solidFill>
            </a:endParaRPr>
          </a:p>
          <a:p>
            <a:pPr marL="457200" lvl="1" indent="0">
              <a:spcBef>
                <a:spcPts val="0"/>
              </a:spcBef>
              <a:buNone/>
            </a:pPr>
            <a:r>
              <a:rPr lang="en-US" sz="3400" dirty="0">
                <a:solidFill>
                  <a:schemeClr val="accent1"/>
                </a:solidFill>
              </a:rPr>
              <a:t>www.poweryourmind.org</a:t>
            </a:r>
            <a:endParaRPr lang="en-US" sz="3400" b="0" i="0" u="none" strike="noStrike" dirty="0">
              <a:solidFill>
                <a:schemeClr val="accent1"/>
              </a:solidFill>
              <a:effectLst/>
            </a:endParaRPr>
          </a:p>
          <a:p>
            <a:pPr marL="0" lvl="0" indent="0" rtl="0">
              <a:lnSpc>
                <a:spcPct val="90000"/>
              </a:lnSpc>
              <a:spcBef>
                <a:spcPts val="1000"/>
              </a:spcBef>
              <a:spcAft>
                <a:spcPts val="0"/>
              </a:spcAft>
              <a:buClr>
                <a:schemeClr val="dk1"/>
              </a:buClr>
              <a:buSzPts val="2800"/>
              <a:buNone/>
            </a:pPr>
            <a:endParaRPr lang="en-US" dirty="0"/>
          </a:p>
          <a:p>
            <a:pPr marL="228600" lvl="0" indent="-50800" algn="ctr" rtl="0">
              <a:lnSpc>
                <a:spcPct val="90000"/>
              </a:lnSpc>
              <a:spcBef>
                <a:spcPts val="1000"/>
              </a:spcBef>
              <a:spcAft>
                <a:spcPts val="0"/>
              </a:spcAft>
              <a:buClr>
                <a:schemeClr val="dk1"/>
              </a:buClr>
              <a:buSzPts val="2800"/>
              <a:buNone/>
            </a:pPr>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pic>
        <p:nvPicPr>
          <p:cNvPr id="7" name="Picture 6">
            <a:extLst>
              <a:ext uri="{FF2B5EF4-FFF2-40B4-BE49-F238E27FC236}">
                <a16:creationId xmlns:a16="http://schemas.microsoft.com/office/drawing/2014/main" id="{CF49F6E5-924E-470B-AFF9-D788F3442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96354"/>
            <a:ext cx="3084347" cy="400965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50665EB-B04C-4888-BDB4-597526DC5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8399" y="5539409"/>
            <a:ext cx="1740515" cy="1318591"/>
          </a:xfrm>
          <a:prstGeom prst="rect">
            <a:avLst/>
          </a:prstGeom>
        </p:spPr>
      </p:pic>
    </p:spTree>
    <p:extLst>
      <p:ext uri="{BB962C8B-B14F-4D97-AF65-F5344CB8AC3E}">
        <p14:creationId xmlns:p14="http://schemas.microsoft.com/office/powerpoint/2010/main" val="181836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Thank You!</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a:xfrm>
            <a:off x="851646" y="2141537"/>
            <a:ext cx="10515600" cy="4351338"/>
          </a:xfrm>
        </p:spPr>
        <p:txBody>
          <a:bodyPr>
            <a:normAutofit/>
          </a:bodyPr>
          <a:lstStyle/>
          <a:p>
            <a:pPr marL="0" lvl="0" indent="0" algn="ctr" rtl="0">
              <a:lnSpc>
                <a:spcPct val="90000"/>
              </a:lnSpc>
              <a:spcBef>
                <a:spcPts val="1000"/>
              </a:spcBef>
              <a:spcAft>
                <a:spcPts val="0"/>
              </a:spcAft>
              <a:buClr>
                <a:schemeClr val="dk1"/>
              </a:buClr>
              <a:buSzPts val="2800"/>
              <a:buNone/>
            </a:pPr>
            <a:r>
              <a:rPr lang="en-US" b="1" dirty="0">
                <a:solidFill>
                  <a:schemeClr val="hlink"/>
                </a:solidFill>
                <a:hlinkClick r:id="rId2"/>
              </a:rPr>
              <a:t>FOR FURTHER INFORMATION:</a:t>
            </a:r>
          </a:p>
          <a:p>
            <a:pPr marL="0" lvl="0" indent="0" algn="ctr" rtl="0">
              <a:lnSpc>
                <a:spcPct val="90000"/>
              </a:lnSpc>
              <a:spcBef>
                <a:spcPts val="1000"/>
              </a:spcBef>
              <a:spcAft>
                <a:spcPts val="0"/>
              </a:spcAft>
              <a:buClr>
                <a:schemeClr val="dk1"/>
              </a:buClr>
              <a:buSzPts val="2800"/>
              <a:buNone/>
            </a:pPr>
            <a:endParaRPr lang="en-US" u="sng" dirty="0">
              <a:solidFill>
                <a:schemeClr val="hlink"/>
              </a:solidFill>
              <a:hlinkClick r:id="rId2"/>
            </a:endParaRPr>
          </a:p>
          <a:p>
            <a:pPr marL="0" lvl="0" indent="0" algn="ctr" rtl="0">
              <a:lnSpc>
                <a:spcPct val="90000"/>
              </a:lnSpc>
              <a:spcBef>
                <a:spcPts val="1000"/>
              </a:spcBef>
              <a:spcAft>
                <a:spcPts val="0"/>
              </a:spcAft>
              <a:buClr>
                <a:schemeClr val="dk1"/>
              </a:buClr>
              <a:buSzPts val="2800"/>
              <a:buNone/>
            </a:pPr>
            <a:r>
              <a:rPr lang="en-US" u="sng" dirty="0">
                <a:solidFill>
                  <a:schemeClr val="hlink"/>
                </a:solidFill>
                <a:hlinkClick r:id="rId2"/>
              </a:rPr>
              <a:t>www.recoveryinternational.org</a:t>
            </a:r>
            <a:endParaRPr lang="en-US" dirty="0"/>
          </a:p>
          <a:p>
            <a:pPr marL="228600" lvl="0" indent="-50800" algn="ctr" rtl="0">
              <a:lnSpc>
                <a:spcPct val="90000"/>
              </a:lnSpc>
              <a:spcBef>
                <a:spcPts val="1000"/>
              </a:spcBef>
              <a:spcAft>
                <a:spcPts val="0"/>
              </a:spcAft>
              <a:buClr>
                <a:schemeClr val="dk1"/>
              </a:buClr>
              <a:buSzPts val="2800"/>
              <a:buNone/>
            </a:pPr>
            <a:endParaRPr lang="en-US" dirty="0"/>
          </a:p>
          <a:p>
            <a:pPr marL="0" lvl="0" indent="0" algn="ctr" rtl="0">
              <a:lnSpc>
                <a:spcPct val="90000"/>
              </a:lnSpc>
              <a:spcBef>
                <a:spcPts val="1000"/>
              </a:spcBef>
              <a:spcAft>
                <a:spcPts val="0"/>
              </a:spcAft>
              <a:buClr>
                <a:schemeClr val="dk1"/>
              </a:buClr>
              <a:buSzPts val="2800"/>
              <a:buNone/>
            </a:pPr>
            <a:r>
              <a:rPr lang="en-US" dirty="0"/>
              <a:t>Cognitive-behavioral self-help and peer-led programs</a:t>
            </a:r>
          </a:p>
          <a:p>
            <a:pPr marL="0" lvl="0" indent="0" algn="ctr" rtl="0">
              <a:lnSpc>
                <a:spcPct val="90000"/>
              </a:lnSpc>
              <a:spcBef>
                <a:spcPts val="1000"/>
              </a:spcBef>
              <a:spcAft>
                <a:spcPts val="0"/>
              </a:spcAft>
              <a:buClr>
                <a:schemeClr val="dk1"/>
              </a:buClr>
              <a:buSzPts val="2800"/>
              <a:buNone/>
            </a:pPr>
            <a:r>
              <a:rPr lang="en-US" dirty="0"/>
              <a:t> for more than 80 years.</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pic>
        <p:nvPicPr>
          <p:cNvPr id="6" name="Picture 5">
            <a:extLst>
              <a:ext uri="{FF2B5EF4-FFF2-40B4-BE49-F238E27FC236}">
                <a16:creationId xmlns:a16="http://schemas.microsoft.com/office/drawing/2014/main" id="{0EE73A2F-50A6-4CD8-9DC7-0EEC7AD35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41090" y="5289924"/>
            <a:ext cx="3507043" cy="1021976"/>
          </a:xfrm>
          <a:prstGeom prst="rect">
            <a:avLst/>
          </a:prstGeom>
        </p:spPr>
      </p:pic>
    </p:spTree>
    <p:extLst>
      <p:ext uri="{BB962C8B-B14F-4D97-AF65-F5344CB8AC3E}">
        <p14:creationId xmlns:p14="http://schemas.microsoft.com/office/powerpoint/2010/main" val="35176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Introductions</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pic>
        <p:nvPicPr>
          <p:cNvPr id="13" name="Picture 12">
            <a:extLst>
              <a:ext uri="{FF2B5EF4-FFF2-40B4-BE49-F238E27FC236}">
                <a16:creationId xmlns:a16="http://schemas.microsoft.com/office/drawing/2014/main" id="{4FAD3867-C4F0-4E27-BC9F-EDFB831725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77670" y="2000810"/>
            <a:ext cx="6992471" cy="4271963"/>
          </a:xfrm>
          <a:prstGeom prst="rect">
            <a:avLst/>
          </a:prstGeom>
        </p:spPr>
      </p:pic>
    </p:spTree>
    <p:extLst>
      <p:ext uri="{BB962C8B-B14F-4D97-AF65-F5344CB8AC3E}">
        <p14:creationId xmlns:p14="http://schemas.microsoft.com/office/powerpoint/2010/main" val="411511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About Recovery International</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p:txBody>
          <a:bodyPr>
            <a:normAutofit/>
          </a:bodyPr>
          <a:lstStyle/>
          <a:p>
            <a:endParaRPr lang="en-US" dirty="0"/>
          </a:p>
          <a:p>
            <a:endParaRPr lang="en-US" i="1" dirty="0"/>
          </a:p>
          <a:p>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7" name="Content Placeholder 5">
            <a:extLst>
              <a:ext uri="{FF2B5EF4-FFF2-40B4-BE49-F238E27FC236}">
                <a16:creationId xmlns:a16="http://schemas.microsoft.com/office/drawing/2014/main" id="{AD7E3990-E000-46CC-967D-345E4015707F}"/>
              </a:ext>
            </a:extLst>
          </p:cNvPr>
          <p:cNvSpPr txBox="1">
            <a:spLocks/>
          </p:cNvSpPr>
          <p:nvPr/>
        </p:nvSpPr>
        <p:spPr>
          <a:xfrm>
            <a:off x="838200" y="1804521"/>
            <a:ext cx="9148482" cy="364202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effectLst/>
              </a:rPr>
              <a:t>Founded in 1937 by neuropsychiatrist Dr. Abraham Low</a:t>
            </a:r>
          </a:p>
          <a:p>
            <a:r>
              <a:rPr lang="en-US" sz="3000" dirty="0">
                <a:effectLst/>
              </a:rPr>
              <a:t>Developed over 80 years ago by Dr. Low and his patients </a:t>
            </a:r>
          </a:p>
          <a:p>
            <a:r>
              <a:rPr lang="en-US" sz="3000" dirty="0"/>
              <a:t>F</a:t>
            </a:r>
            <a:r>
              <a:rPr lang="en-US" sz="3000" dirty="0">
                <a:effectLst/>
              </a:rPr>
              <a:t>oundation of Cognitive Behavioral Training</a:t>
            </a:r>
          </a:p>
          <a:p>
            <a:r>
              <a:rPr lang="en-US" sz="3000" dirty="0">
                <a:effectLst/>
              </a:rPr>
              <a:t>Consistent approach replicated by nonprofessionals = peer-led, self-help model</a:t>
            </a:r>
          </a:p>
          <a:p>
            <a:r>
              <a:rPr lang="en-US" sz="3000" dirty="0">
                <a:effectLst/>
              </a:rPr>
              <a:t>Group meetings:  in-person, online Zoom, phone, chat</a:t>
            </a:r>
          </a:p>
          <a:p>
            <a:endParaRPr lang="en-US" sz="3000" dirty="0">
              <a:solidFill>
                <a:schemeClr val="accent2">
                  <a:lumMod val="75000"/>
                </a:schemeClr>
              </a:solidFill>
            </a:endParaRPr>
          </a:p>
        </p:txBody>
      </p:sp>
      <p:pic>
        <p:nvPicPr>
          <p:cNvPr id="9" name="Picture 8">
            <a:extLst>
              <a:ext uri="{FF2B5EF4-FFF2-40B4-BE49-F238E27FC236}">
                <a16:creationId xmlns:a16="http://schemas.microsoft.com/office/drawing/2014/main" id="{B96ECBDE-9E43-4B49-8663-2C85E67983A6}"/>
              </a:ext>
            </a:extLst>
          </p:cNvPr>
          <p:cNvPicPr>
            <a:picLocks noChangeAspect="1"/>
          </p:cNvPicPr>
          <p:nvPr/>
        </p:nvPicPr>
        <p:blipFill>
          <a:blip r:embed="rId3"/>
          <a:stretch>
            <a:fillRect/>
          </a:stretch>
        </p:blipFill>
        <p:spPr>
          <a:xfrm>
            <a:off x="10160143" y="3212431"/>
            <a:ext cx="1877216" cy="2891145"/>
          </a:xfrm>
          <a:prstGeom prst="rect">
            <a:avLst/>
          </a:prstGeom>
        </p:spPr>
      </p:pic>
    </p:spTree>
    <p:extLst>
      <p:ext uri="{BB962C8B-B14F-4D97-AF65-F5344CB8AC3E}">
        <p14:creationId xmlns:p14="http://schemas.microsoft.com/office/powerpoint/2010/main" val="8163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Meetings and practice</a:t>
            </a:r>
            <a:br>
              <a:rPr lang="en-US" b="1" dirty="0">
                <a:solidFill>
                  <a:schemeClr val="bg1"/>
                </a:solidFill>
              </a:rPr>
            </a:br>
            <a:r>
              <a:rPr lang="en-US" b="1" dirty="0">
                <a:solidFill>
                  <a:schemeClr val="bg1"/>
                </a:solidFill>
              </a:rPr>
              <a:t>for anyone, anywhere, anytime</a:t>
            </a:r>
          </a:p>
        </p:txBody>
      </p:sp>
      <p:sp>
        <p:nvSpPr>
          <p:cNvPr id="3" name="Content Placeholder 2">
            <a:extLst>
              <a:ext uri="{FF2B5EF4-FFF2-40B4-BE49-F238E27FC236}">
                <a16:creationId xmlns:a16="http://schemas.microsoft.com/office/drawing/2014/main" id="{E99DB230-3C2A-45E8-9326-B9B430198545}"/>
              </a:ext>
            </a:extLst>
          </p:cNvPr>
          <p:cNvSpPr>
            <a:spLocks noGrp="1"/>
          </p:cNvSpPr>
          <p:nvPr>
            <p:ph idx="1"/>
          </p:nvPr>
        </p:nvSpPr>
        <p:spPr/>
        <p:txBody>
          <a:bodyPr>
            <a:normAutofit/>
          </a:bodyPr>
          <a:lstStyle/>
          <a:p>
            <a:endParaRPr lang="en-US" dirty="0"/>
          </a:p>
          <a:p>
            <a:pPr marL="0" indent="0">
              <a:buNone/>
            </a:pPr>
            <a:endParaRPr lang="en-US" dirty="0"/>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4" name="TextBox 3">
            <a:extLst>
              <a:ext uri="{FF2B5EF4-FFF2-40B4-BE49-F238E27FC236}">
                <a16:creationId xmlns:a16="http://schemas.microsoft.com/office/drawing/2014/main" id="{CDF02202-ADC4-4E20-8455-F60A5EDDBAA5}"/>
              </a:ext>
            </a:extLst>
          </p:cNvPr>
          <p:cNvSpPr txBox="1"/>
          <p:nvPr/>
        </p:nvSpPr>
        <p:spPr>
          <a:xfrm>
            <a:off x="838200" y="2017059"/>
            <a:ext cx="10515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In-person Community meetings ( subject to pandemic guidelines)</a:t>
            </a:r>
          </a:p>
          <a:p>
            <a:pPr marL="285750" indent="-285750">
              <a:buFont typeface="Arial" panose="020B0604020202020204" pitchFamily="34" charset="0"/>
              <a:buChar char="•"/>
            </a:pPr>
            <a:r>
              <a:rPr lang="en-US" sz="2400" dirty="0"/>
              <a:t>Zoom</a:t>
            </a:r>
          </a:p>
          <a:p>
            <a:pPr marL="285750" indent="-285750">
              <a:buFont typeface="Arial" panose="020B0604020202020204" pitchFamily="34" charset="0"/>
              <a:buChar char="•"/>
            </a:pPr>
            <a:r>
              <a:rPr lang="en-US" sz="2400" dirty="0"/>
              <a:t>Phone</a:t>
            </a:r>
          </a:p>
          <a:p>
            <a:pPr marL="285750" indent="-285750">
              <a:buFont typeface="Arial" panose="020B0604020202020204" pitchFamily="34" charset="0"/>
              <a:buChar char="•"/>
            </a:pPr>
            <a:r>
              <a:rPr lang="en-US" sz="2400" dirty="0"/>
              <a:t>Chat</a:t>
            </a:r>
          </a:p>
          <a:p>
            <a:pPr marL="285750" indent="-285750">
              <a:buFont typeface="Arial" panose="020B0604020202020204" pitchFamily="34" charset="0"/>
              <a:buChar char="•"/>
            </a:pPr>
            <a:r>
              <a:rPr lang="en-US" sz="2400" dirty="0"/>
              <a:t>Facebook closed page</a:t>
            </a:r>
          </a:p>
          <a:p>
            <a:pPr marL="285750" indent="-285750">
              <a:buFont typeface="Arial" panose="020B0604020202020204" pitchFamily="34" charset="0"/>
              <a:buChar char="•"/>
            </a:pPr>
            <a:r>
              <a:rPr lang="en-US" sz="2400" dirty="0"/>
              <a:t>Veterans</a:t>
            </a:r>
          </a:p>
          <a:p>
            <a:pPr marL="285750" indent="-285750">
              <a:buFont typeface="Arial" panose="020B0604020202020204" pitchFamily="34" charset="0"/>
              <a:buChar char="•"/>
            </a:pPr>
            <a:r>
              <a:rPr lang="en-US" sz="2400" dirty="0"/>
              <a:t>Youth</a:t>
            </a:r>
          </a:p>
        </p:txBody>
      </p:sp>
    </p:spTree>
    <p:extLst>
      <p:ext uri="{BB962C8B-B14F-4D97-AF65-F5344CB8AC3E}">
        <p14:creationId xmlns:p14="http://schemas.microsoft.com/office/powerpoint/2010/main" val="119911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Focus on trivialities</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6" name="Content Placeholder 5">
            <a:extLst>
              <a:ext uri="{FF2B5EF4-FFF2-40B4-BE49-F238E27FC236}">
                <a16:creationId xmlns:a16="http://schemas.microsoft.com/office/drawing/2014/main" id="{57851B8B-CEC5-4FA4-902F-588430BF76D5}"/>
              </a:ext>
            </a:extLst>
          </p:cNvPr>
          <p:cNvSpPr>
            <a:spLocks noGrp="1"/>
          </p:cNvSpPr>
          <p:nvPr>
            <p:ph idx="1"/>
          </p:nvPr>
        </p:nvSpPr>
        <p:spPr>
          <a:xfrm>
            <a:off x="2358887" y="2043383"/>
            <a:ext cx="7189401" cy="6872651"/>
          </a:xfrm>
          <a:prstGeom prst="rect">
            <a:avLst/>
          </a:prstGeom>
        </p:spPr>
        <p:txBody>
          <a:bodyPr wrap="square">
            <a:spAutoFit/>
          </a:bodyPr>
          <a:lstStyle/>
          <a:p>
            <a:r>
              <a:rPr lang="en-US" sz="3000" dirty="0"/>
              <a:t>We only deal with symptoms experienced during the trivialities of everyday life:</a:t>
            </a:r>
          </a:p>
          <a:p>
            <a:pPr lvl="1"/>
            <a:r>
              <a:rPr lang="en-US" sz="3000" dirty="0">
                <a:solidFill>
                  <a:srgbClr val="FF0000"/>
                </a:solidFill>
              </a:rPr>
              <a:t>obstacles</a:t>
            </a:r>
          </a:p>
          <a:p>
            <a:pPr lvl="1"/>
            <a:r>
              <a:rPr lang="en-US" sz="3000" dirty="0">
                <a:solidFill>
                  <a:schemeClr val="accent6">
                    <a:lumMod val="75000"/>
                  </a:schemeClr>
                </a:solidFill>
              </a:rPr>
              <a:t>delays</a:t>
            </a:r>
          </a:p>
          <a:p>
            <a:pPr lvl="1"/>
            <a:r>
              <a:rPr lang="en-US" sz="3000" dirty="0">
                <a:solidFill>
                  <a:schemeClr val="accent1">
                    <a:lumMod val="75000"/>
                  </a:schemeClr>
                </a:solidFill>
              </a:rPr>
              <a:t>inconsiderate people</a:t>
            </a:r>
          </a:p>
          <a:p>
            <a:pPr lvl="1"/>
            <a:r>
              <a:rPr lang="en-US" sz="3000" dirty="0">
                <a:solidFill>
                  <a:schemeClr val="accent2">
                    <a:lumMod val="75000"/>
                  </a:schemeClr>
                </a:solidFill>
              </a:rPr>
              <a:t>frequent annoyances, irritations and frustrations</a:t>
            </a:r>
          </a:p>
          <a:p>
            <a:pPr lvl="1"/>
            <a:r>
              <a:rPr lang="en-US" sz="3000" b="1" dirty="0">
                <a:solidFill>
                  <a:schemeClr val="accent2">
                    <a:lumMod val="75000"/>
                  </a:schemeClr>
                </a:solidFill>
              </a:rPr>
              <a:t>fear</a:t>
            </a:r>
          </a:p>
          <a:p>
            <a:pPr lvl="1"/>
            <a:r>
              <a:rPr lang="en-US" sz="3000" b="1" dirty="0">
                <a:solidFill>
                  <a:schemeClr val="accent2">
                    <a:lumMod val="75000"/>
                  </a:schemeClr>
                </a:solidFill>
              </a:rPr>
              <a:t>anger</a:t>
            </a:r>
            <a:endParaRPr lang="en-US" sz="2600" b="1" dirty="0">
              <a:solidFill>
                <a:schemeClr val="accent2">
                  <a:lumMod val="75000"/>
                </a:schemeClr>
              </a:solidFill>
            </a:endParaRPr>
          </a:p>
          <a:p>
            <a:pPr lvl="1"/>
            <a:r>
              <a:rPr lang="en-US" sz="2800" b="1" dirty="0">
                <a:solidFill>
                  <a:schemeClr val="accent2">
                    <a:lumMod val="75000"/>
                  </a:schemeClr>
                </a:solidFill>
              </a:rPr>
              <a:t>lowered feelings</a:t>
            </a:r>
          </a:p>
          <a:p>
            <a:pPr lvl="1"/>
            <a:r>
              <a:rPr lang="en-US" sz="2800" b="1" dirty="0">
                <a:solidFill>
                  <a:schemeClr val="accent2">
                    <a:lumMod val="75000"/>
                  </a:schemeClr>
                </a:solidFill>
              </a:rPr>
              <a:t>anxiety</a:t>
            </a:r>
          </a:p>
          <a:p>
            <a:pPr lvl="1"/>
            <a:r>
              <a:rPr lang="en-US" sz="2800" b="1" dirty="0">
                <a:solidFill>
                  <a:schemeClr val="accent2">
                    <a:lumMod val="75000"/>
                  </a:schemeClr>
                </a:solidFill>
              </a:rPr>
              <a:t>obsessive-compulsive behavior</a:t>
            </a:r>
          </a:p>
          <a:p>
            <a:pPr lvl="1"/>
            <a:r>
              <a:rPr lang="en-US" sz="2800" b="1" dirty="0">
                <a:solidFill>
                  <a:schemeClr val="accent2">
                    <a:lumMod val="75000"/>
                  </a:schemeClr>
                </a:solidFill>
              </a:rPr>
              <a:t>insomnia</a:t>
            </a:r>
          </a:p>
          <a:p>
            <a:pPr lvl="1"/>
            <a:r>
              <a:rPr lang="en-US" sz="2800" b="1" dirty="0">
                <a:solidFill>
                  <a:schemeClr val="accent2">
                    <a:lumMod val="75000"/>
                  </a:schemeClr>
                </a:solidFill>
              </a:rPr>
              <a:t>and more!</a:t>
            </a:r>
          </a:p>
          <a:p>
            <a:pPr lvl="1"/>
            <a:endParaRPr lang="en-US" sz="2800" b="1" dirty="0">
              <a:solidFill>
                <a:schemeClr val="accent2">
                  <a:lumMod val="75000"/>
                </a:schemeClr>
              </a:solidFill>
            </a:endParaRPr>
          </a:p>
        </p:txBody>
      </p:sp>
      <p:pic>
        <p:nvPicPr>
          <p:cNvPr id="9" name="Picture 8">
            <a:extLst>
              <a:ext uri="{FF2B5EF4-FFF2-40B4-BE49-F238E27FC236}">
                <a16:creationId xmlns:a16="http://schemas.microsoft.com/office/drawing/2014/main" id="{38ADBC22-1E79-401C-A5F5-FE97A9551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538" y="4859090"/>
            <a:ext cx="1589708" cy="1190010"/>
          </a:xfrm>
          <a:prstGeom prst="rect">
            <a:avLst/>
          </a:prstGeom>
        </p:spPr>
      </p:pic>
      <p:pic>
        <p:nvPicPr>
          <p:cNvPr id="14" name="Picture 6" descr="Image result for I know">
            <a:extLst>
              <a:ext uri="{FF2B5EF4-FFF2-40B4-BE49-F238E27FC236}">
                <a16:creationId xmlns:a16="http://schemas.microsoft.com/office/drawing/2014/main" id="{A62EA5C3-078A-42A2-AE2F-80D3018B3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87707"/>
            <a:ext cx="1355865" cy="11298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facebookbrand.com/img/fb-art.jpg">
            <a:extLst>
              <a:ext uri="{FF2B5EF4-FFF2-40B4-BE49-F238E27FC236}">
                <a16:creationId xmlns:a16="http://schemas.microsoft.com/office/drawing/2014/main" id="{817E499D-DDA9-4144-A926-8302FE6BB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06" y="1948670"/>
            <a:ext cx="1316901" cy="13169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traffic">
            <a:extLst>
              <a:ext uri="{FF2B5EF4-FFF2-40B4-BE49-F238E27FC236}">
                <a16:creationId xmlns:a16="http://schemas.microsoft.com/office/drawing/2014/main" id="{E463DC77-FCDF-48F5-B0B9-1C32308EB2F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764076" y="1956025"/>
            <a:ext cx="1573418" cy="11328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4D8F406-18D3-44F8-9664-C07A3B9E17CB}"/>
              </a:ext>
            </a:extLst>
          </p:cNvPr>
          <p:cNvPicPr>
            <a:picLocks noChangeAspect="1"/>
          </p:cNvPicPr>
          <p:nvPr/>
        </p:nvPicPr>
        <p:blipFill>
          <a:blip r:embed="rId7"/>
          <a:stretch>
            <a:fillRect/>
          </a:stretch>
        </p:blipFill>
        <p:spPr>
          <a:xfrm>
            <a:off x="854507" y="3568286"/>
            <a:ext cx="1316901" cy="1316901"/>
          </a:xfrm>
          <a:prstGeom prst="rect">
            <a:avLst/>
          </a:prstGeom>
          <a:ln>
            <a:noFill/>
          </a:ln>
          <a:effectLst>
            <a:outerShdw blurRad="190500" algn="tl" rotWithShape="0">
              <a:srgbClr val="000000">
                <a:alpha val="70000"/>
              </a:srgbClr>
            </a:outerShdw>
          </a:effectLst>
        </p:spPr>
      </p:pic>
      <p:pic>
        <p:nvPicPr>
          <p:cNvPr id="18" name="Picture 4" descr="Image result for please stop leaving the drawers open">
            <a:extLst>
              <a:ext uri="{FF2B5EF4-FFF2-40B4-BE49-F238E27FC236}">
                <a16:creationId xmlns:a16="http://schemas.microsoft.com/office/drawing/2014/main" id="{640DC1C6-6C1E-4B6E-B75C-35BFF6EC7568}"/>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764076" y="3402439"/>
            <a:ext cx="1605587" cy="11006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DE2C272-CDD6-4325-A77C-0CFFC002D780}"/>
              </a:ext>
            </a:extLst>
          </p:cNvPr>
          <p:cNvGrpSpPr/>
          <p:nvPr/>
        </p:nvGrpSpPr>
        <p:grpSpPr>
          <a:xfrm>
            <a:off x="7884506" y="6294130"/>
            <a:ext cx="27000" cy="360"/>
            <a:chOff x="7884506" y="6294130"/>
            <a:chExt cx="27000" cy="360"/>
          </a:xfrm>
        </p:grpSpPr>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FEC15A91-44C3-4260-93A0-84A9D0847995}"/>
                    </a:ext>
                  </a:extLst>
                </p14:cNvPr>
                <p14:cNvContentPartPr/>
                <p14:nvPr/>
              </p14:nvContentPartPr>
              <p14:xfrm>
                <a:off x="7911146" y="6294130"/>
                <a:ext cx="360" cy="360"/>
              </p14:xfrm>
            </p:contentPart>
          </mc:Choice>
          <mc:Fallback xmlns="">
            <p:pic>
              <p:nvPicPr>
                <p:cNvPr id="3" name="Ink 2">
                  <a:extLst>
                    <a:ext uri="{FF2B5EF4-FFF2-40B4-BE49-F238E27FC236}">
                      <a16:creationId xmlns:a16="http://schemas.microsoft.com/office/drawing/2014/main" id="{FEC15A91-44C3-4260-93A0-84A9D0847995}"/>
                    </a:ext>
                  </a:extLst>
                </p:cNvPr>
                <p:cNvPicPr/>
                <p:nvPr/>
              </p:nvPicPr>
              <p:blipFill>
                <a:blip r:embed="rId10"/>
                <a:stretch>
                  <a:fillRect/>
                </a:stretch>
              </p:blipFill>
              <p:spPr>
                <a:xfrm>
                  <a:off x="7902146" y="6285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BB01B5A4-BD98-482E-8CF9-A763BCB579DF}"/>
                    </a:ext>
                  </a:extLst>
                </p14:cNvPr>
                <p14:cNvContentPartPr/>
                <p14:nvPr/>
              </p14:nvContentPartPr>
              <p14:xfrm>
                <a:off x="7884506" y="6294130"/>
                <a:ext cx="360" cy="360"/>
              </p14:xfrm>
            </p:contentPart>
          </mc:Choice>
          <mc:Fallback xmlns="">
            <p:pic>
              <p:nvPicPr>
                <p:cNvPr id="4" name="Ink 3">
                  <a:extLst>
                    <a:ext uri="{FF2B5EF4-FFF2-40B4-BE49-F238E27FC236}">
                      <a16:creationId xmlns:a16="http://schemas.microsoft.com/office/drawing/2014/main" id="{BB01B5A4-BD98-482E-8CF9-A763BCB579DF}"/>
                    </a:ext>
                  </a:extLst>
                </p:cNvPr>
                <p:cNvPicPr/>
                <p:nvPr/>
              </p:nvPicPr>
              <p:blipFill>
                <a:blip r:embed="rId10"/>
                <a:stretch>
                  <a:fillRect/>
                </a:stretch>
              </p:blipFill>
              <p:spPr>
                <a:xfrm>
                  <a:off x="7875866" y="6285490"/>
                  <a:ext cx="18000" cy="18000"/>
                </a:xfrm>
                <a:prstGeom prst="rect">
                  <a:avLst/>
                </a:prstGeom>
              </p:spPr>
            </p:pic>
          </mc:Fallback>
        </mc:AlternateContent>
      </p:grpSp>
      <p:grpSp>
        <p:nvGrpSpPr>
          <p:cNvPr id="13" name="Group 12">
            <a:extLst>
              <a:ext uri="{FF2B5EF4-FFF2-40B4-BE49-F238E27FC236}">
                <a16:creationId xmlns:a16="http://schemas.microsoft.com/office/drawing/2014/main" id="{0E98300F-0B65-4BFC-BCF8-C4E5627FC8A4}"/>
              </a:ext>
            </a:extLst>
          </p:cNvPr>
          <p:cNvGrpSpPr/>
          <p:nvPr/>
        </p:nvGrpSpPr>
        <p:grpSpPr>
          <a:xfrm>
            <a:off x="7579946" y="6373690"/>
            <a:ext cx="360" cy="360"/>
            <a:chOff x="7579946" y="6373690"/>
            <a:chExt cx="360" cy="36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D340FAC-AD56-4AA2-A13F-B9E909711B0F}"/>
                    </a:ext>
                  </a:extLst>
                </p14:cNvPr>
                <p14:cNvContentPartPr/>
                <p14:nvPr/>
              </p14:nvContentPartPr>
              <p14:xfrm>
                <a:off x="7579946" y="6373690"/>
                <a:ext cx="360" cy="360"/>
              </p14:xfrm>
            </p:contentPart>
          </mc:Choice>
          <mc:Fallback xmlns="">
            <p:pic>
              <p:nvPicPr>
                <p:cNvPr id="7" name="Ink 6">
                  <a:extLst>
                    <a:ext uri="{FF2B5EF4-FFF2-40B4-BE49-F238E27FC236}">
                      <a16:creationId xmlns:a16="http://schemas.microsoft.com/office/drawing/2014/main" id="{9D340FAC-AD56-4AA2-A13F-B9E909711B0F}"/>
                    </a:ext>
                  </a:extLst>
                </p:cNvPr>
                <p:cNvPicPr/>
                <p:nvPr/>
              </p:nvPicPr>
              <p:blipFill>
                <a:blip r:embed="rId10"/>
                <a:stretch>
                  <a:fillRect/>
                </a:stretch>
              </p:blipFill>
              <p:spPr>
                <a:xfrm>
                  <a:off x="7571306" y="63650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8CCA7302-6C0D-4ACE-BBE4-476551DBFC1B}"/>
                    </a:ext>
                  </a:extLst>
                </p14:cNvPr>
                <p14:cNvContentPartPr/>
                <p14:nvPr/>
              </p14:nvContentPartPr>
              <p14:xfrm>
                <a:off x="7579946" y="6373690"/>
                <a:ext cx="360" cy="360"/>
              </p14:xfrm>
            </p:contentPart>
          </mc:Choice>
          <mc:Fallback xmlns="">
            <p:pic>
              <p:nvPicPr>
                <p:cNvPr id="10" name="Ink 9">
                  <a:extLst>
                    <a:ext uri="{FF2B5EF4-FFF2-40B4-BE49-F238E27FC236}">
                      <a16:creationId xmlns:a16="http://schemas.microsoft.com/office/drawing/2014/main" id="{8CCA7302-6C0D-4ACE-BBE4-476551DBFC1B}"/>
                    </a:ext>
                  </a:extLst>
                </p:cNvPr>
                <p:cNvPicPr/>
                <p:nvPr/>
              </p:nvPicPr>
              <p:blipFill>
                <a:blip r:embed="rId10"/>
                <a:stretch>
                  <a:fillRect/>
                </a:stretch>
              </p:blipFill>
              <p:spPr>
                <a:xfrm>
                  <a:off x="7571306" y="636505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1093949-863E-40D0-9BF2-816AAD6682EA}"/>
                  </a:ext>
                </a:extLst>
              </p14:cNvPr>
              <p14:cNvContentPartPr/>
              <p14:nvPr/>
            </p14:nvContentPartPr>
            <p14:xfrm>
              <a:off x="7712426" y="6373690"/>
              <a:ext cx="360" cy="360"/>
            </p14:xfrm>
          </p:contentPart>
        </mc:Choice>
        <mc:Fallback xmlns="">
          <p:pic>
            <p:nvPicPr>
              <p:cNvPr id="12" name="Ink 11">
                <a:extLst>
                  <a:ext uri="{FF2B5EF4-FFF2-40B4-BE49-F238E27FC236}">
                    <a16:creationId xmlns:a16="http://schemas.microsoft.com/office/drawing/2014/main" id="{11093949-863E-40D0-9BF2-816AAD6682EA}"/>
                  </a:ext>
                </a:extLst>
              </p:cNvPr>
              <p:cNvPicPr/>
              <p:nvPr/>
            </p:nvPicPr>
            <p:blipFill>
              <a:blip r:embed="rId10"/>
              <a:stretch>
                <a:fillRect/>
              </a:stretch>
            </p:blipFill>
            <p:spPr>
              <a:xfrm>
                <a:off x="7703426" y="6365050"/>
                <a:ext cx="18000" cy="18000"/>
              </a:xfrm>
              <a:prstGeom prst="rect">
                <a:avLst/>
              </a:prstGeom>
            </p:spPr>
          </p:pic>
        </mc:Fallback>
      </mc:AlternateContent>
    </p:spTree>
    <p:extLst>
      <p:ext uri="{BB962C8B-B14F-4D97-AF65-F5344CB8AC3E}">
        <p14:creationId xmlns:p14="http://schemas.microsoft.com/office/powerpoint/2010/main" val="95611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Basic Concept # 1:    2 </a:t>
            </a:r>
            <a:r>
              <a:rPr lang="en-US" sz="3500" b="1" dirty="0">
                <a:solidFill>
                  <a:schemeClr val="bg1"/>
                </a:solidFill>
              </a:rPr>
              <a:t>types of Temper </a:t>
            </a:r>
            <a:endParaRPr lang="en-US" sz="3500" b="1" dirty="0">
              <a:solidFill>
                <a:srgbClr val="FF0000"/>
              </a:solidFill>
            </a:endParaRP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5" name="Content Placeholder 4">
            <a:extLst>
              <a:ext uri="{FF2B5EF4-FFF2-40B4-BE49-F238E27FC236}">
                <a16:creationId xmlns:a16="http://schemas.microsoft.com/office/drawing/2014/main" id="{831D48E7-67A3-47C2-9CFA-C03C030BA079}"/>
              </a:ext>
            </a:extLst>
          </p:cNvPr>
          <p:cNvSpPr>
            <a:spLocks noGrp="1"/>
          </p:cNvSpPr>
          <p:nvPr>
            <p:ph idx="1"/>
          </p:nvPr>
        </p:nvSpPr>
        <p:spPr>
          <a:xfrm>
            <a:off x="270587" y="1908313"/>
            <a:ext cx="11083214" cy="4949686"/>
          </a:xfrm>
        </p:spPr>
        <p:txBody>
          <a:bodyPr/>
          <a:lstStyle/>
          <a:p>
            <a:pPr marL="0" indent="0">
              <a:buNone/>
            </a:pPr>
            <a:r>
              <a:rPr lang="en-US" sz="2400" dirty="0"/>
              <a:t>The</a:t>
            </a:r>
            <a:r>
              <a:rPr lang="en-US" dirty="0"/>
              <a:t> judgment of right and wrong in everyday events. </a:t>
            </a:r>
          </a:p>
          <a:p>
            <a:pPr marL="0" indent="0">
              <a:buNone/>
            </a:pPr>
            <a:r>
              <a:rPr lang="en-US" dirty="0"/>
              <a:t>(This does not apply to legal, moral, or ethical issues.)</a:t>
            </a:r>
          </a:p>
          <a:p>
            <a:endParaRPr lang="en-US" dirty="0"/>
          </a:p>
        </p:txBody>
      </p:sp>
      <p:sp>
        <p:nvSpPr>
          <p:cNvPr id="9" name="Content Placeholder 2">
            <a:extLst>
              <a:ext uri="{FF2B5EF4-FFF2-40B4-BE49-F238E27FC236}">
                <a16:creationId xmlns:a16="http://schemas.microsoft.com/office/drawing/2014/main" id="{16CBAD04-96E9-435B-B2B4-EDD0A52751A4}"/>
              </a:ext>
            </a:extLst>
          </p:cNvPr>
          <p:cNvSpPr txBox="1">
            <a:spLocks/>
          </p:cNvSpPr>
          <p:nvPr/>
        </p:nvSpPr>
        <p:spPr>
          <a:xfrm>
            <a:off x="230760" y="2854555"/>
            <a:ext cx="4064606" cy="392637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a:solidFill>
                  <a:srgbClr val="FF0000"/>
                </a:solidFill>
              </a:rPr>
              <a:t>ANGRY TEMPER </a:t>
            </a:r>
          </a:p>
          <a:p>
            <a:pPr marL="0" indent="0" algn="ctr">
              <a:buFont typeface="Arial" panose="020B0604020202020204" pitchFamily="34" charset="0"/>
              <a:buNone/>
            </a:pPr>
            <a:r>
              <a:rPr lang="en-US" sz="8000" dirty="0">
                <a:solidFill>
                  <a:srgbClr val="FF0000"/>
                </a:solidFill>
              </a:rPr>
              <a:t>(The other person is wrong, or has wronged me)</a:t>
            </a:r>
          </a:p>
          <a:p>
            <a:pPr marL="0" indent="0">
              <a:buFont typeface="Arial" panose="020B0604020202020204" pitchFamily="34" charset="0"/>
              <a:buNone/>
            </a:pPr>
            <a:r>
              <a:rPr lang="en-US" sz="9600" dirty="0"/>
              <a:t>Feelings related to Angry Temper:</a:t>
            </a:r>
          </a:p>
          <a:p>
            <a:pPr lvl="1">
              <a:buFont typeface="Wingdings" panose="05000000000000000000" pitchFamily="2" charset="2"/>
              <a:buChar char="Ø"/>
            </a:pPr>
            <a:r>
              <a:rPr lang="en-US" sz="9600" dirty="0"/>
              <a:t>Resentment</a:t>
            </a:r>
          </a:p>
          <a:p>
            <a:pPr lvl="1">
              <a:buFont typeface="Wingdings" panose="05000000000000000000" pitchFamily="2" charset="2"/>
              <a:buChar char="Ø"/>
            </a:pPr>
            <a:r>
              <a:rPr lang="en-US" sz="9600" dirty="0"/>
              <a:t>Impatience</a:t>
            </a:r>
          </a:p>
          <a:p>
            <a:pPr lvl="1">
              <a:buFont typeface="Wingdings" panose="05000000000000000000" pitchFamily="2" charset="2"/>
              <a:buChar char="Ø"/>
            </a:pPr>
            <a:r>
              <a:rPr lang="en-US" sz="9600" dirty="0"/>
              <a:t>Hatred</a:t>
            </a:r>
          </a:p>
          <a:p>
            <a:pPr lvl="1">
              <a:buFont typeface="Wingdings" panose="05000000000000000000" pitchFamily="2" charset="2"/>
              <a:buChar char="Ø"/>
            </a:pPr>
            <a:r>
              <a:rPr lang="en-US" sz="9600" dirty="0"/>
              <a:t>Disgust</a:t>
            </a:r>
          </a:p>
          <a:p>
            <a:pPr lvl="1">
              <a:buFont typeface="Wingdings" panose="05000000000000000000" pitchFamily="2" charset="2"/>
              <a:buChar char="Ø"/>
            </a:pPr>
            <a:r>
              <a:rPr lang="en-US" sz="9600" dirty="0"/>
              <a:t>Rebellion</a:t>
            </a:r>
          </a:p>
          <a:p>
            <a:pPr lvl="1">
              <a:buFont typeface="Wingdings" panose="05000000000000000000" pitchFamily="2" charset="2"/>
              <a:buChar char="Ø"/>
            </a:pPr>
            <a:r>
              <a:rPr lang="en-US" sz="9600" dirty="0"/>
              <a:t>I don’t like it or want it; it </a:t>
            </a:r>
            <a:r>
              <a:rPr lang="en-US" sz="11200" dirty="0"/>
              <a:t>shouldn’t be</a:t>
            </a:r>
          </a:p>
          <a:p>
            <a:pPr lvl="1">
              <a:buFont typeface="Wingdings" panose="05000000000000000000" pitchFamily="2" charset="2"/>
              <a:buChar char="Ø"/>
            </a:pPr>
            <a:r>
              <a:rPr lang="en-US" sz="9600" dirty="0"/>
              <a:t>Irritation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3" name="Rectangle 12">
            <a:extLst>
              <a:ext uri="{FF2B5EF4-FFF2-40B4-BE49-F238E27FC236}">
                <a16:creationId xmlns:a16="http://schemas.microsoft.com/office/drawing/2014/main" id="{E9891BFE-A543-4F50-8212-B4C917EEC3AC}"/>
              </a:ext>
            </a:extLst>
          </p:cNvPr>
          <p:cNvSpPr/>
          <p:nvPr/>
        </p:nvSpPr>
        <p:spPr>
          <a:xfrm>
            <a:off x="5118848" y="5272822"/>
            <a:ext cx="806021" cy="369332"/>
          </a:xfrm>
          <a:prstGeom prst="rect">
            <a:avLst/>
          </a:prstGeom>
        </p:spPr>
        <p:txBody>
          <a:bodyPr wrap="square">
            <a:spAutoFit/>
          </a:bodyPr>
          <a:lstStyle/>
          <a:p>
            <a:r>
              <a:rPr lang="en-US" dirty="0"/>
              <a:t>          </a:t>
            </a:r>
          </a:p>
        </p:txBody>
      </p:sp>
      <p:sp>
        <p:nvSpPr>
          <p:cNvPr id="14" name="Rectangle 13">
            <a:extLst>
              <a:ext uri="{FF2B5EF4-FFF2-40B4-BE49-F238E27FC236}">
                <a16:creationId xmlns:a16="http://schemas.microsoft.com/office/drawing/2014/main" id="{9435DC62-9F0E-4F62-B546-43D7CBAF3069}"/>
              </a:ext>
            </a:extLst>
          </p:cNvPr>
          <p:cNvSpPr/>
          <p:nvPr/>
        </p:nvSpPr>
        <p:spPr>
          <a:xfrm>
            <a:off x="7896636" y="3023917"/>
            <a:ext cx="3496993" cy="3985706"/>
          </a:xfrm>
          <a:prstGeom prst="rect">
            <a:avLst/>
          </a:prstGeom>
          <a:noFill/>
        </p:spPr>
        <p:txBody>
          <a:bodyPr wrap="square">
            <a:spAutoFit/>
          </a:bodyPr>
          <a:lstStyle/>
          <a:p>
            <a:pPr algn="ctr"/>
            <a:r>
              <a:rPr lang="en-US" sz="2500" b="1" dirty="0">
                <a:solidFill>
                  <a:schemeClr val="accent6">
                    <a:lumMod val="75000"/>
                  </a:schemeClr>
                </a:solidFill>
              </a:rPr>
              <a:t>FEARFUL TEMPER  </a:t>
            </a:r>
          </a:p>
          <a:p>
            <a:pPr algn="ctr"/>
            <a:r>
              <a:rPr lang="en-US" sz="2400" dirty="0">
                <a:solidFill>
                  <a:schemeClr val="accent6">
                    <a:lumMod val="75000"/>
                  </a:schemeClr>
                </a:solidFill>
              </a:rPr>
              <a:t>(I am wrong) </a:t>
            </a:r>
          </a:p>
          <a:p>
            <a:pPr algn="ctr"/>
            <a:endParaRPr lang="en-US" sz="1200" dirty="0">
              <a:solidFill>
                <a:srgbClr val="FFC000"/>
              </a:solidFill>
            </a:endParaRPr>
          </a:p>
          <a:p>
            <a:r>
              <a:rPr lang="en-US" dirty="0"/>
              <a:t>Feelings related to Fearful Temper:</a:t>
            </a:r>
          </a:p>
          <a:p>
            <a:pPr marL="742950" lvl="1" indent="-285750">
              <a:buFont typeface="Wingdings" panose="05000000000000000000" pitchFamily="2" charset="2"/>
              <a:buChar char="Ø"/>
            </a:pPr>
            <a:r>
              <a:rPr lang="en-US" dirty="0"/>
              <a:t>Worry</a:t>
            </a:r>
          </a:p>
          <a:p>
            <a:pPr marL="742950" lvl="1" indent="-285750">
              <a:buFont typeface="Wingdings" panose="05000000000000000000" pitchFamily="2" charset="2"/>
              <a:buChar char="Ø"/>
            </a:pPr>
            <a:r>
              <a:rPr lang="en-US" dirty="0"/>
              <a:t>Preoccupation</a:t>
            </a:r>
          </a:p>
          <a:p>
            <a:pPr marL="742950" lvl="1" indent="-285750">
              <a:buFont typeface="Wingdings" panose="05000000000000000000" pitchFamily="2" charset="2"/>
              <a:buChar char="Ø"/>
            </a:pPr>
            <a:r>
              <a:rPr lang="en-US" dirty="0"/>
              <a:t>Feelings of inadequacy</a:t>
            </a:r>
          </a:p>
          <a:p>
            <a:pPr marL="742950" lvl="1" indent="-285750">
              <a:buFont typeface="Wingdings" panose="05000000000000000000" pitchFamily="2" charset="2"/>
              <a:buChar char="Ø"/>
            </a:pPr>
            <a:r>
              <a:rPr lang="en-US" dirty="0"/>
              <a:t>Hopelessness</a:t>
            </a:r>
          </a:p>
          <a:p>
            <a:pPr marL="742950" lvl="1" indent="-285750">
              <a:buFont typeface="Wingdings" panose="05000000000000000000" pitchFamily="2" charset="2"/>
              <a:buChar char="Ø"/>
            </a:pPr>
            <a:r>
              <a:rPr lang="en-US" dirty="0"/>
              <a:t>Fear of damage to yourself or your reputation</a:t>
            </a:r>
          </a:p>
          <a:p>
            <a:pPr marL="742950" lvl="1" indent="-285750">
              <a:buFont typeface="Wingdings" panose="05000000000000000000" pitchFamily="2" charset="2"/>
              <a:buChar char="Ø"/>
            </a:pPr>
            <a:r>
              <a:rPr lang="en-US" dirty="0"/>
              <a:t>Sense of shame</a:t>
            </a:r>
          </a:p>
          <a:p>
            <a:pPr marL="742950" lvl="1" indent="-285750">
              <a:buFont typeface="Wingdings" panose="05000000000000000000" pitchFamily="2" charset="2"/>
              <a:buChar char="Ø"/>
            </a:pPr>
            <a:r>
              <a:rPr lang="en-US" dirty="0"/>
              <a:t>Guilt / self-blame</a:t>
            </a:r>
          </a:p>
          <a:p>
            <a:pPr marL="742950" lvl="1" indent="-285750">
              <a:buFont typeface="Wingdings" panose="05000000000000000000" pitchFamily="2" charset="2"/>
              <a:buChar char="Ø"/>
            </a:pPr>
            <a:r>
              <a:rPr lang="en-US" dirty="0"/>
              <a:t>Self-pity</a:t>
            </a:r>
          </a:p>
          <a:p>
            <a:pPr marL="742950" lvl="1" indent="-285750">
              <a:buFont typeface="Wingdings" panose="05000000000000000000" pitchFamily="2" charset="2"/>
              <a:buChar char="Ø"/>
            </a:pPr>
            <a:endParaRPr lang="en-US" sz="1200" dirty="0"/>
          </a:p>
        </p:txBody>
      </p:sp>
      <p:pic>
        <p:nvPicPr>
          <p:cNvPr id="15" name="Picture 14">
            <a:extLst>
              <a:ext uri="{FF2B5EF4-FFF2-40B4-BE49-F238E27FC236}">
                <a16:creationId xmlns:a16="http://schemas.microsoft.com/office/drawing/2014/main" id="{F839DFF4-3B4E-4884-BA4D-89B6871C4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716" y="3182432"/>
            <a:ext cx="2808306" cy="3005162"/>
          </a:xfrm>
          <a:prstGeom prst="rect">
            <a:avLst/>
          </a:prstGeom>
          <a:noFill/>
        </p:spPr>
      </p:pic>
    </p:spTree>
    <p:extLst>
      <p:ext uri="{BB962C8B-B14F-4D97-AF65-F5344CB8AC3E}">
        <p14:creationId xmlns:p14="http://schemas.microsoft.com/office/powerpoint/2010/main" val="933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normAutofit fontScale="90000"/>
          </a:bodyPr>
          <a:lstStyle/>
          <a:p>
            <a:r>
              <a:rPr lang="en-US" b="1" dirty="0">
                <a:solidFill>
                  <a:schemeClr val="bg1"/>
                </a:solidFill>
              </a:rPr>
              <a:t>Basic Concept # 2:</a:t>
            </a:r>
            <a:r>
              <a:rPr lang="en-US" sz="3500" b="1" dirty="0">
                <a:solidFill>
                  <a:schemeClr val="bg1"/>
                </a:solidFill>
              </a:rPr>
              <a:t>    Inner &amp; Outer Environment and                          the 4-part experience (feelings, sensations, thoughts, impulses)</a:t>
            </a:r>
            <a:endParaRPr lang="en-US" sz="3500" b="1" dirty="0">
              <a:solidFill>
                <a:srgbClr val="FF0000"/>
              </a:solidFill>
            </a:endParaRP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7" name="Rectangle 6">
            <a:extLst>
              <a:ext uri="{FF2B5EF4-FFF2-40B4-BE49-F238E27FC236}">
                <a16:creationId xmlns:a16="http://schemas.microsoft.com/office/drawing/2014/main" id="{821EE766-D2EA-416B-8665-3F88A5643823}"/>
              </a:ext>
            </a:extLst>
          </p:cNvPr>
          <p:cNvSpPr/>
          <p:nvPr/>
        </p:nvSpPr>
        <p:spPr>
          <a:xfrm>
            <a:off x="8610600" y="3077880"/>
            <a:ext cx="2379890" cy="1049466"/>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nSpc>
                <a:spcPct val="90000"/>
              </a:lnSpc>
              <a:spcAft>
                <a:spcPts val="600"/>
              </a:spcAft>
            </a:pPr>
            <a:r>
              <a:rPr lang="en-CA" sz="1400" dirty="0">
                <a:solidFill>
                  <a:schemeClr val="tx1"/>
                </a:solidFill>
                <a:cs typeface="Arial"/>
              </a:rPr>
              <a:t>Ideas produced by thinking, such as, “This is fun,” “I can do this,” “He is annoying,” and so on. You can learn to change your thoughts.</a:t>
            </a:r>
          </a:p>
        </p:txBody>
      </p:sp>
      <p:sp>
        <p:nvSpPr>
          <p:cNvPr id="10" name="Title 1">
            <a:extLst>
              <a:ext uri="{FF2B5EF4-FFF2-40B4-BE49-F238E27FC236}">
                <a16:creationId xmlns:a16="http://schemas.microsoft.com/office/drawing/2014/main" id="{107F5F24-7052-4565-A2FA-91F5628F399A}"/>
              </a:ext>
            </a:extLst>
          </p:cNvPr>
          <p:cNvSpPr txBox="1">
            <a:spLocks/>
          </p:cNvSpPr>
          <p:nvPr/>
        </p:nvSpPr>
        <p:spPr>
          <a:xfrm>
            <a:off x="851646" y="743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endParaRPr lang="en-US" dirty="0"/>
          </a:p>
        </p:txBody>
      </p:sp>
      <p:pic>
        <p:nvPicPr>
          <p:cNvPr id="12" name="Content Placeholder 1">
            <a:extLst>
              <a:ext uri="{FF2B5EF4-FFF2-40B4-BE49-F238E27FC236}">
                <a16:creationId xmlns:a16="http://schemas.microsoft.com/office/drawing/2014/main" id="{24D151AB-42A4-4695-B30E-3FE924D1732D}"/>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39742" y="3202427"/>
            <a:ext cx="1940600" cy="3290448"/>
          </a:xfrm>
          <a:prstGeom prst="rect">
            <a:avLst/>
          </a:prstGeom>
          <a:noFill/>
        </p:spPr>
      </p:pic>
      <p:grpSp>
        <p:nvGrpSpPr>
          <p:cNvPr id="5" name="Group 4">
            <a:extLst>
              <a:ext uri="{FF2B5EF4-FFF2-40B4-BE49-F238E27FC236}">
                <a16:creationId xmlns:a16="http://schemas.microsoft.com/office/drawing/2014/main" id="{E080613B-3B80-4878-AC3F-E4EC5AA882A9}"/>
              </a:ext>
            </a:extLst>
          </p:cNvPr>
          <p:cNvGrpSpPr/>
          <p:nvPr/>
        </p:nvGrpSpPr>
        <p:grpSpPr>
          <a:xfrm>
            <a:off x="70956" y="2218591"/>
            <a:ext cx="2853623" cy="4414265"/>
            <a:chOff x="70956" y="2218591"/>
            <a:chExt cx="2853623" cy="4414265"/>
          </a:xfrm>
        </p:grpSpPr>
        <p:sp>
          <p:nvSpPr>
            <p:cNvPr id="6" name="Rectangle 5">
              <a:extLst>
                <a:ext uri="{FF2B5EF4-FFF2-40B4-BE49-F238E27FC236}">
                  <a16:creationId xmlns:a16="http://schemas.microsoft.com/office/drawing/2014/main" id="{CB11B7ED-8B0B-4BB0-B1F6-17B961A5CDCE}"/>
                </a:ext>
              </a:extLst>
            </p:cNvPr>
            <p:cNvSpPr/>
            <p:nvPr/>
          </p:nvSpPr>
          <p:spPr>
            <a:xfrm>
              <a:off x="414824" y="4337272"/>
              <a:ext cx="2379890" cy="1108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u="sng" dirty="0">
                <a:solidFill>
                  <a:srgbClr val="0070C0"/>
                </a:solidFill>
              </a:endParaRPr>
            </a:p>
            <a:p>
              <a:r>
                <a:rPr lang="en-CA" sz="1400" dirty="0">
                  <a:solidFill>
                    <a:schemeClr val="tx1"/>
                  </a:solidFill>
                  <a:cs typeface="Arial"/>
                </a:rPr>
                <a:t>Emotions such as anger, impatience, hatred, fear, worry, embarrassment,  shame and many more. You cannot control your feelings</a:t>
              </a:r>
              <a:r>
                <a:rPr lang="en-CA" sz="1400" dirty="0">
                  <a:solidFill>
                    <a:schemeClr val="tx1">
                      <a:lumMod val="75000"/>
                      <a:lumOff val="25000"/>
                    </a:schemeClr>
                  </a:solidFill>
                  <a:cs typeface="Arial"/>
                </a:rPr>
                <a:t>.</a:t>
              </a:r>
            </a:p>
            <a:p>
              <a:pPr algn="ctr"/>
              <a:endParaRPr lang="en-US" dirty="0"/>
            </a:p>
          </p:txBody>
        </p:sp>
        <p:sp>
          <p:nvSpPr>
            <p:cNvPr id="9" name="Rectangle 8">
              <a:extLst>
                <a:ext uri="{FF2B5EF4-FFF2-40B4-BE49-F238E27FC236}">
                  <a16:creationId xmlns:a16="http://schemas.microsoft.com/office/drawing/2014/main" id="{BED75947-16BF-4622-93EA-F548B9735E13}"/>
                </a:ext>
              </a:extLst>
            </p:cNvPr>
            <p:cNvSpPr/>
            <p:nvPr/>
          </p:nvSpPr>
          <p:spPr>
            <a:xfrm>
              <a:off x="433379" y="5583390"/>
              <a:ext cx="2370612" cy="1049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tx1"/>
                  </a:solidFill>
                  <a:cs typeface="Arial"/>
                </a:rPr>
                <a:t>Physical responses such as blushing, racing heartbeat, tense muscles, teary eyes, and many more. You cannot control these sensations.</a:t>
              </a:r>
            </a:p>
          </p:txBody>
        </p:sp>
        <p:sp>
          <p:nvSpPr>
            <p:cNvPr id="18" name="TextBox 17">
              <a:extLst>
                <a:ext uri="{FF2B5EF4-FFF2-40B4-BE49-F238E27FC236}">
                  <a16:creationId xmlns:a16="http://schemas.microsoft.com/office/drawing/2014/main" id="{45098870-375A-4B1B-BBF0-E8FE593EB474}"/>
                </a:ext>
              </a:extLst>
            </p:cNvPr>
            <p:cNvSpPr txBox="1"/>
            <p:nvPr/>
          </p:nvSpPr>
          <p:spPr>
            <a:xfrm>
              <a:off x="70956" y="2218591"/>
              <a:ext cx="2853623" cy="1569660"/>
            </a:xfrm>
            <a:prstGeom prst="rect">
              <a:avLst/>
            </a:prstGeom>
            <a:noFill/>
          </p:spPr>
          <p:txBody>
            <a:bodyPr wrap="square" rtlCol="0">
              <a:spAutoFit/>
            </a:bodyPr>
            <a:lstStyle/>
            <a:p>
              <a:pPr algn="ctr"/>
              <a:r>
                <a:rPr lang="en-US" sz="2400" b="1" u="sng" dirty="0">
                  <a:solidFill>
                    <a:schemeClr val="accent1"/>
                  </a:solidFill>
                </a:rPr>
                <a:t>You CAN’T Control</a:t>
              </a:r>
            </a:p>
            <a:p>
              <a:pPr algn="ctr"/>
              <a:r>
                <a:rPr lang="en-US" b="1" dirty="0"/>
                <a:t>Feelings</a:t>
              </a:r>
            </a:p>
            <a:p>
              <a:pPr algn="ctr"/>
              <a:r>
                <a:rPr lang="en-US" b="1" dirty="0"/>
                <a:t>Sensations</a:t>
              </a:r>
            </a:p>
            <a:p>
              <a:pPr algn="ctr"/>
              <a:endParaRPr lang="en-US" b="1" dirty="0"/>
            </a:p>
            <a:p>
              <a:pPr algn="ctr"/>
              <a:r>
                <a:rPr lang="en-US" b="1" dirty="0"/>
                <a:t>DON’T ATTACH DANGER</a:t>
              </a:r>
            </a:p>
          </p:txBody>
        </p:sp>
      </p:grpSp>
      <p:sp>
        <p:nvSpPr>
          <p:cNvPr id="19" name="Rectangle 18">
            <a:extLst>
              <a:ext uri="{FF2B5EF4-FFF2-40B4-BE49-F238E27FC236}">
                <a16:creationId xmlns:a16="http://schemas.microsoft.com/office/drawing/2014/main" id="{BA6200C6-79D4-4EE2-AD20-1FD4BE19EB3A}"/>
              </a:ext>
            </a:extLst>
          </p:cNvPr>
          <p:cNvSpPr/>
          <p:nvPr/>
        </p:nvSpPr>
        <p:spPr>
          <a:xfrm>
            <a:off x="8603822" y="2016669"/>
            <a:ext cx="2386668" cy="1015663"/>
          </a:xfrm>
          <a:prstGeom prst="rect">
            <a:avLst/>
          </a:prstGeom>
        </p:spPr>
        <p:txBody>
          <a:bodyPr wrap="square">
            <a:spAutoFit/>
          </a:bodyPr>
          <a:lstStyle/>
          <a:p>
            <a:pPr algn="ctr"/>
            <a:r>
              <a:rPr lang="en-US" sz="2400" b="1" u="sng" dirty="0">
                <a:solidFill>
                  <a:schemeClr val="accent6">
                    <a:lumMod val="75000"/>
                  </a:schemeClr>
                </a:solidFill>
              </a:rPr>
              <a:t>You CAN Control</a:t>
            </a:r>
          </a:p>
          <a:p>
            <a:pPr algn="ctr"/>
            <a:r>
              <a:rPr lang="en-US" b="1" dirty="0"/>
              <a:t>Thoughts</a:t>
            </a:r>
          </a:p>
          <a:p>
            <a:pPr algn="ctr"/>
            <a:r>
              <a:rPr lang="en-US" b="1" dirty="0"/>
              <a:t>Impulses</a:t>
            </a:r>
          </a:p>
        </p:txBody>
      </p:sp>
      <p:sp>
        <p:nvSpPr>
          <p:cNvPr id="20" name="Rectangle 19">
            <a:extLst>
              <a:ext uri="{FF2B5EF4-FFF2-40B4-BE49-F238E27FC236}">
                <a16:creationId xmlns:a16="http://schemas.microsoft.com/office/drawing/2014/main" id="{15AA9C1F-39B2-4E22-B514-CAC734AB03F9}"/>
              </a:ext>
            </a:extLst>
          </p:cNvPr>
          <p:cNvSpPr/>
          <p:nvPr/>
        </p:nvSpPr>
        <p:spPr>
          <a:xfrm>
            <a:off x="8610600" y="4234540"/>
            <a:ext cx="2389168" cy="1060599"/>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dirty="0">
                <a:solidFill>
                  <a:schemeClr val="tx1"/>
                </a:solidFill>
                <a:cs typeface="Arial"/>
              </a:rPr>
              <a:t>What you first want to do, such as to punch, to run, to hug, to laugh, to yell, and so on. You can learn to control your impulses.</a:t>
            </a:r>
          </a:p>
        </p:txBody>
      </p:sp>
      <p:sp>
        <p:nvSpPr>
          <p:cNvPr id="21" name="Speech Bubble: Rectangle with Corners Rounded 20">
            <a:extLst>
              <a:ext uri="{FF2B5EF4-FFF2-40B4-BE49-F238E27FC236}">
                <a16:creationId xmlns:a16="http://schemas.microsoft.com/office/drawing/2014/main" id="{92148CA8-B1D0-4497-8A1B-420B7E69F5B7}"/>
              </a:ext>
            </a:extLst>
          </p:cNvPr>
          <p:cNvSpPr/>
          <p:nvPr/>
        </p:nvSpPr>
        <p:spPr>
          <a:xfrm>
            <a:off x="3007735" y="2469252"/>
            <a:ext cx="1865695" cy="1765288"/>
          </a:xfrm>
          <a:prstGeom prst="wedgeRoundRectCallout">
            <a:avLst>
              <a:gd name="adj1" fmla="val 73517"/>
              <a:gd name="adj2" fmla="val 76257"/>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Outer (External) </a:t>
            </a:r>
          </a:p>
          <a:p>
            <a:pPr algn="ctr"/>
            <a:r>
              <a:rPr lang="en-US" dirty="0"/>
              <a:t>Everything Outside Your Skin</a:t>
            </a:r>
          </a:p>
        </p:txBody>
      </p:sp>
      <p:sp>
        <p:nvSpPr>
          <p:cNvPr id="22" name="Speech Bubble: Rectangle with Corners Rounded 21">
            <a:extLst>
              <a:ext uri="{FF2B5EF4-FFF2-40B4-BE49-F238E27FC236}">
                <a16:creationId xmlns:a16="http://schemas.microsoft.com/office/drawing/2014/main" id="{29D770BB-00FD-46B1-88A7-00574E41DE82}"/>
              </a:ext>
            </a:extLst>
          </p:cNvPr>
          <p:cNvSpPr/>
          <p:nvPr/>
        </p:nvSpPr>
        <p:spPr>
          <a:xfrm>
            <a:off x="6297415" y="2239752"/>
            <a:ext cx="1865695" cy="1639082"/>
          </a:xfrm>
          <a:prstGeom prst="wedgeRoundRectCallout">
            <a:avLst>
              <a:gd name="adj1" fmla="val -61488"/>
              <a:gd name="adj2" fmla="val 75277"/>
              <a:gd name="adj3" fmla="val 16667"/>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Inner (Internal)</a:t>
            </a:r>
          </a:p>
          <a:p>
            <a:pPr algn="ctr"/>
            <a:r>
              <a:rPr lang="en-US" dirty="0"/>
              <a:t>Everything Inside Your Skin</a:t>
            </a:r>
          </a:p>
        </p:txBody>
      </p:sp>
    </p:spTree>
    <p:extLst>
      <p:ext uri="{BB962C8B-B14F-4D97-AF65-F5344CB8AC3E}">
        <p14:creationId xmlns:p14="http://schemas.microsoft.com/office/powerpoint/2010/main" val="40105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Peer-led Meeting Format</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grpSp>
        <p:nvGrpSpPr>
          <p:cNvPr id="3" name="Group 2">
            <a:extLst>
              <a:ext uri="{FF2B5EF4-FFF2-40B4-BE49-F238E27FC236}">
                <a16:creationId xmlns:a16="http://schemas.microsoft.com/office/drawing/2014/main" id="{998EFEF9-00E3-46C3-93FE-7DCF23F74FDB}"/>
              </a:ext>
            </a:extLst>
          </p:cNvPr>
          <p:cNvGrpSpPr/>
          <p:nvPr/>
        </p:nvGrpSpPr>
        <p:grpSpPr>
          <a:xfrm>
            <a:off x="2255930" y="1883028"/>
            <a:ext cx="8730122" cy="4392266"/>
            <a:chOff x="2623483" y="1829240"/>
            <a:chExt cx="8793677" cy="4317162"/>
          </a:xfrm>
        </p:grpSpPr>
        <p:sp>
          <p:nvSpPr>
            <p:cNvPr id="4" name="Arrow: Bent-Up 3">
              <a:extLst>
                <a:ext uri="{FF2B5EF4-FFF2-40B4-BE49-F238E27FC236}">
                  <a16:creationId xmlns:a16="http://schemas.microsoft.com/office/drawing/2014/main" id="{07DCC040-64A0-419C-9B1B-CCD86EECCE80}"/>
                </a:ext>
              </a:extLst>
            </p:cNvPr>
            <p:cNvSpPr/>
            <p:nvPr/>
          </p:nvSpPr>
          <p:spPr>
            <a:xfrm rot="5400000">
              <a:off x="3301612" y="2864579"/>
              <a:ext cx="1128478" cy="1732796"/>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5" name="Freeform: Shape 4">
              <a:extLst>
                <a:ext uri="{FF2B5EF4-FFF2-40B4-BE49-F238E27FC236}">
                  <a16:creationId xmlns:a16="http://schemas.microsoft.com/office/drawing/2014/main" id="{D69B7232-05C9-478D-83CB-7BD740009472}"/>
                </a:ext>
              </a:extLst>
            </p:cNvPr>
            <p:cNvSpPr/>
            <p:nvPr/>
          </p:nvSpPr>
          <p:spPr>
            <a:xfrm>
              <a:off x="2623483" y="1829240"/>
              <a:ext cx="1899694" cy="1329724"/>
            </a:xfrm>
            <a:custGeom>
              <a:avLst/>
              <a:gdLst>
                <a:gd name="connsiteX0" fmla="*/ 0 w 1899694"/>
                <a:gd name="connsiteY0" fmla="*/ 221665 h 1329724"/>
                <a:gd name="connsiteX1" fmla="*/ 221665 w 1899694"/>
                <a:gd name="connsiteY1" fmla="*/ 0 h 1329724"/>
                <a:gd name="connsiteX2" fmla="*/ 1678029 w 1899694"/>
                <a:gd name="connsiteY2" fmla="*/ 0 h 1329724"/>
                <a:gd name="connsiteX3" fmla="*/ 1899694 w 1899694"/>
                <a:gd name="connsiteY3" fmla="*/ 221665 h 1329724"/>
                <a:gd name="connsiteX4" fmla="*/ 1899694 w 1899694"/>
                <a:gd name="connsiteY4" fmla="*/ 1108059 h 1329724"/>
                <a:gd name="connsiteX5" fmla="*/ 1678029 w 1899694"/>
                <a:gd name="connsiteY5" fmla="*/ 1329724 h 1329724"/>
                <a:gd name="connsiteX6" fmla="*/ 221665 w 1899694"/>
                <a:gd name="connsiteY6" fmla="*/ 1329724 h 1329724"/>
                <a:gd name="connsiteX7" fmla="*/ 0 w 1899694"/>
                <a:gd name="connsiteY7" fmla="*/ 1108059 h 1329724"/>
                <a:gd name="connsiteX8" fmla="*/ 0 w 1899694"/>
                <a:gd name="connsiteY8" fmla="*/ 221665 h 132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694" h="1329724">
                  <a:moveTo>
                    <a:pt x="0" y="221665"/>
                  </a:moveTo>
                  <a:cubicBezTo>
                    <a:pt x="0" y="99243"/>
                    <a:pt x="99243" y="0"/>
                    <a:pt x="221665" y="0"/>
                  </a:cubicBezTo>
                  <a:lnTo>
                    <a:pt x="1678029" y="0"/>
                  </a:lnTo>
                  <a:cubicBezTo>
                    <a:pt x="1800451" y="0"/>
                    <a:pt x="1899694" y="99243"/>
                    <a:pt x="1899694" y="221665"/>
                  </a:cubicBezTo>
                  <a:lnTo>
                    <a:pt x="1899694" y="1108059"/>
                  </a:lnTo>
                  <a:cubicBezTo>
                    <a:pt x="1899694" y="1230481"/>
                    <a:pt x="1800451" y="1329724"/>
                    <a:pt x="1678029" y="1329724"/>
                  </a:cubicBezTo>
                  <a:lnTo>
                    <a:pt x="221665" y="1329724"/>
                  </a:lnTo>
                  <a:cubicBezTo>
                    <a:pt x="99243" y="1329724"/>
                    <a:pt x="0" y="1230481"/>
                    <a:pt x="0" y="1108059"/>
                  </a:cubicBezTo>
                  <a:lnTo>
                    <a:pt x="0" y="22166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6363" tIns="156363" rIns="156363" bIns="156363" numCol="1" spcCol="1270" anchor="ctr" anchorCtr="0">
              <a:noAutofit/>
            </a:bodyPr>
            <a:lstStyle/>
            <a:p>
              <a:pPr marL="0" lvl="0" indent="0" algn="ctr" defTabSz="1066800">
                <a:lnSpc>
                  <a:spcPct val="90000"/>
                </a:lnSpc>
                <a:spcBef>
                  <a:spcPct val="0"/>
                </a:spcBef>
                <a:spcAft>
                  <a:spcPct val="35000"/>
                </a:spcAft>
                <a:buNone/>
              </a:pPr>
              <a:r>
                <a:rPr lang="en-US" sz="2400" kern="1200" dirty="0"/>
                <a:t>Meeting Start-Up</a:t>
              </a:r>
            </a:p>
          </p:txBody>
        </p:sp>
        <p:sp>
          <p:nvSpPr>
            <p:cNvPr id="6" name="Freeform: Shape 5">
              <a:extLst>
                <a:ext uri="{FF2B5EF4-FFF2-40B4-BE49-F238E27FC236}">
                  <a16:creationId xmlns:a16="http://schemas.microsoft.com/office/drawing/2014/main" id="{B69D48E3-C72F-4398-B6E2-9AF6A87839CE}"/>
                </a:ext>
              </a:extLst>
            </p:cNvPr>
            <p:cNvSpPr/>
            <p:nvPr/>
          </p:nvSpPr>
          <p:spPr>
            <a:xfrm>
              <a:off x="4594373" y="1950901"/>
              <a:ext cx="6822787" cy="1074741"/>
            </a:xfrm>
            <a:custGeom>
              <a:avLst/>
              <a:gdLst>
                <a:gd name="connsiteX0" fmla="*/ 0 w 3656471"/>
                <a:gd name="connsiteY0" fmla="*/ 0 h 1074741"/>
                <a:gd name="connsiteX1" fmla="*/ 3656471 w 3656471"/>
                <a:gd name="connsiteY1" fmla="*/ 0 h 1074741"/>
                <a:gd name="connsiteX2" fmla="*/ 3656471 w 3656471"/>
                <a:gd name="connsiteY2" fmla="*/ 1074741 h 1074741"/>
                <a:gd name="connsiteX3" fmla="*/ 0 w 3656471"/>
                <a:gd name="connsiteY3" fmla="*/ 1074741 h 1074741"/>
                <a:gd name="connsiteX4" fmla="*/ 0 w 3656471"/>
                <a:gd name="connsiteY4" fmla="*/ 0 h 107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471" h="1074741">
                  <a:moveTo>
                    <a:pt x="0" y="0"/>
                  </a:moveTo>
                  <a:lnTo>
                    <a:pt x="3656471" y="0"/>
                  </a:lnTo>
                  <a:lnTo>
                    <a:pt x="3656471" y="1074741"/>
                  </a:lnTo>
                  <a:lnTo>
                    <a:pt x="0" y="1074741"/>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kern="1200" dirty="0"/>
                <a:t>Welcome </a:t>
              </a:r>
              <a:endParaRPr lang="en-US" kern="1200" dirty="0">
                <a:solidFill>
                  <a:srgbClr val="FF0000"/>
                </a:solidFill>
              </a:endParaRPr>
            </a:p>
            <a:p>
              <a:pPr marL="171450" lvl="1" indent="-171450" algn="l" defTabSz="711200">
                <a:lnSpc>
                  <a:spcPct val="90000"/>
                </a:lnSpc>
                <a:spcBef>
                  <a:spcPct val="0"/>
                </a:spcBef>
                <a:spcAft>
                  <a:spcPct val="15000"/>
                </a:spcAft>
                <a:buChar char="•"/>
              </a:pPr>
              <a:r>
                <a:rPr lang="en-US" kern="1200" dirty="0"/>
                <a:t>Reading of Dr. Low’s “Mental Health Through Will Training” or other</a:t>
              </a:r>
            </a:p>
            <a:p>
              <a:pPr marL="171450" lvl="1" indent="-171450" algn="l" defTabSz="711200">
                <a:lnSpc>
                  <a:spcPct val="90000"/>
                </a:lnSpc>
                <a:spcBef>
                  <a:spcPct val="0"/>
                </a:spcBef>
                <a:spcAft>
                  <a:spcPct val="15000"/>
                </a:spcAft>
                <a:buChar char="•"/>
              </a:pPr>
              <a:r>
                <a:rPr lang="en-US" dirty="0"/>
                <a:t>Introductions</a:t>
              </a:r>
              <a:r>
                <a:rPr lang="en-US" kern="1200" dirty="0"/>
                <a:t> </a:t>
              </a:r>
              <a:endParaRPr lang="en-US" kern="1200" dirty="0">
                <a:solidFill>
                  <a:srgbClr val="FF0000"/>
                </a:solidFill>
              </a:endParaRPr>
            </a:p>
            <a:p>
              <a:pPr marL="0" lvl="1" algn="l" defTabSz="711200">
                <a:lnSpc>
                  <a:spcPct val="90000"/>
                </a:lnSpc>
                <a:spcBef>
                  <a:spcPct val="0"/>
                </a:spcBef>
                <a:spcAft>
                  <a:spcPct val="15000"/>
                </a:spcAft>
              </a:pPr>
              <a:endParaRPr lang="en-US" sz="1600" kern="1200" dirty="0">
                <a:solidFill>
                  <a:srgbClr val="FF0000"/>
                </a:solidFill>
              </a:endParaRPr>
            </a:p>
          </p:txBody>
        </p:sp>
        <p:sp>
          <p:nvSpPr>
            <p:cNvPr id="7" name="Arrow: Bent-Up 6">
              <a:extLst>
                <a:ext uri="{FF2B5EF4-FFF2-40B4-BE49-F238E27FC236}">
                  <a16:creationId xmlns:a16="http://schemas.microsoft.com/office/drawing/2014/main" id="{BAFDBDE4-3570-4CA5-923F-72E8F9C39466}"/>
                </a:ext>
              </a:extLst>
            </p:cNvPr>
            <p:cNvSpPr/>
            <p:nvPr/>
          </p:nvSpPr>
          <p:spPr>
            <a:xfrm rot="5400000">
              <a:off x="5412535" y="4369896"/>
              <a:ext cx="1128478" cy="1726437"/>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6685025"/>
                <a:satOff val="-25325"/>
                <a:lumOff val="8413"/>
                <a:alphaOff val="0"/>
              </a:schemeClr>
            </a:fillRef>
            <a:effectRef idx="1">
              <a:schemeClr val="accent5">
                <a:tint val="50000"/>
                <a:hueOff val="-6685025"/>
                <a:satOff val="-25325"/>
                <a:lumOff val="8413"/>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FEAF5B36-B8B7-46D5-9EF6-365340A39683}"/>
                </a:ext>
              </a:extLst>
            </p:cNvPr>
            <p:cNvSpPr/>
            <p:nvPr/>
          </p:nvSpPr>
          <p:spPr>
            <a:xfrm>
              <a:off x="4742834" y="3322959"/>
              <a:ext cx="1899694" cy="1329724"/>
            </a:xfrm>
            <a:custGeom>
              <a:avLst/>
              <a:gdLst>
                <a:gd name="connsiteX0" fmla="*/ 0 w 1899694"/>
                <a:gd name="connsiteY0" fmla="*/ 221665 h 1329724"/>
                <a:gd name="connsiteX1" fmla="*/ 221665 w 1899694"/>
                <a:gd name="connsiteY1" fmla="*/ 0 h 1329724"/>
                <a:gd name="connsiteX2" fmla="*/ 1678029 w 1899694"/>
                <a:gd name="connsiteY2" fmla="*/ 0 h 1329724"/>
                <a:gd name="connsiteX3" fmla="*/ 1899694 w 1899694"/>
                <a:gd name="connsiteY3" fmla="*/ 221665 h 1329724"/>
                <a:gd name="connsiteX4" fmla="*/ 1899694 w 1899694"/>
                <a:gd name="connsiteY4" fmla="*/ 1108059 h 1329724"/>
                <a:gd name="connsiteX5" fmla="*/ 1678029 w 1899694"/>
                <a:gd name="connsiteY5" fmla="*/ 1329724 h 1329724"/>
                <a:gd name="connsiteX6" fmla="*/ 221665 w 1899694"/>
                <a:gd name="connsiteY6" fmla="*/ 1329724 h 1329724"/>
                <a:gd name="connsiteX7" fmla="*/ 0 w 1899694"/>
                <a:gd name="connsiteY7" fmla="*/ 1108059 h 1329724"/>
                <a:gd name="connsiteX8" fmla="*/ 0 w 1899694"/>
                <a:gd name="connsiteY8" fmla="*/ 221665 h 132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694" h="1329724">
                  <a:moveTo>
                    <a:pt x="0" y="221665"/>
                  </a:moveTo>
                  <a:cubicBezTo>
                    <a:pt x="0" y="99243"/>
                    <a:pt x="99243" y="0"/>
                    <a:pt x="221665" y="0"/>
                  </a:cubicBezTo>
                  <a:lnTo>
                    <a:pt x="1678029" y="0"/>
                  </a:lnTo>
                  <a:cubicBezTo>
                    <a:pt x="1800451" y="0"/>
                    <a:pt x="1899694" y="99243"/>
                    <a:pt x="1899694" y="221665"/>
                  </a:cubicBezTo>
                  <a:lnTo>
                    <a:pt x="1899694" y="1108059"/>
                  </a:lnTo>
                  <a:cubicBezTo>
                    <a:pt x="1899694" y="1230481"/>
                    <a:pt x="1800451" y="1329724"/>
                    <a:pt x="1678029" y="1329724"/>
                  </a:cubicBezTo>
                  <a:lnTo>
                    <a:pt x="221665" y="1329724"/>
                  </a:lnTo>
                  <a:cubicBezTo>
                    <a:pt x="99243" y="1329724"/>
                    <a:pt x="0" y="1230481"/>
                    <a:pt x="0" y="1108059"/>
                  </a:cubicBezTo>
                  <a:lnTo>
                    <a:pt x="0" y="22166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56363" tIns="156363" rIns="156363" bIns="156363" numCol="1" spcCol="1270" anchor="ctr" anchorCtr="0">
              <a:noAutofit/>
            </a:bodyPr>
            <a:lstStyle/>
            <a:p>
              <a:pPr marL="0" lvl="0" indent="0" algn="ctr" defTabSz="1066800">
                <a:lnSpc>
                  <a:spcPct val="90000"/>
                </a:lnSpc>
                <a:spcBef>
                  <a:spcPct val="0"/>
                </a:spcBef>
                <a:spcAft>
                  <a:spcPct val="35000"/>
                </a:spcAft>
                <a:buNone/>
              </a:pPr>
              <a:r>
                <a:rPr lang="en-US" sz="2400" kern="1200" dirty="0"/>
                <a:t>Education and Practice</a:t>
              </a:r>
            </a:p>
          </p:txBody>
        </p:sp>
        <p:sp>
          <p:nvSpPr>
            <p:cNvPr id="12" name="Freeform: Shape 11">
              <a:extLst>
                <a:ext uri="{FF2B5EF4-FFF2-40B4-BE49-F238E27FC236}">
                  <a16:creationId xmlns:a16="http://schemas.microsoft.com/office/drawing/2014/main" id="{BA666915-9211-4336-A3A4-E21F6FC1C767}"/>
                </a:ext>
              </a:extLst>
            </p:cNvPr>
            <p:cNvSpPr/>
            <p:nvPr/>
          </p:nvSpPr>
          <p:spPr>
            <a:xfrm>
              <a:off x="6706644" y="3458731"/>
              <a:ext cx="4403498" cy="1074741"/>
            </a:xfrm>
            <a:custGeom>
              <a:avLst/>
              <a:gdLst>
                <a:gd name="connsiteX0" fmla="*/ 0 w 3261137"/>
                <a:gd name="connsiteY0" fmla="*/ 0 h 1074741"/>
                <a:gd name="connsiteX1" fmla="*/ 3261137 w 3261137"/>
                <a:gd name="connsiteY1" fmla="*/ 0 h 1074741"/>
                <a:gd name="connsiteX2" fmla="*/ 3261137 w 3261137"/>
                <a:gd name="connsiteY2" fmla="*/ 1074741 h 1074741"/>
                <a:gd name="connsiteX3" fmla="*/ 0 w 3261137"/>
                <a:gd name="connsiteY3" fmla="*/ 1074741 h 1074741"/>
                <a:gd name="connsiteX4" fmla="*/ 0 w 3261137"/>
                <a:gd name="connsiteY4" fmla="*/ 0 h 107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137" h="1074741">
                  <a:moveTo>
                    <a:pt x="0" y="0"/>
                  </a:moveTo>
                  <a:lnTo>
                    <a:pt x="3261137" y="0"/>
                  </a:lnTo>
                  <a:lnTo>
                    <a:pt x="3261137" y="1074741"/>
                  </a:lnTo>
                  <a:lnTo>
                    <a:pt x="0" y="1074741"/>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342900" indent="-342900">
                <a:lnSpc>
                  <a:spcPct val="115000"/>
                </a:lnSpc>
                <a:buFont typeface="Symbol" panose="05050102010706020507" pitchFamily="18" charset="2"/>
                <a:buChar char=""/>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Example Period (4-step CBT Method) </a:t>
              </a:r>
            </a:p>
            <a:p>
              <a:pPr marL="342900" indent="-342900">
                <a:lnSpc>
                  <a:spcPct val="115000"/>
                </a:lnSpc>
                <a:buFont typeface="Symbol" panose="05050102010706020507" pitchFamily="18" charset="2"/>
                <a:buChar char=""/>
              </a:pPr>
              <a:r>
                <a:rPr lang="en-US" kern="1200" dirty="0">
                  <a:solidFill>
                    <a:schemeClr val="tx1"/>
                  </a:solidFill>
                  <a:latin typeface="Calibri" panose="020F0502020204030204" pitchFamily="34" charset="0"/>
                  <a:cs typeface="Times New Roman" panose="02020603050405020304" pitchFamily="18" charset="0"/>
                </a:rPr>
                <a:t>Group “spotting” and “highlights” on </a:t>
              </a:r>
              <a:r>
                <a:rPr lang="en-US" dirty="0">
                  <a:solidFill>
                    <a:schemeClr val="tx1"/>
                  </a:solidFill>
                  <a:latin typeface="Calibri" panose="020F0502020204030204" pitchFamily="34" charset="0"/>
                  <a:cs typeface="Times New Roman" panose="02020603050405020304" pitchFamily="18" charset="0"/>
                </a:rPr>
                <a:t>e</a:t>
              </a:r>
              <a:r>
                <a:rPr lang="en-US" kern="1200" dirty="0">
                  <a:solidFill>
                    <a:schemeClr val="tx1"/>
                  </a:solidFill>
                  <a:latin typeface="Calibri" panose="020F0502020204030204" pitchFamily="34" charset="0"/>
                  <a:cs typeface="Times New Roman" panose="02020603050405020304" pitchFamily="18" charset="0"/>
                </a:rPr>
                <a:t>xamples</a:t>
              </a:r>
            </a:p>
            <a:p>
              <a:pPr>
                <a:lnSpc>
                  <a:spcPct val="115000"/>
                </a:lnSpc>
              </a:pPr>
              <a:endParaRPr lang="en-US" kern="1200" dirty="0">
                <a:solidFill>
                  <a:schemeClr val="tx1"/>
                </a:solidFill>
              </a:endParaRPr>
            </a:p>
            <a:p>
              <a:pPr>
                <a:lnSpc>
                  <a:spcPct val="115000"/>
                </a:lnSpc>
              </a:pPr>
              <a:endParaRPr lang="en-US" sz="1600" kern="1200" dirty="0">
                <a:solidFill>
                  <a:srgbClr val="FF0000"/>
                </a:solidFill>
              </a:endParaRPr>
            </a:p>
            <a:p>
              <a:pPr marL="0" lvl="1" algn="l" defTabSz="711200">
                <a:lnSpc>
                  <a:spcPct val="90000"/>
                </a:lnSpc>
                <a:spcBef>
                  <a:spcPct val="0"/>
                </a:spcBef>
                <a:spcAft>
                  <a:spcPct val="15000"/>
                </a:spcAft>
              </a:pPr>
              <a:endParaRPr lang="en-US" sz="1600" kern="1200" dirty="0"/>
            </a:p>
          </p:txBody>
        </p:sp>
        <p:sp>
          <p:nvSpPr>
            <p:cNvPr id="13" name="Freeform: Shape 12">
              <a:extLst>
                <a:ext uri="{FF2B5EF4-FFF2-40B4-BE49-F238E27FC236}">
                  <a16:creationId xmlns:a16="http://schemas.microsoft.com/office/drawing/2014/main" id="{44F03BBC-B93E-4A3B-8C57-E264352F5301}"/>
                </a:ext>
              </a:extLst>
            </p:cNvPr>
            <p:cNvSpPr/>
            <p:nvPr/>
          </p:nvSpPr>
          <p:spPr>
            <a:xfrm>
              <a:off x="6865364" y="4816678"/>
              <a:ext cx="1899694" cy="1329724"/>
            </a:xfrm>
            <a:custGeom>
              <a:avLst/>
              <a:gdLst>
                <a:gd name="connsiteX0" fmla="*/ 0 w 1899694"/>
                <a:gd name="connsiteY0" fmla="*/ 221665 h 1329724"/>
                <a:gd name="connsiteX1" fmla="*/ 221665 w 1899694"/>
                <a:gd name="connsiteY1" fmla="*/ 0 h 1329724"/>
                <a:gd name="connsiteX2" fmla="*/ 1678029 w 1899694"/>
                <a:gd name="connsiteY2" fmla="*/ 0 h 1329724"/>
                <a:gd name="connsiteX3" fmla="*/ 1899694 w 1899694"/>
                <a:gd name="connsiteY3" fmla="*/ 221665 h 1329724"/>
                <a:gd name="connsiteX4" fmla="*/ 1899694 w 1899694"/>
                <a:gd name="connsiteY4" fmla="*/ 1108059 h 1329724"/>
                <a:gd name="connsiteX5" fmla="*/ 1678029 w 1899694"/>
                <a:gd name="connsiteY5" fmla="*/ 1329724 h 1329724"/>
                <a:gd name="connsiteX6" fmla="*/ 221665 w 1899694"/>
                <a:gd name="connsiteY6" fmla="*/ 1329724 h 1329724"/>
                <a:gd name="connsiteX7" fmla="*/ 0 w 1899694"/>
                <a:gd name="connsiteY7" fmla="*/ 1108059 h 1329724"/>
                <a:gd name="connsiteX8" fmla="*/ 0 w 1899694"/>
                <a:gd name="connsiteY8" fmla="*/ 221665 h 132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694" h="1329724">
                  <a:moveTo>
                    <a:pt x="0" y="221665"/>
                  </a:moveTo>
                  <a:cubicBezTo>
                    <a:pt x="0" y="99243"/>
                    <a:pt x="99243" y="0"/>
                    <a:pt x="221665" y="0"/>
                  </a:cubicBezTo>
                  <a:lnTo>
                    <a:pt x="1678029" y="0"/>
                  </a:lnTo>
                  <a:cubicBezTo>
                    <a:pt x="1800451" y="0"/>
                    <a:pt x="1899694" y="99243"/>
                    <a:pt x="1899694" y="221665"/>
                  </a:cubicBezTo>
                  <a:lnTo>
                    <a:pt x="1899694" y="1108059"/>
                  </a:lnTo>
                  <a:cubicBezTo>
                    <a:pt x="1899694" y="1230481"/>
                    <a:pt x="1800451" y="1329724"/>
                    <a:pt x="1678029" y="1329724"/>
                  </a:cubicBezTo>
                  <a:lnTo>
                    <a:pt x="221665" y="1329724"/>
                  </a:lnTo>
                  <a:cubicBezTo>
                    <a:pt x="99243" y="1329724"/>
                    <a:pt x="0" y="1230481"/>
                    <a:pt x="0" y="1108059"/>
                  </a:cubicBezTo>
                  <a:lnTo>
                    <a:pt x="0" y="22166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156363" tIns="156363" rIns="156363" bIns="156363" numCol="1" spcCol="1270" anchor="ctr" anchorCtr="0">
              <a:noAutofit/>
            </a:bodyPr>
            <a:lstStyle/>
            <a:p>
              <a:pPr marL="0" lvl="0" indent="0" algn="ctr" defTabSz="1066800">
                <a:lnSpc>
                  <a:spcPct val="90000"/>
                </a:lnSpc>
                <a:spcBef>
                  <a:spcPct val="0"/>
                </a:spcBef>
                <a:spcAft>
                  <a:spcPct val="35000"/>
                </a:spcAft>
                <a:buNone/>
              </a:pPr>
              <a:r>
                <a:rPr lang="en-US" sz="2400" kern="1200" dirty="0"/>
                <a:t>Mutual Aid</a:t>
              </a:r>
            </a:p>
          </p:txBody>
        </p:sp>
        <p:sp>
          <p:nvSpPr>
            <p:cNvPr id="14" name="Freeform: Shape 13">
              <a:extLst>
                <a:ext uri="{FF2B5EF4-FFF2-40B4-BE49-F238E27FC236}">
                  <a16:creationId xmlns:a16="http://schemas.microsoft.com/office/drawing/2014/main" id="{F4F140A0-E48F-4645-A34E-EC310A63A574}"/>
                </a:ext>
              </a:extLst>
            </p:cNvPr>
            <p:cNvSpPr/>
            <p:nvPr/>
          </p:nvSpPr>
          <p:spPr>
            <a:xfrm>
              <a:off x="8765058" y="4943498"/>
              <a:ext cx="2133075" cy="1074741"/>
            </a:xfrm>
            <a:custGeom>
              <a:avLst/>
              <a:gdLst>
                <a:gd name="connsiteX0" fmla="*/ 0 w 1381656"/>
                <a:gd name="connsiteY0" fmla="*/ 0 h 1074741"/>
                <a:gd name="connsiteX1" fmla="*/ 1381656 w 1381656"/>
                <a:gd name="connsiteY1" fmla="*/ 0 h 1074741"/>
                <a:gd name="connsiteX2" fmla="*/ 1381656 w 1381656"/>
                <a:gd name="connsiteY2" fmla="*/ 1074741 h 1074741"/>
                <a:gd name="connsiteX3" fmla="*/ 0 w 1381656"/>
                <a:gd name="connsiteY3" fmla="*/ 1074741 h 1074741"/>
                <a:gd name="connsiteX4" fmla="*/ 0 w 1381656"/>
                <a:gd name="connsiteY4" fmla="*/ 0 h 107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56" h="1074741">
                  <a:moveTo>
                    <a:pt x="0" y="0"/>
                  </a:moveTo>
                  <a:lnTo>
                    <a:pt x="1381656" y="0"/>
                  </a:lnTo>
                  <a:lnTo>
                    <a:pt x="1381656" y="1074741"/>
                  </a:lnTo>
                  <a:lnTo>
                    <a:pt x="0" y="1074741"/>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defTabSz="711200">
                <a:lnSpc>
                  <a:spcPct val="90000"/>
                </a:lnSpc>
                <a:spcBef>
                  <a:spcPct val="0"/>
                </a:spcBef>
                <a:spcAft>
                  <a:spcPct val="15000"/>
                </a:spcAft>
                <a:buFontTx/>
                <a:buChar char="•"/>
              </a:pPr>
              <a:r>
                <a:rPr lang="en-US" kern="1200" dirty="0"/>
                <a:t>Informal discussion</a:t>
              </a:r>
            </a:p>
            <a:p>
              <a:pPr marL="171450" lvl="1" indent="-171450" defTabSz="711200">
                <a:lnSpc>
                  <a:spcPct val="90000"/>
                </a:lnSpc>
                <a:spcBef>
                  <a:spcPct val="0"/>
                </a:spcBef>
                <a:spcAft>
                  <a:spcPct val="15000"/>
                </a:spcAft>
                <a:buFontTx/>
                <a:buChar char="•"/>
              </a:pPr>
              <a:r>
                <a:rPr lang="en-US" kern="1200" dirty="0"/>
                <a:t>Questions </a:t>
              </a:r>
              <a:endParaRPr lang="en-US" kern="1200" dirty="0">
                <a:solidFill>
                  <a:srgbClr val="FF0000"/>
                </a:solidFill>
              </a:endParaRPr>
            </a:p>
            <a:p>
              <a:pPr marL="0" lvl="1" defTabSz="711200">
                <a:lnSpc>
                  <a:spcPct val="90000"/>
                </a:lnSpc>
                <a:spcBef>
                  <a:spcPct val="0"/>
                </a:spcBef>
                <a:spcAft>
                  <a:spcPct val="15000"/>
                </a:spcAft>
              </a:pPr>
              <a:endParaRPr lang="en-US" sz="1600" kern="1200" dirty="0">
                <a:solidFill>
                  <a:srgbClr val="FF0000"/>
                </a:solidFill>
              </a:endParaRPr>
            </a:p>
          </p:txBody>
        </p:sp>
      </p:grpSp>
    </p:spTree>
    <p:extLst>
      <p:ext uri="{BB962C8B-B14F-4D97-AF65-F5344CB8AC3E}">
        <p14:creationId xmlns:p14="http://schemas.microsoft.com/office/powerpoint/2010/main" val="294772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1C7-52C1-47E4-87E8-5D3DA3DA24D1}"/>
              </a:ext>
            </a:extLst>
          </p:cNvPr>
          <p:cNvSpPr>
            <a:spLocks noGrp="1"/>
          </p:cNvSpPr>
          <p:nvPr>
            <p:ph type="title"/>
          </p:nvPr>
        </p:nvSpPr>
        <p:spPr>
          <a:solidFill>
            <a:srgbClr val="003399"/>
          </a:solidFill>
        </p:spPr>
        <p:txBody>
          <a:bodyPr/>
          <a:lstStyle/>
          <a:p>
            <a:r>
              <a:rPr lang="en-US" b="1" dirty="0">
                <a:solidFill>
                  <a:schemeClr val="bg1"/>
                </a:solidFill>
              </a:rPr>
              <a:t>The Recovery 4-Step Method</a:t>
            </a:r>
          </a:p>
        </p:txBody>
      </p:sp>
      <p:sp>
        <p:nvSpPr>
          <p:cNvPr id="8" name="TextBox 7">
            <a:extLst>
              <a:ext uri="{FF2B5EF4-FFF2-40B4-BE49-F238E27FC236}">
                <a16:creationId xmlns:a16="http://schemas.microsoft.com/office/drawing/2014/main" id="{CB2CDB2D-D1AC-4C80-8504-208FED066EBA}"/>
              </a:ext>
            </a:extLst>
          </p:cNvPr>
          <p:cNvSpPr txBox="1"/>
          <p:nvPr/>
        </p:nvSpPr>
        <p:spPr>
          <a:xfrm>
            <a:off x="10327342" y="6534706"/>
            <a:ext cx="1864658" cy="246221"/>
          </a:xfrm>
          <a:prstGeom prst="rect">
            <a:avLst/>
          </a:prstGeom>
          <a:noFill/>
        </p:spPr>
        <p:txBody>
          <a:bodyPr wrap="square" rtlCol="0">
            <a:spAutoFit/>
          </a:bodyPr>
          <a:lstStyle/>
          <a:p>
            <a:r>
              <a:rPr lang="en-US" sz="1000" dirty="0"/>
              <a:t>© Recovery International</a:t>
            </a:r>
          </a:p>
        </p:txBody>
      </p:sp>
      <p:pic>
        <p:nvPicPr>
          <p:cNvPr id="11" name="Picture 10">
            <a:extLst>
              <a:ext uri="{FF2B5EF4-FFF2-40B4-BE49-F238E27FC236}">
                <a16:creationId xmlns:a16="http://schemas.microsoft.com/office/drawing/2014/main" id="{6BA4C957-63BA-4976-857E-FD25542194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383" t="3389" r="34443" b="30719"/>
          <a:stretch/>
        </p:blipFill>
        <p:spPr>
          <a:xfrm>
            <a:off x="11367246" y="268941"/>
            <a:ext cx="758710" cy="1421747"/>
          </a:xfrm>
          <a:prstGeom prst="rect">
            <a:avLst/>
          </a:prstGeom>
        </p:spPr>
      </p:pic>
      <p:sp>
        <p:nvSpPr>
          <p:cNvPr id="10" name="TextBox 9">
            <a:extLst>
              <a:ext uri="{FF2B5EF4-FFF2-40B4-BE49-F238E27FC236}">
                <a16:creationId xmlns:a16="http://schemas.microsoft.com/office/drawing/2014/main" id="{95030D98-1AEB-4099-901E-0C707AAB7C10}"/>
              </a:ext>
            </a:extLst>
          </p:cNvPr>
          <p:cNvSpPr txBox="1"/>
          <p:nvPr/>
        </p:nvSpPr>
        <p:spPr>
          <a:xfrm>
            <a:off x="2283186" y="529714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1 </a:t>
            </a:r>
          </a:p>
          <a:p>
            <a:pPr algn="ctr"/>
            <a:r>
              <a:rPr lang="en-US" sz="1667" dirty="0">
                <a:solidFill>
                  <a:schemeClr val="bg1"/>
                </a:solidFill>
                <a:latin typeface="Comic Sans MS" panose="030F0702030302020204" pitchFamily="66" charset="0"/>
              </a:rPr>
              <a:t>Describe the Event</a:t>
            </a:r>
          </a:p>
        </p:txBody>
      </p:sp>
      <p:sp>
        <p:nvSpPr>
          <p:cNvPr id="12" name="TextBox 11">
            <a:extLst>
              <a:ext uri="{FF2B5EF4-FFF2-40B4-BE49-F238E27FC236}">
                <a16:creationId xmlns:a16="http://schemas.microsoft.com/office/drawing/2014/main" id="{6EE464B8-49A1-4E65-B0ED-EB3B6F0F7166}"/>
              </a:ext>
            </a:extLst>
          </p:cNvPr>
          <p:cNvSpPr txBox="1"/>
          <p:nvPr/>
        </p:nvSpPr>
        <p:spPr>
          <a:xfrm>
            <a:off x="3315632" y="4066155"/>
            <a:ext cx="361633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2</a:t>
            </a:r>
          </a:p>
          <a:p>
            <a:pPr algn="ctr"/>
            <a:r>
              <a:rPr lang="en-US" sz="1667" dirty="0">
                <a:solidFill>
                  <a:schemeClr val="bg1"/>
                </a:solidFill>
                <a:latin typeface="Comic Sans MS" panose="030F0702030302020204" pitchFamily="66" charset="0"/>
              </a:rPr>
              <a:t>Describe the Symptoms</a:t>
            </a:r>
          </a:p>
        </p:txBody>
      </p:sp>
      <p:sp>
        <p:nvSpPr>
          <p:cNvPr id="14" name="TextBox 13">
            <a:extLst>
              <a:ext uri="{FF2B5EF4-FFF2-40B4-BE49-F238E27FC236}">
                <a16:creationId xmlns:a16="http://schemas.microsoft.com/office/drawing/2014/main" id="{50A15280-C137-48C0-AC98-A4195ED86976}"/>
              </a:ext>
            </a:extLst>
          </p:cNvPr>
          <p:cNvSpPr txBox="1"/>
          <p:nvPr/>
        </p:nvSpPr>
        <p:spPr>
          <a:xfrm>
            <a:off x="4186087" y="2953571"/>
            <a:ext cx="267477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3</a:t>
            </a:r>
          </a:p>
          <a:p>
            <a:pPr algn="ctr"/>
            <a:r>
              <a:rPr lang="en-US" sz="1667" dirty="0">
                <a:solidFill>
                  <a:schemeClr val="bg1"/>
                </a:solidFill>
                <a:latin typeface="Comic Sans MS" panose="030F0702030302020204" pitchFamily="66" charset="0"/>
              </a:rPr>
              <a:t>Spot the Temper</a:t>
            </a:r>
          </a:p>
        </p:txBody>
      </p:sp>
      <p:sp>
        <p:nvSpPr>
          <p:cNvPr id="15" name="TextBox 14">
            <a:extLst>
              <a:ext uri="{FF2B5EF4-FFF2-40B4-BE49-F238E27FC236}">
                <a16:creationId xmlns:a16="http://schemas.microsoft.com/office/drawing/2014/main" id="{557674D7-FFCE-4D76-A2F6-64A343E7C4BF}"/>
              </a:ext>
            </a:extLst>
          </p:cNvPr>
          <p:cNvSpPr txBox="1"/>
          <p:nvPr/>
        </p:nvSpPr>
        <p:spPr>
          <a:xfrm>
            <a:off x="5143047" y="1849749"/>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4 </a:t>
            </a:r>
          </a:p>
          <a:p>
            <a:pPr algn="ctr"/>
            <a:r>
              <a:rPr lang="en-US" sz="1667" dirty="0">
                <a:solidFill>
                  <a:schemeClr val="bg1"/>
                </a:solidFill>
                <a:latin typeface="Comic Sans MS" panose="030F0702030302020204" pitchFamily="66" charset="0"/>
              </a:rPr>
              <a:t>Describe the Outcome</a:t>
            </a:r>
          </a:p>
        </p:txBody>
      </p:sp>
      <p:sp>
        <p:nvSpPr>
          <p:cNvPr id="21" name="TextBox 20">
            <a:extLst>
              <a:ext uri="{FF2B5EF4-FFF2-40B4-BE49-F238E27FC236}">
                <a16:creationId xmlns:a16="http://schemas.microsoft.com/office/drawing/2014/main" id="{86805AA8-1969-4AAF-832D-FE300EFB26C6}"/>
              </a:ext>
            </a:extLst>
          </p:cNvPr>
          <p:cNvSpPr txBox="1"/>
          <p:nvPr/>
        </p:nvSpPr>
        <p:spPr>
          <a:xfrm>
            <a:off x="1732628" y="581340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1 </a:t>
            </a:r>
          </a:p>
          <a:p>
            <a:pPr algn="ctr"/>
            <a:r>
              <a:rPr lang="en-US" sz="1667" dirty="0">
                <a:solidFill>
                  <a:schemeClr val="bg1"/>
                </a:solidFill>
                <a:latin typeface="Comic Sans MS" panose="030F0702030302020204" pitchFamily="66" charset="0"/>
              </a:rPr>
              <a:t>Describe the Event</a:t>
            </a:r>
          </a:p>
        </p:txBody>
      </p:sp>
      <p:sp>
        <p:nvSpPr>
          <p:cNvPr id="22" name="TextBox 21">
            <a:extLst>
              <a:ext uri="{FF2B5EF4-FFF2-40B4-BE49-F238E27FC236}">
                <a16:creationId xmlns:a16="http://schemas.microsoft.com/office/drawing/2014/main" id="{3071EF23-1DD2-4BC3-84E1-6A5070C5F950}"/>
              </a:ext>
            </a:extLst>
          </p:cNvPr>
          <p:cNvSpPr txBox="1"/>
          <p:nvPr/>
        </p:nvSpPr>
        <p:spPr>
          <a:xfrm>
            <a:off x="2703291" y="4554213"/>
            <a:ext cx="3616333"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2</a:t>
            </a:r>
          </a:p>
          <a:p>
            <a:pPr algn="ctr"/>
            <a:r>
              <a:rPr lang="en-US" sz="1667" dirty="0">
                <a:solidFill>
                  <a:schemeClr val="bg1"/>
                </a:solidFill>
                <a:latin typeface="Comic Sans MS" panose="030F0702030302020204" pitchFamily="66" charset="0"/>
              </a:rPr>
              <a:t>Describe the Symptoms</a:t>
            </a:r>
          </a:p>
        </p:txBody>
      </p:sp>
      <p:sp>
        <p:nvSpPr>
          <p:cNvPr id="23" name="TextBox 22">
            <a:extLst>
              <a:ext uri="{FF2B5EF4-FFF2-40B4-BE49-F238E27FC236}">
                <a16:creationId xmlns:a16="http://schemas.microsoft.com/office/drawing/2014/main" id="{BC1A0244-20FC-4212-B84F-432AFE6A18FE}"/>
              </a:ext>
            </a:extLst>
          </p:cNvPr>
          <p:cNvSpPr txBox="1"/>
          <p:nvPr/>
        </p:nvSpPr>
        <p:spPr>
          <a:xfrm>
            <a:off x="3554923" y="3464831"/>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3</a:t>
            </a:r>
          </a:p>
          <a:p>
            <a:pPr algn="ctr"/>
            <a:r>
              <a:rPr lang="en-US" sz="1667" dirty="0">
                <a:solidFill>
                  <a:schemeClr val="bg1"/>
                </a:solidFill>
                <a:latin typeface="Comic Sans MS" panose="030F0702030302020204" pitchFamily="66" charset="0"/>
              </a:rPr>
              <a:t>Spot the Temper</a:t>
            </a:r>
          </a:p>
        </p:txBody>
      </p:sp>
      <p:sp>
        <p:nvSpPr>
          <p:cNvPr id="24" name="TextBox 23">
            <a:extLst>
              <a:ext uri="{FF2B5EF4-FFF2-40B4-BE49-F238E27FC236}">
                <a16:creationId xmlns:a16="http://schemas.microsoft.com/office/drawing/2014/main" id="{E87C1486-A654-4242-81CD-A0E4ADB99150}"/>
              </a:ext>
            </a:extLst>
          </p:cNvPr>
          <p:cNvSpPr txBox="1"/>
          <p:nvPr/>
        </p:nvSpPr>
        <p:spPr>
          <a:xfrm>
            <a:off x="4511458" y="2399432"/>
            <a:ext cx="3665202" cy="605422"/>
          </a:xfrm>
          <a:prstGeom prst="rect">
            <a:avLst/>
          </a:prstGeom>
          <a:noFill/>
        </p:spPr>
        <p:txBody>
          <a:bodyPr wrap="square" rtlCol="0">
            <a:spAutoFit/>
          </a:bodyPr>
          <a:lstStyle/>
          <a:p>
            <a:pPr algn="ctr"/>
            <a:r>
              <a:rPr lang="en-US" sz="1667" dirty="0">
                <a:solidFill>
                  <a:schemeClr val="bg1"/>
                </a:solidFill>
                <a:latin typeface="Comic Sans MS" panose="030F0702030302020204" pitchFamily="66" charset="0"/>
              </a:rPr>
              <a:t>Step 4 </a:t>
            </a:r>
          </a:p>
          <a:p>
            <a:pPr algn="ctr"/>
            <a:r>
              <a:rPr lang="en-US" sz="1667" dirty="0">
                <a:solidFill>
                  <a:schemeClr val="bg1"/>
                </a:solidFill>
                <a:latin typeface="Comic Sans MS" panose="030F0702030302020204" pitchFamily="66" charset="0"/>
              </a:rPr>
              <a:t>Describe the Outcome</a:t>
            </a:r>
          </a:p>
        </p:txBody>
      </p:sp>
      <p:grpSp>
        <p:nvGrpSpPr>
          <p:cNvPr id="29" name="Group 28">
            <a:extLst>
              <a:ext uri="{FF2B5EF4-FFF2-40B4-BE49-F238E27FC236}">
                <a16:creationId xmlns:a16="http://schemas.microsoft.com/office/drawing/2014/main" id="{9511F3DF-DC1E-4505-A791-7D58B3E0E348}"/>
              </a:ext>
            </a:extLst>
          </p:cNvPr>
          <p:cNvGrpSpPr/>
          <p:nvPr/>
        </p:nvGrpSpPr>
        <p:grpSpPr>
          <a:xfrm>
            <a:off x="838200" y="2158529"/>
            <a:ext cx="6057789" cy="4309601"/>
            <a:chOff x="2563297" y="1007890"/>
            <a:chExt cx="7098865" cy="4661390"/>
          </a:xfrm>
        </p:grpSpPr>
        <p:pic>
          <p:nvPicPr>
            <p:cNvPr id="30" name="Picture 29">
              <a:extLst>
                <a:ext uri="{FF2B5EF4-FFF2-40B4-BE49-F238E27FC236}">
                  <a16:creationId xmlns:a16="http://schemas.microsoft.com/office/drawing/2014/main" id="{A9932FC5-30BB-4AB8-A4FB-10820E183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297" y="1007890"/>
              <a:ext cx="7015540" cy="4661390"/>
            </a:xfrm>
            <a:prstGeom prst="rect">
              <a:avLst/>
            </a:prstGeom>
          </p:spPr>
        </p:pic>
        <p:sp>
          <p:nvSpPr>
            <p:cNvPr id="31" name="TextBox 30">
              <a:extLst>
                <a:ext uri="{FF2B5EF4-FFF2-40B4-BE49-F238E27FC236}">
                  <a16:creationId xmlns:a16="http://schemas.microsoft.com/office/drawing/2014/main" id="{A50FA068-28C6-4440-A7BC-2792AE9BD25F}"/>
                </a:ext>
              </a:extLst>
            </p:cNvPr>
            <p:cNvSpPr txBox="1"/>
            <p:nvPr/>
          </p:nvSpPr>
          <p:spPr>
            <a:xfrm>
              <a:off x="5135942" y="3896674"/>
              <a:ext cx="4060942" cy="466060"/>
            </a:xfrm>
            <a:prstGeom prst="rect">
              <a:avLst/>
            </a:prstGeom>
            <a:noFill/>
          </p:spPr>
          <p:txBody>
            <a:bodyPr wrap="square" rtlCol="0">
              <a:spAutoFit/>
            </a:bodyPr>
            <a:lstStyle/>
            <a:p>
              <a:r>
                <a:rPr lang="en-US" sz="2200" dirty="0">
                  <a:solidFill>
                    <a:schemeClr val="bg1"/>
                  </a:solidFill>
                  <a:latin typeface="Eras Demi ITC" panose="020B0805030504020804" pitchFamily="34" charset="0"/>
                </a:rPr>
                <a:t>Step 1:  Situation / Event</a:t>
              </a:r>
            </a:p>
          </p:txBody>
        </p:sp>
        <p:sp>
          <p:nvSpPr>
            <p:cNvPr id="32" name="TextBox 31">
              <a:extLst>
                <a:ext uri="{FF2B5EF4-FFF2-40B4-BE49-F238E27FC236}">
                  <a16:creationId xmlns:a16="http://schemas.microsoft.com/office/drawing/2014/main" id="{8D6AB1A2-9F62-4F37-ADC5-67CABD50C0D9}"/>
                </a:ext>
              </a:extLst>
            </p:cNvPr>
            <p:cNvSpPr txBox="1"/>
            <p:nvPr/>
          </p:nvSpPr>
          <p:spPr>
            <a:xfrm>
              <a:off x="6095999" y="2783499"/>
              <a:ext cx="3264011" cy="466060"/>
            </a:xfrm>
            <a:prstGeom prst="rect">
              <a:avLst/>
            </a:prstGeom>
            <a:noFill/>
          </p:spPr>
          <p:txBody>
            <a:bodyPr wrap="square" rtlCol="0">
              <a:spAutoFit/>
            </a:bodyPr>
            <a:lstStyle/>
            <a:p>
              <a:r>
                <a:rPr lang="en-US" sz="2200" dirty="0">
                  <a:solidFill>
                    <a:schemeClr val="bg1"/>
                  </a:solidFill>
                  <a:latin typeface="Eras Demi ITC" panose="020B0805030504020804" pitchFamily="34" charset="0"/>
                </a:rPr>
                <a:t>Step 2:  Symptoms</a:t>
              </a:r>
            </a:p>
          </p:txBody>
        </p:sp>
        <p:sp>
          <p:nvSpPr>
            <p:cNvPr id="33" name="TextBox 32">
              <a:extLst>
                <a:ext uri="{FF2B5EF4-FFF2-40B4-BE49-F238E27FC236}">
                  <a16:creationId xmlns:a16="http://schemas.microsoft.com/office/drawing/2014/main" id="{099E16B7-64D8-4A5C-A75E-FD3E0FD5D8A6}"/>
                </a:ext>
              </a:extLst>
            </p:cNvPr>
            <p:cNvSpPr txBox="1"/>
            <p:nvPr/>
          </p:nvSpPr>
          <p:spPr>
            <a:xfrm>
              <a:off x="6402124" y="2006333"/>
              <a:ext cx="2957886" cy="466060"/>
            </a:xfrm>
            <a:prstGeom prst="rect">
              <a:avLst/>
            </a:prstGeom>
            <a:noFill/>
          </p:spPr>
          <p:txBody>
            <a:bodyPr wrap="square" rtlCol="0">
              <a:spAutoFit/>
            </a:bodyPr>
            <a:lstStyle/>
            <a:p>
              <a:r>
                <a:rPr lang="en-US" sz="2200" dirty="0">
                  <a:solidFill>
                    <a:schemeClr val="bg1"/>
                  </a:solidFill>
                  <a:latin typeface="Eras Demi ITC" panose="020B0805030504020804" pitchFamily="34" charset="0"/>
                </a:rPr>
                <a:t>Step 3:  Spotting</a:t>
              </a:r>
            </a:p>
          </p:txBody>
        </p:sp>
        <p:sp>
          <p:nvSpPr>
            <p:cNvPr id="34" name="TextBox 33">
              <a:extLst>
                <a:ext uri="{FF2B5EF4-FFF2-40B4-BE49-F238E27FC236}">
                  <a16:creationId xmlns:a16="http://schemas.microsoft.com/office/drawing/2014/main" id="{18B685D4-80ED-44BD-9FB1-0EBF2E804211}"/>
                </a:ext>
              </a:extLst>
            </p:cNvPr>
            <p:cNvSpPr txBox="1"/>
            <p:nvPr/>
          </p:nvSpPr>
          <p:spPr>
            <a:xfrm>
              <a:off x="6704276" y="1328597"/>
              <a:ext cx="2957886" cy="466060"/>
            </a:xfrm>
            <a:prstGeom prst="rect">
              <a:avLst/>
            </a:prstGeom>
            <a:noFill/>
          </p:spPr>
          <p:txBody>
            <a:bodyPr wrap="square" rtlCol="0">
              <a:spAutoFit/>
            </a:bodyPr>
            <a:lstStyle/>
            <a:p>
              <a:r>
                <a:rPr lang="en-US" sz="2200" dirty="0">
                  <a:solidFill>
                    <a:schemeClr val="bg1"/>
                  </a:solidFill>
                  <a:latin typeface="Eras Demi ITC" panose="020B0805030504020804" pitchFamily="34" charset="0"/>
                </a:rPr>
                <a:t>Step 4:  Success</a:t>
              </a:r>
            </a:p>
          </p:txBody>
        </p:sp>
      </p:grpSp>
      <p:sp>
        <p:nvSpPr>
          <p:cNvPr id="25" name="Callout: Line 24">
            <a:extLst>
              <a:ext uri="{FF2B5EF4-FFF2-40B4-BE49-F238E27FC236}">
                <a16:creationId xmlns:a16="http://schemas.microsoft.com/office/drawing/2014/main" id="{B601CC73-23F6-478A-BB62-BD81D1628D08}"/>
              </a:ext>
            </a:extLst>
          </p:cNvPr>
          <p:cNvSpPr/>
          <p:nvPr/>
        </p:nvSpPr>
        <p:spPr>
          <a:xfrm>
            <a:off x="7727019" y="4809372"/>
            <a:ext cx="3596702" cy="1017741"/>
          </a:xfrm>
          <a:prstGeom prst="borderCallout1">
            <a:avLst>
              <a:gd name="adj1" fmla="val 52149"/>
              <a:gd name="adj2" fmla="val -706"/>
              <a:gd name="adj3" fmla="val 51113"/>
              <a:gd name="adj4" fmla="val -38333"/>
            </a:avLst>
          </a:prstGeom>
          <a:solidFill>
            <a:schemeClr val="accent4">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Describe an everyday event when you got worked up. What triggered temper and symptoms? Stick to the facts. Remove the emotion. </a:t>
            </a:r>
          </a:p>
        </p:txBody>
      </p:sp>
      <p:sp>
        <p:nvSpPr>
          <p:cNvPr id="28" name="Callout: Line 27">
            <a:extLst>
              <a:ext uri="{FF2B5EF4-FFF2-40B4-BE49-F238E27FC236}">
                <a16:creationId xmlns:a16="http://schemas.microsoft.com/office/drawing/2014/main" id="{39FC8A91-59F7-43A4-AC0E-88676A6535AC}"/>
              </a:ext>
            </a:extLst>
          </p:cNvPr>
          <p:cNvSpPr/>
          <p:nvPr/>
        </p:nvSpPr>
        <p:spPr>
          <a:xfrm>
            <a:off x="7757098" y="3991777"/>
            <a:ext cx="3560724" cy="678965"/>
          </a:xfrm>
          <a:prstGeom prst="borderCallout1">
            <a:avLst>
              <a:gd name="adj1" fmla="val 55179"/>
              <a:gd name="adj2" fmla="val -241"/>
              <a:gd name="adj3" fmla="val 54524"/>
              <a:gd name="adj4" fmla="val -33244"/>
            </a:avLst>
          </a:prstGeom>
          <a:solidFill>
            <a:schemeClr val="accent4">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Report your physical symptoms and racing thoughts. What were your feelings/emotions? </a:t>
            </a:r>
          </a:p>
        </p:txBody>
      </p:sp>
      <p:sp>
        <p:nvSpPr>
          <p:cNvPr id="26" name="Callout: Line 25">
            <a:extLst>
              <a:ext uri="{FF2B5EF4-FFF2-40B4-BE49-F238E27FC236}">
                <a16:creationId xmlns:a16="http://schemas.microsoft.com/office/drawing/2014/main" id="{56D86A08-D260-4633-B146-2B2512EC633F}"/>
              </a:ext>
            </a:extLst>
          </p:cNvPr>
          <p:cNvSpPr/>
          <p:nvPr/>
        </p:nvSpPr>
        <p:spPr>
          <a:xfrm>
            <a:off x="7757098" y="3074449"/>
            <a:ext cx="3543434" cy="778698"/>
          </a:xfrm>
          <a:prstGeom prst="borderCallout1">
            <a:avLst>
              <a:gd name="adj1" fmla="val 49808"/>
              <a:gd name="adj2" fmla="val -228"/>
              <a:gd name="adj3" fmla="val 51113"/>
              <a:gd name="adj4" fmla="val -38333"/>
            </a:avLst>
          </a:prstGeom>
          <a:solidFill>
            <a:schemeClr val="accent4">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What kind of temper did you experience (fearful/angry)? What Recovery International tools/</a:t>
            </a:r>
            <a:r>
              <a:rPr lang="en-US" sz="1400" dirty="0" err="1">
                <a:solidFill>
                  <a:schemeClr val="tx1"/>
                </a:solidFill>
              </a:rPr>
              <a:t>spottings</a:t>
            </a:r>
            <a:r>
              <a:rPr lang="en-US" sz="1400" dirty="0">
                <a:solidFill>
                  <a:schemeClr val="tx1"/>
                </a:solidFill>
              </a:rPr>
              <a:t> did you use to calm yourself? Did you endorse for the effort?</a:t>
            </a:r>
          </a:p>
        </p:txBody>
      </p:sp>
      <p:sp>
        <p:nvSpPr>
          <p:cNvPr id="27" name="Callout: Line 26">
            <a:extLst>
              <a:ext uri="{FF2B5EF4-FFF2-40B4-BE49-F238E27FC236}">
                <a16:creationId xmlns:a16="http://schemas.microsoft.com/office/drawing/2014/main" id="{5F656486-414D-43D5-8965-87919D13EDB1}"/>
              </a:ext>
            </a:extLst>
          </p:cNvPr>
          <p:cNvSpPr/>
          <p:nvPr/>
        </p:nvSpPr>
        <p:spPr>
          <a:xfrm>
            <a:off x="7739806" y="2185768"/>
            <a:ext cx="3560726" cy="750051"/>
          </a:xfrm>
          <a:prstGeom prst="borderCallout1">
            <a:avLst>
              <a:gd name="adj1" fmla="val 59078"/>
              <a:gd name="adj2" fmla="val -217"/>
              <a:gd name="adj3" fmla="val 59466"/>
              <a:gd name="adj4" fmla="val -27755"/>
            </a:avLst>
          </a:prstGeom>
          <a:solidFill>
            <a:schemeClr val="accent4">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What would have happened before your Recovery training? What was the outcome this time? Report your progress.</a:t>
            </a:r>
          </a:p>
        </p:txBody>
      </p:sp>
    </p:spTree>
    <p:extLst>
      <p:ext uri="{BB962C8B-B14F-4D97-AF65-F5344CB8AC3E}">
        <p14:creationId xmlns:p14="http://schemas.microsoft.com/office/powerpoint/2010/main" val="138066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 - general program overview" id="{799A4815-B37D-4729-9768-2F75CCDCD956}" vid="{CD76D3F8-3F2C-4C7E-8025-41B803CEE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 - general program overview</Template>
  <TotalTime>670</TotalTime>
  <Words>1387</Words>
  <Application>Microsoft Office PowerPoint</Application>
  <PresentationFormat>Widescreen</PresentationFormat>
  <Paragraphs>249</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Arial-ItalicMT</vt:lpstr>
      <vt:lpstr>ArialMT</vt:lpstr>
      <vt:lpstr>Calibri</vt:lpstr>
      <vt:lpstr>Calibri Light</vt:lpstr>
      <vt:lpstr>Comic Sans MS</vt:lpstr>
      <vt:lpstr>Eras Demi ITC</vt:lpstr>
      <vt:lpstr>Symbol</vt:lpstr>
      <vt:lpstr>Times New Roman</vt:lpstr>
      <vt:lpstr>Wingdings</vt:lpstr>
      <vt:lpstr>Office Theme</vt:lpstr>
      <vt:lpstr>An Introduction to the Recovery International CBT self-help mental health support Method</vt:lpstr>
      <vt:lpstr>Introductions</vt:lpstr>
      <vt:lpstr>About Recovery International</vt:lpstr>
      <vt:lpstr>Meetings and practice for anyone, anywhere, anytime</vt:lpstr>
      <vt:lpstr>Focus on trivialities</vt:lpstr>
      <vt:lpstr>Basic Concept # 1:    2 types of Temper </vt:lpstr>
      <vt:lpstr>Basic Concept # 2:    Inner &amp; Outer Environment and                          the 4-part experience (feelings, sensations, thoughts, impulses)</vt:lpstr>
      <vt:lpstr>Peer-led Meeting Format</vt:lpstr>
      <vt:lpstr>The Recovery 4-Step Method</vt:lpstr>
      <vt:lpstr>4-Step Method</vt:lpstr>
      <vt:lpstr>Common Tools or “Spottings”</vt:lpstr>
      <vt:lpstr>More Tools or “Spottings”</vt:lpstr>
      <vt:lpstr>Example Highlights (Review)</vt:lpstr>
      <vt:lpstr>Reference Materials</vt:lpstr>
      <vt:lpstr>Simplified program for youth / young adults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Recovery Method</dc:title>
  <dc:creator>Angela Sullivan</dc:creator>
  <cp:lastModifiedBy>Kathleen Myers</cp:lastModifiedBy>
  <cp:revision>6</cp:revision>
  <cp:lastPrinted>2021-03-20T01:05:36Z</cp:lastPrinted>
  <dcterms:created xsi:type="dcterms:W3CDTF">2022-03-24T14:46:49Z</dcterms:created>
  <dcterms:modified xsi:type="dcterms:W3CDTF">2022-04-07T17:31:44Z</dcterms:modified>
</cp:coreProperties>
</file>