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7"/>
  </p:notesMasterIdLst>
  <p:sldIdLst>
    <p:sldId id="256" r:id="rId2"/>
    <p:sldId id="344" r:id="rId3"/>
    <p:sldId id="350" r:id="rId4"/>
    <p:sldId id="345" r:id="rId5"/>
    <p:sldId id="258" r:id="rId6"/>
    <p:sldId id="269" r:id="rId7"/>
    <p:sldId id="351" r:id="rId8"/>
    <p:sldId id="327" r:id="rId9"/>
    <p:sldId id="297" r:id="rId10"/>
    <p:sldId id="298" r:id="rId11"/>
    <p:sldId id="259" r:id="rId12"/>
    <p:sldId id="349" r:id="rId13"/>
    <p:sldId id="311" r:id="rId14"/>
    <p:sldId id="313" r:id="rId15"/>
    <p:sldId id="322" r:id="rId16"/>
    <p:sldId id="334" r:id="rId17"/>
    <p:sldId id="335" r:id="rId18"/>
    <p:sldId id="336" r:id="rId19"/>
    <p:sldId id="321" r:id="rId20"/>
    <p:sldId id="295" r:id="rId21"/>
    <p:sldId id="312" r:id="rId22"/>
    <p:sldId id="337" r:id="rId23"/>
    <p:sldId id="338" r:id="rId24"/>
    <p:sldId id="263" r:id="rId25"/>
    <p:sldId id="341" r:id="rId26"/>
    <p:sldId id="342" r:id="rId27"/>
    <p:sldId id="285" r:id="rId28"/>
    <p:sldId id="262" r:id="rId29"/>
    <p:sldId id="339" r:id="rId30"/>
    <p:sldId id="261" r:id="rId31"/>
    <p:sldId id="347" r:id="rId32"/>
    <p:sldId id="348" r:id="rId33"/>
    <p:sldId id="330" r:id="rId34"/>
    <p:sldId id="343" r:id="rId35"/>
    <p:sldId id="340" r:id="rId36"/>
  </p:sldIdLst>
  <p:sldSz cx="9144000" cy="5143500" type="screen16x9"/>
  <p:notesSz cx="6858000" cy="9144000"/>
  <p:embeddedFontLst>
    <p:embeddedFont>
      <p:font typeface="Inter" panose="020B0604020202020204" charset="0"/>
      <p:regular r:id="rId38"/>
      <p:bold r:id="rId39"/>
    </p:embeddedFont>
    <p:embeddedFont>
      <p:font typeface="Inter-Regular" panose="020B0604020202020204" charset="0"/>
      <p:regular r:id="rId4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4B8CE54-D7E4-4D6C-B30F-6A91B47CCFBE}">
  <a:tblStyle styleId="{E4B8CE54-D7E4-4D6C-B30F-6A91B47CCF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1A51BF6-B60F-430B-B708-1F52C015F51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4" autoAdjust="0"/>
    <p:restoredTop sz="94660"/>
  </p:normalViewPr>
  <p:slideViewPr>
    <p:cSldViewPr>
      <p:cViewPr varScale="1">
        <p:scale>
          <a:sx n="99" d="100"/>
          <a:sy n="99" d="100"/>
        </p:scale>
        <p:origin x="85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66785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127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985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483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745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3592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59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3477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135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8559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7472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c9451a3e4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c9451a3e4e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3748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485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0435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d9ad39b82_2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d9ad39b82_2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2614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412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dk1"/>
            </a:gs>
          </a:gsLst>
          <a:lin ang="8100019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" y="234877"/>
            <a:ext cx="9144000" cy="4673746"/>
          </a:xfrm>
          <a:custGeom>
            <a:avLst/>
            <a:gdLst/>
            <a:ahLst/>
            <a:cxnLst/>
            <a:rect l="l" t="t" r="r" b="b"/>
            <a:pathLst>
              <a:path w="12192000" h="6231661" extrusionOk="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37875" y="1662450"/>
            <a:ext cx="7068300" cy="181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100019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" y="234877"/>
            <a:ext cx="9144000" cy="4673746"/>
          </a:xfrm>
          <a:custGeom>
            <a:avLst/>
            <a:gdLst/>
            <a:ahLst/>
            <a:cxnLst/>
            <a:rect l="l" t="t" r="r" b="b"/>
            <a:pathLst>
              <a:path w="12192000" h="6231661" extrusionOk="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037875" y="2774327"/>
            <a:ext cx="70683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037825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4803623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/>
        </p:nvSpPr>
        <p:spPr>
          <a:xfrm>
            <a:off x="0" y="2625824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0" y="1455585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0072D1">
              <a:alpha val="1563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099331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1455585"/>
            <a:ext cx="9144000" cy="223232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4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n@empowermentroot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kasperconnects.com/" TargetMode="External"/><Relationship Id="rId4" Type="http://schemas.openxmlformats.org/officeDocument/2006/relationships/hyperlink" Target="http://www.choiceheals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ntionalpeersupport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intentionalpeersupport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idescarnival.com/?utm_source=template" TargetMode="External"/><Relationship Id="rId3" Type="http://schemas.openxmlformats.org/officeDocument/2006/relationships/hyperlink" Target="mailto:ann@empowermentroots.com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hyperlink" Target="http://www.vimeo.com/mentalhealthfreed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nn@empowermentroots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g"/><Relationship Id="rId5" Type="http://schemas.openxmlformats.org/officeDocument/2006/relationships/hyperlink" Target="http://www.vimeo.com/mentalhealthfreedom" TargetMode="External"/><Relationship Id="rId4" Type="http://schemas.openxmlformats.org/officeDocument/2006/relationships/hyperlink" Target="http://www.choiceheal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ctrTitle"/>
          </p:nvPr>
        </p:nvSpPr>
        <p:spPr>
          <a:xfrm>
            <a:off x="1037875" y="1662450"/>
            <a:ext cx="7068300" cy="181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3600" dirty="0"/>
              <a:t>Ensuring Quality: Using Customer Evaluations in Peer Co-Reflection Supervision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" sz="1600" dirty="0"/>
              <a:t>Ann Kasper, MA, CPSS, BD</a:t>
            </a:r>
            <a:br>
              <a:rPr lang="en" sz="1600" dirty="0"/>
            </a:br>
            <a:r>
              <a:rPr lang="en" sz="1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ann@empowermentroots.com</a:t>
            </a:r>
            <a:r>
              <a:rPr lang="en" sz="1600" dirty="0">
                <a:solidFill>
                  <a:schemeClr val="bg1"/>
                </a:solidFill>
              </a:rPr>
              <a:t/>
            </a:r>
            <a:br>
              <a:rPr lang="en" sz="1600" dirty="0">
                <a:solidFill>
                  <a:schemeClr val="bg1"/>
                </a:solidFill>
              </a:rPr>
            </a:br>
            <a:r>
              <a:rPr lang="en" sz="16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www.choiceheals.com</a:t>
            </a:r>
            <a:r>
              <a:rPr lang="en" sz="1600" dirty="0">
                <a:solidFill>
                  <a:schemeClr val="bg1"/>
                </a:solidFill>
              </a:rPr>
              <a:t/>
            </a:r>
            <a:br>
              <a:rPr lang="en" sz="1600" dirty="0">
                <a:solidFill>
                  <a:schemeClr val="bg1"/>
                </a:solidFill>
              </a:rPr>
            </a:br>
            <a:r>
              <a:rPr lang="en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www.kasperconnects.com</a:t>
            </a:r>
            <a:r>
              <a:rPr lang="en" sz="2400" dirty="0"/>
              <a:t/>
            </a:r>
            <a:br>
              <a:rPr lang="en" sz="2400" dirty="0"/>
            </a:br>
            <a:r>
              <a:rPr lang="en" sz="2400" dirty="0"/>
              <a:t> 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85800" y="3485250"/>
            <a:ext cx="7068300" cy="61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/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r>
              <a:rPr lang="en" dirty="0"/>
              <a:t>For this Session:</a:t>
            </a:r>
            <a:br>
              <a:rPr lang="en" dirty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/>
              <a:t>-Your </a:t>
            </a:r>
            <a:r>
              <a:rPr lang="en" sz="2800" i="1" dirty="0"/>
              <a:t>(volunteer) </a:t>
            </a:r>
            <a:r>
              <a:rPr lang="en" sz="2800" dirty="0"/>
              <a:t>roles:</a:t>
            </a:r>
            <a:br>
              <a:rPr lang="en" sz="2800" dirty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/>
              <a:t>*Choose to talk in the small group breakout discussions, someone to take notes</a:t>
            </a:r>
            <a:br>
              <a:rPr lang="en" sz="2800" dirty="0"/>
            </a:br>
            <a:r>
              <a:rPr lang="en" sz="2800" dirty="0"/>
              <a:t>*Participate on the chat</a:t>
            </a:r>
            <a:br>
              <a:rPr lang="en" sz="2800" dirty="0"/>
            </a:br>
            <a:r>
              <a:rPr lang="en" sz="2800" dirty="0"/>
              <a:t>*Particpate in the group discussions</a:t>
            </a:r>
            <a:br>
              <a:rPr lang="en" sz="2800" dirty="0"/>
            </a:br>
            <a:r>
              <a:rPr lang="en" sz="2800" dirty="0"/>
              <a:t>*Stay awake</a:t>
            </a:r>
            <a:endParaRPr sz="2800"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1219200" y="4095750"/>
            <a:ext cx="70683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2675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Today’s Topics:</a:t>
            </a:r>
            <a:br>
              <a:rPr lang="en" dirty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/>
              <a:t>1. Co-Refleciton Supervision</a:t>
            </a:r>
            <a:br>
              <a:rPr lang="en" sz="2800" dirty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/>
              <a:t>2. Peer Customer Evaluations</a:t>
            </a:r>
            <a:endParaRPr sz="2800"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1037875" y="2774327"/>
            <a:ext cx="70683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Yay!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905000" y="3409950"/>
            <a:ext cx="7068300" cy="61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Small Groups Now</a:t>
            </a:r>
            <a:br>
              <a:rPr lang="en" dirty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/>
              <a:t>1. Name</a:t>
            </a:r>
            <a:br>
              <a:rPr lang="en" sz="2800" dirty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/>
              <a:t>2. What you hope to gain from this session</a:t>
            </a:r>
            <a:br>
              <a:rPr lang="en" sz="2800" dirty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/>
              <a:t>3. Favorite dessert</a:t>
            </a:r>
            <a:endParaRPr sz="2800"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1066800" y="3636450"/>
            <a:ext cx="70683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*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2948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ctrTitle" idx="4294967295"/>
          </p:nvPr>
        </p:nvSpPr>
        <p:spPr>
          <a:xfrm>
            <a:off x="1905000" y="1739203"/>
            <a:ext cx="5948559" cy="190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 dirty="0">
                <a:solidFill>
                  <a:schemeClr val="lt1"/>
                </a:solidFill>
              </a:rPr>
              <a:t>Intentional Peer Support </a:t>
            </a:r>
            <a:r>
              <a:rPr lang="en" sz="2000" dirty="0">
                <a:solidFill>
                  <a:schemeClr val="lt1"/>
                </a:solidFill>
              </a:rPr>
              <a:t>Shery Mead and Chris Hansen</a:t>
            </a:r>
            <a:r>
              <a:rPr lang="en" sz="6800" dirty="0">
                <a:solidFill>
                  <a:schemeClr val="lt1"/>
                </a:solidFill>
              </a:rPr>
              <a:t/>
            </a:r>
            <a:br>
              <a:rPr lang="en" sz="6800" dirty="0">
                <a:solidFill>
                  <a:schemeClr val="lt1"/>
                </a:solidFill>
              </a:rPr>
            </a:br>
            <a:endParaRPr sz="6800" dirty="0">
              <a:solidFill>
                <a:schemeClr val="lt1"/>
              </a:solidFill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4294967295"/>
          </p:nvPr>
        </p:nvSpPr>
        <p:spPr>
          <a:xfrm>
            <a:off x="2781989" y="3867778"/>
            <a:ext cx="6335341" cy="136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hlinkClick r:id="rId3"/>
              </a:rPr>
              <a:t>www.intentionalpeersupport.org</a:t>
            </a:r>
            <a:endParaRPr lang="en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YouTube: Intentional Peer Support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7377418" y="3486944"/>
            <a:ext cx="323741" cy="3091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grpSp>
        <p:nvGrpSpPr>
          <p:cNvPr id="101" name="Google Shape;101;p18"/>
          <p:cNvGrpSpPr/>
          <p:nvPr/>
        </p:nvGrpSpPr>
        <p:grpSpPr>
          <a:xfrm>
            <a:off x="7489871" y="2408679"/>
            <a:ext cx="1387013" cy="1387384"/>
            <a:chOff x="6654650" y="3665275"/>
            <a:chExt cx="409100" cy="409125"/>
          </a:xfrm>
        </p:grpSpPr>
        <p:sp>
          <p:nvSpPr>
            <p:cNvPr id="102" name="Google Shape;102;p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104" name="Google Shape;104;p18"/>
          <p:cNvGrpSpPr/>
          <p:nvPr/>
        </p:nvGrpSpPr>
        <p:grpSpPr>
          <a:xfrm rot="1056976">
            <a:off x="650595" y="326725"/>
            <a:ext cx="916363" cy="916472"/>
            <a:chOff x="570875" y="4322250"/>
            <a:chExt cx="443300" cy="443325"/>
          </a:xfrm>
        </p:grpSpPr>
        <p:sp>
          <p:nvSpPr>
            <p:cNvPr id="105" name="Google Shape;105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109" name="Google Shape;109;p18"/>
          <p:cNvSpPr/>
          <p:nvPr/>
        </p:nvSpPr>
        <p:spPr>
          <a:xfrm rot="2466773">
            <a:off x="4276745" y="3306141"/>
            <a:ext cx="449798" cy="42948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10" name="Google Shape;110;p18"/>
          <p:cNvSpPr/>
          <p:nvPr/>
        </p:nvSpPr>
        <p:spPr>
          <a:xfrm rot="-1609367">
            <a:off x="6232792" y="1287335"/>
            <a:ext cx="323700" cy="3090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11" name="Google Shape;111;p18"/>
          <p:cNvSpPr/>
          <p:nvPr/>
        </p:nvSpPr>
        <p:spPr>
          <a:xfrm rot="2926420">
            <a:off x="8362263" y="2534988"/>
            <a:ext cx="242429" cy="231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12" name="Google Shape;112;p18"/>
          <p:cNvSpPr/>
          <p:nvPr/>
        </p:nvSpPr>
        <p:spPr>
          <a:xfrm rot="-1609361">
            <a:off x="7353476" y="984336"/>
            <a:ext cx="218402" cy="20853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13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026" name="Picture 2" descr="Shery Mead — Blog — Vermont Psychiatric Survivors">
            <a:extLst>
              <a:ext uri="{FF2B5EF4-FFF2-40B4-BE49-F238E27FC236}">
                <a16:creationId xmlns:a16="http://schemas.microsoft.com/office/drawing/2014/main" id="{63832242-3CDF-421F-9B55-5552EFA7E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26" y="2404351"/>
            <a:ext cx="2297250" cy="22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290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Intentional Peer Support? </a:t>
            </a:r>
            <a:endParaRPr dirty="0"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>
              <a:buNone/>
            </a:pPr>
            <a:endParaRPr sz="1000"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83" y="1234445"/>
            <a:ext cx="6953250" cy="297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5FCC30-8711-4065-889E-470E7279B155}"/>
              </a:ext>
            </a:extLst>
          </p:cNvPr>
          <p:cNvSpPr txBox="1"/>
          <p:nvPr/>
        </p:nvSpPr>
        <p:spPr>
          <a:xfrm>
            <a:off x="5181600" y="419957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hlinkClick r:id="rId4"/>
              </a:rPr>
              <a:t>www.intentionalpeersupport.org</a:t>
            </a:r>
            <a:endParaRPr lang="en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143000" y="359352"/>
            <a:ext cx="6858000" cy="39429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Intentional Peer Support? 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F48FC07-C304-40A7-A8E4-DDF21B6CE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748503"/>
            <a:ext cx="3073400" cy="423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27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Intentional Peer Support? </a:t>
            </a:r>
            <a:endParaRPr dirty="0"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en-US" sz="6000" dirty="0"/>
              <a:t>Relationship First</a:t>
            </a:r>
            <a:r>
              <a:rPr lang="en-US" sz="6000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connection</a:t>
            </a:r>
          </a:p>
          <a:p>
            <a:pPr marL="7620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***worldview***      </a:t>
            </a:r>
            <a:r>
              <a:rPr lang="en" dirty="0">
                <a:latin typeface="Inter"/>
                <a:ea typeface="Inter"/>
                <a:cs typeface="Inter"/>
                <a:sym typeface="Inter"/>
              </a:rPr>
              <a:t>🌏</a:t>
            </a:r>
            <a:endParaRPr lang="en-US" b="1" dirty="0">
              <a:solidFill>
                <a:schemeClr val="accent1"/>
              </a:solidFill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accent1"/>
                </a:solidFill>
              </a:rPr>
              <a:t>mutuality</a:t>
            </a:r>
          </a:p>
          <a:p>
            <a:pPr marL="76200" indent="0">
              <a:buNone/>
            </a:pPr>
            <a:r>
              <a:rPr lang="en-US" dirty="0">
                <a:solidFill>
                  <a:schemeClr val="accent1"/>
                </a:solidFill>
              </a:rPr>
              <a:t>moving towards</a:t>
            </a:r>
          </a:p>
          <a:p>
            <a:pPr marL="76200" lvl="0" indent="0">
              <a:buNone/>
            </a:pPr>
            <a:endParaRPr lang="en-US" sz="6000"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6909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Intentional Peer Support? </a:t>
            </a:r>
            <a:endParaRPr dirty="0"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Be Curious</a:t>
            </a:r>
          </a:p>
          <a:p>
            <a:r>
              <a:rPr lang="en-US" sz="6000" dirty="0">
                <a:solidFill>
                  <a:schemeClr val="accent1"/>
                </a:solidFill>
              </a:rPr>
              <a:t>Ask Open-Ended Questions</a:t>
            </a:r>
            <a:endParaRPr lang="en-US" sz="6000"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7819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Intentional Peer Support-Open the Story </a:t>
            </a:r>
            <a:endParaRPr sz="2800" dirty="0"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1371600" y="971550"/>
            <a:ext cx="7068300" cy="35800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accent1"/>
                </a:solidFill>
              </a:rPr>
              <a:t>I wonder.. </a:t>
            </a:r>
          </a:p>
          <a:p>
            <a:pPr marL="76200" indent="0">
              <a:buNone/>
            </a:pPr>
            <a:r>
              <a:rPr lang="en-US" dirty="0">
                <a:solidFill>
                  <a:schemeClr val="accent1"/>
                </a:solidFill>
              </a:rPr>
              <a:t>Help me understand …</a:t>
            </a:r>
          </a:p>
          <a:p>
            <a:pPr marL="76200" indent="0">
              <a:buNone/>
            </a:pPr>
            <a:r>
              <a:rPr lang="en-US" dirty="0">
                <a:solidFill>
                  <a:schemeClr val="accent1"/>
                </a:solidFill>
              </a:rPr>
              <a:t>What makes that so…</a:t>
            </a:r>
          </a:p>
          <a:p>
            <a:pPr marL="76200" indent="0">
              <a:buNone/>
            </a:pPr>
            <a:r>
              <a:rPr lang="en-US" dirty="0">
                <a:solidFill>
                  <a:schemeClr val="accent1"/>
                </a:solidFill>
              </a:rPr>
              <a:t>If you could have what you want, what would that be?</a:t>
            </a:r>
          </a:p>
          <a:p>
            <a:pPr marL="76200" indent="0">
              <a:buNone/>
            </a:pPr>
            <a:r>
              <a:rPr lang="en-US" dirty="0">
                <a:solidFill>
                  <a:schemeClr val="accent1"/>
                </a:solidFill>
              </a:rPr>
              <a:t>What can we do to get there?</a:t>
            </a:r>
          </a:p>
          <a:p>
            <a:pPr marL="7620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76200" indent="0">
              <a:buNone/>
            </a:pPr>
            <a:endParaRPr lang="en-US" sz="6000"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1186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Co-Reflection Peer Support Style Supervision? </a:t>
            </a:r>
            <a:endParaRPr dirty="0"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914400" y="1809750"/>
            <a:ext cx="70683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Co-Creating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Mutual with Boundaries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Finding Meaning and Solutions Together</a:t>
            </a:r>
            <a:endParaRPr lang="en-US" sz="2800"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175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DD5E-3182-4B84-9C03-7361CE054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4933950"/>
            <a:ext cx="7068300" cy="610500"/>
          </a:xfrm>
        </p:spPr>
        <p:txBody>
          <a:bodyPr/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i="1" dirty="0"/>
              <a:t>Please type in the chat:</a:t>
            </a:r>
            <a:br>
              <a:rPr lang="en-US" sz="3600" i="1" dirty="0"/>
            </a:br>
            <a:r>
              <a:rPr lang="en-US" sz="3600" i="1" dirty="0"/>
              <a:t/>
            </a:r>
            <a:br>
              <a:rPr lang="en-US" sz="3600" i="1" dirty="0"/>
            </a:br>
            <a:r>
              <a:rPr lang="en-US" sz="3600" i="1" dirty="0"/>
              <a:t/>
            </a:r>
            <a:br>
              <a:rPr lang="en-US" sz="3600" i="1" dirty="0"/>
            </a:br>
            <a:r>
              <a:rPr lang="en-US" sz="3600" dirty="0"/>
              <a:t>1. Your Name</a:t>
            </a:r>
            <a:br>
              <a:rPr lang="en-US" sz="3600" dirty="0"/>
            </a:br>
            <a:r>
              <a:rPr lang="en-US" sz="3600" dirty="0"/>
              <a:t>2. Location</a:t>
            </a:r>
            <a:br>
              <a:rPr lang="en-US" sz="3600" dirty="0"/>
            </a:br>
            <a:r>
              <a:rPr lang="en-US" sz="3600" dirty="0"/>
              <a:t>3. Identify as a      		Supervisor/Peer/Other</a:t>
            </a:r>
            <a:br>
              <a:rPr lang="en-US" sz="3600" dirty="0"/>
            </a:br>
            <a:r>
              <a:rPr lang="en-US" sz="3600" dirty="0"/>
              <a:t>4. Identify as a cat, dog or snake person today?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37A8D-C299-44A9-ADB4-93C755DB2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037875" y="4477649"/>
            <a:ext cx="7068300" cy="75299"/>
          </a:xfrm>
        </p:spPr>
        <p:txBody>
          <a:bodyPr/>
          <a:lstStyle/>
          <a:p>
            <a:r>
              <a:rPr lang="en-US" dirty="0"/>
              <a:t>*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DE1C1-ECE4-4D4E-BAB8-2D0873AD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41" y="4151414"/>
            <a:ext cx="727768" cy="72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6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Question for You All</a:t>
            </a:r>
            <a:endParaRPr sz="4800" dirty="0"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800" dirty="0"/>
              <a:t>What do your supervisors do if there is a problem with the peer service? \</a:t>
            </a:r>
          </a:p>
          <a:p>
            <a:endParaRPr lang="en-US" sz="2800" dirty="0"/>
          </a:p>
          <a:p>
            <a:r>
              <a:rPr lang="en-US" sz="2800" dirty="0"/>
              <a:t>For supervisors: How do handle customer complaints with your peer supporters?</a:t>
            </a:r>
          </a:p>
          <a:p>
            <a:pPr lvl="0"/>
            <a:endParaRPr sz="4800"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389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00"/>
                </a:solidFill>
              </a:rPr>
              <a:t>Healing-Informed Approach</a:t>
            </a:r>
            <a:br>
              <a:rPr lang="en" dirty="0">
                <a:solidFill>
                  <a:srgbClr val="FFFF00"/>
                </a:solidFill>
              </a:rPr>
            </a:br>
            <a:endParaRPr dirty="0">
              <a:solidFill>
                <a:srgbClr val="FFFF00"/>
              </a:solidFill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2075700" y="4019550"/>
            <a:ext cx="70683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  Ann Kasper</a:t>
            </a:r>
          </a:p>
        </p:txBody>
      </p:sp>
    </p:spTree>
    <p:extLst>
      <p:ext uri="{BB962C8B-B14F-4D97-AF65-F5344CB8AC3E}">
        <p14:creationId xmlns:p14="http://schemas.microsoft.com/office/powerpoint/2010/main" val="1402709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37850" y="2800350"/>
            <a:ext cx="7068300" cy="61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00"/>
                </a:solidFill>
              </a:rPr>
              <a:t/>
            </a:r>
            <a:br>
              <a:rPr lang="en" dirty="0">
                <a:solidFill>
                  <a:srgbClr val="FFFF00"/>
                </a:solidFill>
              </a:rPr>
            </a:br>
            <a:r>
              <a:rPr lang="en" dirty="0">
                <a:solidFill>
                  <a:srgbClr val="FFFF00"/>
                </a:solidFill>
              </a:rPr>
              <a:t/>
            </a:r>
            <a:br>
              <a:rPr lang="en" dirty="0">
                <a:solidFill>
                  <a:srgbClr val="FFFF00"/>
                </a:solidFill>
              </a:rPr>
            </a:br>
            <a:r>
              <a:rPr lang="en" dirty="0">
                <a:solidFill>
                  <a:srgbClr val="FFFF00"/>
                </a:solidFill>
              </a:rPr>
              <a:t/>
            </a:r>
            <a:br>
              <a:rPr lang="en" dirty="0">
                <a:solidFill>
                  <a:srgbClr val="FFFF00"/>
                </a:solidFill>
              </a:rPr>
            </a:br>
            <a:r>
              <a:rPr lang="en" dirty="0">
                <a:solidFill>
                  <a:srgbClr val="FFFF00"/>
                </a:solidFill>
              </a:rPr>
              <a:t/>
            </a:r>
            <a:br>
              <a:rPr lang="en" dirty="0">
                <a:solidFill>
                  <a:srgbClr val="FFFF00"/>
                </a:solidFill>
              </a:rPr>
            </a:br>
            <a:r>
              <a:rPr lang="en" dirty="0">
                <a:solidFill>
                  <a:srgbClr val="FFFF00"/>
                </a:solidFill>
              </a:rPr>
              <a:t/>
            </a:r>
            <a:br>
              <a:rPr lang="en" dirty="0">
                <a:solidFill>
                  <a:srgbClr val="FFFF00"/>
                </a:solidFill>
              </a:rPr>
            </a:br>
            <a:r>
              <a:rPr lang="en" dirty="0">
                <a:solidFill>
                  <a:srgbClr val="FFFF00"/>
                </a:solidFill>
              </a:rPr>
              <a:t/>
            </a:r>
            <a:br>
              <a:rPr lang="en" dirty="0">
                <a:solidFill>
                  <a:srgbClr val="FFFF00"/>
                </a:solidFill>
              </a:rPr>
            </a:br>
            <a:r>
              <a:rPr lang="en" dirty="0">
                <a:solidFill>
                  <a:srgbClr val="FFFF00"/>
                </a:solidFill>
              </a:rPr>
              <a:t/>
            </a:r>
            <a:br>
              <a:rPr lang="en" dirty="0">
                <a:solidFill>
                  <a:srgbClr val="FFFF00"/>
                </a:solidFill>
              </a:rPr>
            </a:br>
            <a:r>
              <a:rPr lang="en" dirty="0">
                <a:solidFill>
                  <a:srgbClr val="FFFF00"/>
                </a:solidFill>
              </a:rPr>
              <a:t/>
            </a:r>
            <a:br>
              <a:rPr lang="en" dirty="0">
                <a:solidFill>
                  <a:srgbClr val="FFFF00"/>
                </a:solidFill>
              </a:rPr>
            </a:br>
            <a:r>
              <a:rPr lang="en" dirty="0">
                <a:solidFill>
                  <a:srgbClr val="FFFF00"/>
                </a:solidFill>
              </a:rPr>
              <a:t/>
            </a:r>
            <a:br>
              <a:rPr lang="en" dirty="0">
                <a:solidFill>
                  <a:srgbClr val="FFFF00"/>
                </a:solidFill>
              </a:rPr>
            </a:br>
            <a:r>
              <a:rPr lang="en" sz="4000" dirty="0">
                <a:solidFill>
                  <a:srgbClr val="FFFF00"/>
                </a:solidFill>
              </a:rPr>
              <a:t>Peer Support Evaluation</a:t>
            </a:r>
            <a:br>
              <a:rPr lang="en" sz="4000" dirty="0">
                <a:solidFill>
                  <a:srgbClr val="FFFF00"/>
                </a:solidFill>
              </a:rPr>
            </a:br>
            <a:r>
              <a:rPr lang="en" sz="4000" dirty="0">
                <a:solidFill>
                  <a:srgbClr val="FFFF00"/>
                </a:solidFill>
              </a:rPr>
              <a:t/>
            </a:r>
            <a:br>
              <a:rPr lang="en" sz="4000" dirty="0">
                <a:solidFill>
                  <a:srgbClr val="FFFF00"/>
                </a:solidFill>
              </a:rPr>
            </a:br>
            <a:r>
              <a:rPr lang="en" sz="2800" dirty="0">
                <a:solidFill>
                  <a:srgbClr val="FFFF00"/>
                </a:solidFill>
              </a:rPr>
              <a:t>Have you ever received “bad” peer services yourself?</a:t>
            </a:r>
            <a:br>
              <a:rPr lang="en" sz="2800" dirty="0">
                <a:solidFill>
                  <a:srgbClr val="FFFF00"/>
                </a:solidFill>
              </a:rPr>
            </a:br>
            <a:r>
              <a:rPr lang="en" sz="2800" dirty="0">
                <a:solidFill>
                  <a:srgbClr val="FFFF00"/>
                </a:solidFill>
              </a:rPr>
              <a:t/>
            </a:r>
            <a:br>
              <a:rPr lang="en" sz="2800" dirty="0">
                <a:solidFill>
                  <a:srgbClr val="FFFF00"/>
                </a:solidFill>
              </a:rPr>
            </a:br>
            <a:r>
              <a:rPr lang="en" sz="2800" dirty="0">
                <a:solidFill>
                  <a:srgbClr val="FFFF00"/>
                </a:solidFill>
              </a:rPr>
              <a:t>What happened?  </a:t>
            </a:r>
            <a:br>
              <a:rPr lang="en" sz="2800" dirty="0">
                <a:solidFill>
                  <a:srgbClr val="FFFF00"/>
                </a:solidFill>
              </a:rPr>
            </a:br>
            <a:r>
              <a:rPr lang="en" sz="2800" dirty="0">
                <a:solidFill>
                  <a:srgbClr val="FFFF00"/>
                </a:solidFill>
              </a:rPr>
              <a:t/>
            </a:r>
            <a:br>
              <a:rPr lang="en" sz="2800" dirty="0">
                <a:solidFill>
                  <a:srgbClr val="FFFF00"/>
                </a:solidFill>
              </a:rPr>
            </a:br>
            <a:r>
              <a:rPr lang="en" sz="2800" dirty="0">
                <a:solidFill>
                  <a:srgbClr val="FFFF00"/>
                </a:solidFill>
              </a:rPr>
              <a:t>Could you give feedback about it?</a:t>
            </a:r>
            <a:endParaRPr sz="2800" dirty="0">
              <a:solidFill>
                <a:srgbClr val="FFFF00"/>
              </a:solidFill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2075700" y="4019550"/>
            <a:ext cx="70683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114780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Question for You All</a:t>
            </a:r>
            <a:endParaRPr sz="4800" dirty="0"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800" dirty="0"/>
              <a:t>How do you currently get information on the quality of the peer support your program offers?</a:t>
            </a:r>
            <a:endParaRPr sz="4800"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1229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1037825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C</a:t>
            </a:r>
            <a:r>
              <a:rPr lang="en-US" b="1" dirty="0"/>
              <a:t>h</a:t>
            </a:r>
            <a:r>
              <a:rPr lang="en" b="1" dirty="0"/>
              <a:t>eck on 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Life Satisfaction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Loneliness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Program Entry and Exit</a:t>
            </a:r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Oregon Senior Peer Outreach</a:t>
            </a:r>
            <a:endParaRPr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2"/>
          </p:nvPr>
        </p:nvSpPr>
        <p:spPr>
          <a:xfrm>
            <a:off x="4803623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Looking for: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Are there changes in loneliness?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Are there reductions in emergency service usage?</a:t>
            </a:r>
            <a:endParaRPr b="1" dirty="0"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1037825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Loneliness Measures: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Health and Retirement Study (HRS)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http://hrsonline.isr.umich.edu</a:t>
            </a:r>
            <a:endParaRPr b="1" dirty="0"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Oregon Senior Peer Outreach</a:t>
            </a:r>
            <a:endParaRPr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2"/>
          </p:nvPr>
        </p:nvSpPr>
        <p:spPr>
          <a:xfrm>
            <a:off x="4803623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*</a:t>
            </a:r>
            <a:endParaRPr b="1" dirty="0"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988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1037825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Intentional Peer Support Competencies Scale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b="1" dirty="0"/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b="1" dirty="0"/>
              <a:t>D</a:t>
            </a:r>
            <a:r>
              <a:rPr lang="en" b="1" dirty="0"/>
              <a:t>isagree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b="1" dirty="0"/>
              <a:t>Neither Agree of Disagree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b="1" dirty="0"/>
              <a:t>Agree</a:t>
            </a:r>
          </a:p>
          <a:p>
            <a:pPr lvl="0" indent="-457200" algn="l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n-US" b="1" dirty="0"/>
              <a:t>Strongly Agree</a:t>
            </a:r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Oregon Senior Peer Outreach Surveys</a:t>
            </a:r>
            <a:endParaRPr sz="2800" dirty="0"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2"/>
          </p:nvPr>
        </p:nvSpPr>
        <p:spPr>
          <a:xfrm>
            <a:off x="4803623" y="1353950"/>
            <a:ext cx="3302400" cy="315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S</a:t>
            </a:r>
            <a:r>
              <a:rPr lang="en-US" b="1" dirty="0"/>
              <a:t>o</a:t>
            </a:r>
            <a:r>
              <a:rPr lang="en" b="1" dirty="0"/>
              <a:t>me of the statements include: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 dirty="0"/>
              <a:t>-I feel li</a:t>
            </a:r>
            <a:r>
              <a:rPr lang="en-US" i="1" dirty="0" err="1"/>
              <a:t>ke</a:t>
            </a:r>
            <a:r>
              <a:rPr lang="en" i="1" dirty="0"/>
              <a:t> the peer support specialsit and I are building a real connection.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 dirty="0"/>
              <a:t>-Conversations wi</a:t>
            </a:r>
            <a:r>
              <a:rPr lang="en-US" i="1" dirty="0" err="1"/>
              <a:t>th</a:t>
            </a:r>
            <a:r>
              <a:rPr lang="en" i="1" dirty="0"/>
              <a:t> the peer support specialist leave me hopeful. </a:t>
            </a:r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363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1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dirty="0">
                <a:effectLst/>
                <a:latin typeface="Arial" panose="020B0604020202020204" pitchFamily="34" charset="0"/>
              </a:rPr>
              <a:t>Let’s Co-Create:  </a:t>
            </a:r>
            <a:r>
              <a:rPr lang="en-US" sz="2400" dirty="0">
                <a:effectLst/>
                <a:latin typeface="Arial" panose="020B0604020202020204" pitchFamily="34" charset="0"/>
              </a:rPr>
              <a:t>How to create and conduct a customer evaluation survey for peers</a:t>
            </a:r>
            <a:endParaRPr sz="2400" dirty="0"/>
          </a:p>
        </p:txBody>
      </p:sp>
      <p:sp>
        <p:nvSpPr>
          <p:cNvPr id="435" name="Google Shape;435;p41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436" name="Google Shape;436;p41"/>
          <p:cNvSpPr/>
          <p:nvPr/>
        </p:nvSpPr>
        <p:spPr>
          <a:xfrm>
            <a:off x="798355" y="2106689"/>
            <a:ext cx="2838093" cy="957219"/>
          </a:xfrm>
          <a:prstGeom prst="rect">
            <a:avLst/>
          </a:prstGeom>
          <a:solidFill>
            <a:srgbClr val="0072D1">
              <a:alpha val="15639"/>
            </a:srgbClr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2. What are the values of the peers</a:t>
            </a:r>
            <a:r>
              <a:rPr lang="en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?</a:t>
            </a: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7" name="Google Shape;437;p41"/>
          <p:cNvSpPr/>
          <p:nvPr/>
        </p:nvSpPr>
        <p:spPr>
          <a:xfrm>
            <a:off x="4692869" y="2419349"/>
            <a:ext cx="3544200" cy="749771"/>
          </a:xfrm>
          <a:prstGeom prst="rect">
            <a:avLst/>
          </a:prstGeom>
          <a:solidFill>
            <a:srgbClr val="0072D1">
              <a:alpha val="15639"/>
            </a:srgb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5. Think about most comfortable methods to collect information </a:t>
            </a:r>
            <a:endParaRPr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8" name="Google Shape;438;p41"/>
          <p:cNvSpPr/>
          <p:nvPr/>
        </p:nvSpPr>
        <p:spPr>
          <a:xfrm>
            <a:off x="838199" y="3349512"/>
            <a:ext cx="2838093" cy="994588"/>
          </a:xfrm>
          <a:prstGeom prst="rect">
            <a:avLst/>
          </a:prstGeom>
          <a:solidFill>
            <a:srgbClr val="0072D1">
              <a:alpha val="15639"/>
            </a:srgbClr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3. What are the values of the funders and future funders?</a:t>
            </a: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39" name="Google Shape;439;p41"/>
          <p:cNvSpPr/>
          <p:nvPr/>
        </p:nvSpPr>
        <p:spPr>
          <a:xfrm>
            <a:off x="4750593" y="3297539"/>
            <a:ext cx="3544200" cy="1017803"/>
          </a:xfrm>
          <a:prstGeom prst="rect">
            <a:avLst/>
          </a:prstGeom>
          <a:solidFill>
            <a:srgbClr val="0072D1">
              <a:alpha val="15639"/>
            </a:srgbClr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6. Measure  and compare results over time </a:t>
            </a: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40" name="Google Shape;440;p41"/>
          <p:cNvSpPr/>
          <p:nvPr/>
        </p:nvSpPr>
        <p:spPr>
          <a:xfrm>
            <a:off x="2936960" y="1215384"/>
            <a:ext cx="1305910" cy="1301726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dirty="0"/>
          </a:p>
        </p:txBody>
      </p:sp>
      <p:sp>
        <p:nvSpPr>
          <p:cNvPr id="441" name="Google Shape;441;p41"/>
          <p:cNvSpPr/>
          <p:nvPr/>
        </p:nvSpPr>
        <p:spPr>
          <a:xfrm rot="5400000">
            <a:off x="3680582" y="1165170"/>
            <a:ext cx="1936596" cy="1945173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1"/>
          <p:cNvSpPr/>
          <p:nvPr/>
        </p:nvSpPr>
        <p:spPr>
          <a:xfrm rot="10800000">
            <a:off x="3678300" y="2287649"/>
            <a:ext cx="2036700" cy="20367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1"/>
          <p:cNvSpPr/>
          <p:nvPr/>
        </p:nvSpPr>
        <p:spPr>
          <a:xfrm rot="-5400000">
            <a:off x="2939986" y="2697949"/>
            <a:ext cx="1472612" cy="1320521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4" name="Google Shape;444;p41"/>
          <p:cNvSpPr/>
          <p:nvPr/>
        </p:nvSpPr>
        <p:spPr>
          <a:xfrm>
            <a:off x="3958246" y="2291084"/>
            <a:ext cx="299236" cy="3887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lt1"/>
                </a:solidFill>
                <a:latin typeface="Inter"/>
              </a:rPr>
              <a:t>S</a:t>
            </a:r>
          </a:p>
        </p:txBody>
      </p:sp>
      <p:sp>
        <p:nvSpPr>
          <p:cNvPr id="445" name="Google Shape;445;p41"/>
          <p:cNvSpPr/>
          <p:nvPr/>
        </p:nvSpPr>
        <p:spPr>
          <a:xfrm>
            <a:off x="4829873" y="1809750"/>
            <a:ext cx="649359" cy="2879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>
                <a:noFill/>
              </a:ln>
              <a:solidFill>
                <a:schemeClr val="lt1"/>
              </a:solidFill>
              <a:latin typeface="Inter"/>
            </a:endParaRPr>
          </a:p>
        </p:txBody>
      </p:sp>
      <p:sp>
        <p:nvSpPr>
          <p:cNvPr id="446" name="Google Shape;446;p41"/>
          <p:cNvSpPr/>
          <p:nvPr/>
        </p:nvSpPr>
        <p:spPr>
          <a:xfrm>
            <a:off x="3016032" y="3417702"/>
            <a:ext cx="660262" cy="3887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>
                <a:noFill/>
              </a:ln>
              <a:solidFill>
                <a:schemeClr val="lt1"/>
              </a:solidFill>
              <a:latin typeface="Inter"/>
            </a:endParaRPr>
          </a:p>
        </p:txBody>
      </p:sp>
      <p:sp>
        <p:nvSpPr>
          <p:cNvPr id="447" name="Google Shape;447;p41"/>
          <p:cNvSpPr/>
          <p:nvPr/>
        </p:nvSpPr>
        <p:spPr>
          <a:xfrm>
            <a:off x="4677503" y="3349512"/>
            <a:ext cx="885097" cy="36523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>
                <a:noFill/>
              </a:ln>
              <a:solidFill>
                <a:schemeClr val="lt1"/>
              </a:solidFill>
              <a:latin typeface="Inter"/>
            </a:endParaRPr>
          </a:p>
        </p:txBody>
      </p:sp>
      <p:sp>
        <p:nvSpPr>
          <p:cNvPr id="16" name="Google Shape;436;p41"/>
          <p:cNvSpPr/>
          <p:nvPr/>
        </p:nvSpPr>
        <p:spPr>
          <a:xfrm>
            <a:off x="838200" y="1169458"/>
            <a:ext cx="2838093" cy="774038"/>
          </a:xfrm>
          <a:prstGeom prst="rect">
            <a:avLst/>
          </a:prstGeom>
          <a:solidFill>
            <a:srgbClr val="0072D1">
              <a:alpha val="15639"/>
            </a:srgbClr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1. What are t</a:t>
            </a:r>
            <a:r>
              <a:rPr lang="en-US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he</a:t>
            </a: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values of the program?</a:t>
            </a:r>
            <a:endParaRPr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" name="Google Shape;437;p41"/>
          <p:cNvSpPr/>
          <p:nvPr/>
        </p:nvSpPr>
        <p:spPr>
          <a:xfrm>
            <a:off x="4673015" y="1148217"/>
            <a:ext cx="3544200" cy="1000618"/>
          </a:xfrm>
          <a:prstGeom prst="rect">
            <a:avLst/>
          </a:prstGeom>
          <a:solidFill>
            <a:srgbClr val="0072D1">
              <a:alpha val="15639"/>
            </a:srgbClr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4. Have an indepe</a:t>
            </a:r>
            <a:r>
              <a:rPr lang="en-US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n</a:t>
            </a:r>
            <a:r>
              <a:rPr lang="en" b="1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dent surveyer if possible </a:t>
            </a:r>
            <a:endParaRPr b="1"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dirty="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ctrTitle" idx="4294967295"/>
          </p:nvPr>
        </p:nvSpPr>
        <p:spPr>
          <a:xfrm>
            <a:off x="1037875" y="946275"/>
            <a:ext cx="5021500" cy="190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 dirty="0">
                <a:solidFill>
                  <a:schemeClr val="lt1"/>
                </a:solidFill>
              </a:rPr>
              <a:t>Timing of the Surveys</a:t>
            </a:r>
            <a:endParaRPr sz="6800" dirty="0">
              <a:solidFill>
                <a:schemeClr val="lt1"/>
              </a:solidFill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4294967295"/>
          </p:nvPr>
        </p:nvSpPr>
        <p:spPr>
          <a:xfrm>
            <a:off x="2334743" y="2958403"/>
            <a:ext cx="2162525" cy="136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Too much is not a good thing in this case.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7377418" y="3486944"/>
            <a:ext cx="323741" cy="3091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grpSp>
        <p:nvGrpSpPr>
          <p:cNvPr id="101" name="Google Shape;101;p18"/>
          <p:cNvGrpSpPr/>
          <p:nvPr/>
        </p:nvGrpSpPr>
        <p:grpSpPr>
          <a:xfrm>
            <a:off x="6975558" y="1751133"/>
            <a:ext cx="1387013" cy="1387384"/>
            <a:chOff x="6654650" y="3665275"/>
            <a:chExt cx="409100" cy="409125"/>
          </a:xfrm>
        </p:grpSpPr>
        <p:sp>
          <p:nvSpPr>
            <p:cNvPr id="102" name="Google Shape;102;p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104" name="Google Shape;104;p18"/>
          <p:cNvGrpSpPr/>
          <p:nvPr/>
        </p:nvGrpSpPr>
        <p:grpSpPr>
          <a:xfrm rot="1056976">
            <a:off x="5638910" y="2841838"/>
            <a:ext cx="916363" cy="916472"/>
            <a:chOff x="570875" y="4322250"/>
            <a:chExt cx="443300" cy="443325"/>
          </a:xfrm>
        </p:grpSpPr>
        <p:sp>
          <p:nvSpPr>
            <p:cNvPr id="105" name="Google Shape;105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109" name="Google Shape;109;p18"/>
          <p:cNvSpPr/>
          <p:nvPr/>
        </p:nvSpPr>
        <p:spPr>
          <a:xfrm rot="2466773">
            <a:off x="923945" y="931376"/>
            <a:ext cx="449798" cy="42948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10" name="Google Shape;110;p18"/>
          <p:cNvSpPr/>
          <p:nvPr/>
        </p:nvSpPr>
        <p:spPr>
          <a:xfrm rot="-1609367">
            <a:off x="6399536" y="2290128"/>
            <a:ext cx="323700" cy="3090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11" name="Google Shape;111;p18"/>
          <p:cNvSpPr/>
          <p:nvPr/>
        </p:nvSpPr>
        <p:spPr>
          <a:xfrm rot="2926420">
            <a:off x="8362263" y="2534988"/>
            <a:ext cx="242429" cy="231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12" name="Google Shape;112;p18"/>
          <p:cNvSpPr/>
          <p:nvPr/>
        </p:nvSpPr>
        <p:spPr>
          <a:xfrm rot="-1609361">
            <a:off x="7353476" y="984336"/>
            <a:ext cx="218402" cy="20853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28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Question for You All</a:t>
            </a:r>
            <a:endParaRPr sz="4800" dirty="0"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800" dirty="0"/>
              <a:t>How do you currently bring information or feedback of the peer support to your peer supporters?</a:t>
            </a:r>
          </a:p>
          <a:p>
            <a:endParaRPr lang="en-US" sz="2800" dirty="0"/>
          </a:p>
          <a:p>
            <a:pPr marL="76200" indent="0">
              <a:buNone/>
            </a:pPr>
            <a:r>
              <a:rPr lang="en-US" sz="2800" dirty="0"/>
              <a:t> </a:t>
            </a:r>
            <a:endParaRPr sz="4800"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5" name="Google Shape;750;p47">
            <a:extLst>
              <a:ext uri="{FF2B5EF4-FFF2-40B4-BE49-F238E27FC236}">
                <a16:creationId xmlns:a16="http://schemas.microsoft.com/office/drawing/2014/main" id="{0469019E-E22F-4CEF-A9A5-909773B50EDC}"/>
              </a:ext>
            </a:extLst>
          </p:cNvPr>
          <p:cNvSpPr/>
          <p:nvPr/>
        </p:nvSpPr>
        <p:spPr>
          <a:xfrm>
            <a:off x="3505200" y="3333750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" name="Google Shape;751;p47">
            <a:extLst>
              <a:ext uri="{FF2B5EF4-FFF2-40B4-BE49-F238E27FC236}">
                <a16:creationId xmlns:a16="http://schemas.microsoft.com/office/drawing/2014/main" id="{F1420E52-2930-4574-B4B9-6CE3BD420A13}"/>
              </a:ext>
            </a:extLst>
          </p:cNvPr>
          <p:cNvSpPr/>
          <p:nvPr/>
        </p:nvSpPr>
        <p:spPr>
          <a:xfrm>
            <a:off x="4068748" y="3333750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" name="Google Shape;752;p47">
            <a:extLst>
              <a:ext uri="{FF2B5EF4-FFF2-40B4-BE49-F238E27FC236}">
                <a16:creationId xmlns:a16="http://schemas.microsoft.com/office/drawing/2014/main" id="{413A88E2-3D46-4883-BE68-B008B18ACB95}"/>
              </a:ext>
            </a:extLst>
          </p:cNvPr>
          <p:cNvSpPr/>
          <p:nvPr/>
        </p:nvSpPr>
        <p:spPr>
          <a:xfrm>
            <a:off x="4632297" y="3333750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5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Today’s Topics:</a:t>
            </a:r>
            <a:br>
              <a:rPr lang="en" dirty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/>
              <a:t>1. Co-Refleciton Supervision</a:t>
            </a:r>
            <a:br>
              <a:rPr lang="en" sz="2800" dirty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/>
              <a:t>2. Peer Customer Evaluations</a:t>
            </a:r>
            <a:endParaRPr sz="2800"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1037875" y="2774327"/>
            <a:ext cx="70683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Yay!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3174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1037875" y="836000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Breakout Small Group Session </a:t>
            </a:r>
            <a:endParaRPr dirty="0"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1037875" y="1353948"/>
            <a:ext cx="70683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/>
              <a:t>Goals: </a:t>
            </a:r>
            <a:r>
              <a:rPr lang="en-US" sz="2000" dirty="0"/>
              <a:t>  </a:t>
            </a:r>
          </a:p>
          <a:p>
            <a:pPr marL="76200" lvl="0" indent="0">
              <a:buNone/>
            </a:pPr>
            <a:endParaRPr lang="en-US" sz="2000" dirty="0"/>
          </a:p>
          <a:p>
            <a:pPr lvl="0"/>
            <a:r>
              <a:rPr lang="en-US" sz="1800" dirty="0"/>
              <a:t>To get to know some other participants around the country and their favorite desserts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To come up with some evaluation questions or points of customer review for your program 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Bring some suggestions back to the large group</a:t>
            </a:r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A25BD6-445B-424F-AFB5-FF1E30A48E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03D50-1282-4701-98B0-A27CC35E2E8F}"/>
              </a:ext>
            </a:extLst>
          </p:cNvPr>
          <p:cNvSpPr txBox="1"/>
          <p:nvPr/>
        </p:nvSpPr>
        <p:spPr>
          <a:xfrm>
            <a:off x="762000" y="66675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*Suggestion New Refugees and Asylees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group of women posing for a picture&#10;&#10;Description automatically generated">
            <a:extLst>
              <a:ext uri="{FF2B5EF4-FFF2-40B4-BE49-F238E27FC236}">
                <a16:creationId xmlns:a16="http://schemas.microsoft.com/office/drawing/2014/main" id="{0ECF6847-5215-465A-AE88-07D6F4074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562" t="19277" r="1043" b="22061"/>
          <a:stretch/>
        </p:blipFill>
        <p:spPr>
          <a:xfrm>
            <a:off x="6934200" y="1956142"/>
            <a:ext cx="2054303" cy="2089730"/>
          </a:xfrm>
          <a:prstGeom prst="rect">
            <a:avLst/>
          </a:prstGeom>
        </p:spPr>
      </p:pic>
      <p:pic>
        <p:nvPicPr>
          <p:cNvPr id="7" name="Picture 6" descr="A picture containing text, posing&#10;&#10;Description automatically generated">
            <a:extLst>
              <a:ext uri="{FF2B5EF4-FFF2-40B4-BE49-F238E27FC236}">
                <a16:creationId xmlns:a16="http://schemas.microsoft.com/office/drawing/2014/main" id="{5A93FE69-6768-425C-AC5D-2D64259177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64" r="14034"/>
          <a:stretch/>
        </p:blipFill>
        <p:spPr>
          <a:xfrm>
            <a:off x="5130963" y="1389694"/>
            <a:ext cx="1767635" cy="3404557"/>
          </a:xfrm>
          <a:prstGeom prst="rect">
            <a:avLst/>
          </a:prstGeom>
        </p:spPr>
      </p:pic>
      <p:pic>
        <p:nvPicPr>
          <p:cNvPr id="9" name="Picture 8" descr="A person lying next to a cat&#10;&#10;Description automatically generated with medium confidence">
            <a:extLst>
              <a:ext uri="{FF2B5EF4-FFF2-40B4-BE49-F238E27FC236}">
                <a16:creationId xmlns:a16="http://schemas.microsoft.com/office/drawing/2014/main" id="{58078566-66BE-4D24-BC47-E8CABAD4A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724" y="1367688"/>
            <a:ext cx="1605416" cy="1204062"/>
          </a:xfrm>
          <a:prstGeom prst="rect">
            <a:avLst/>
          </a:prstGeom>
        </p:spPr>
      </p:pic>
      <p:pic>
        <p:nvPicPr>
          <p:cNvPr id="11" name="Picture 10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5EB00384-8251-4323-B9A3-08C473EC9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4583" y="2876550"/>
            <a:ext cx="2438400" cy="1828800"/>
          </a:xfrm>
          <a:prstGeom prst="rect">
            <a:avLst/>
          </a:prstGeom>
        </p:spPr>
      </p:pic>
      <p:pic>
        <p:nvPicPr>
          <p:cNvPr id="13" name="Picture 12" descr="A person holding a dog&#10;&#10;Description automatically generated with low confidence">
            <a:extLst>
              <a:ext uri="{FF2B5EF4-FFF2-40B4-BE49-F238E27FC236}">
                <a16:creationId xmlns:a16="http://schemas.microsoft.com/office/drawing/2014/main" id="{2AFF8803-D362-4221-8BF4-4DFE31B22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74864" y="3373849"/>
            <a:ext cx="1398401" cy="1048801"/>
          </a:xfrm>
          <a:prstGeom prst="rect">
            <a:avLst/>
          </a:prstGeom>
        </p:spPr>
      </p:pic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7A73692-4322-4B1F-BFCE-D2249F53DB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497" y="1275419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59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2133600" y="3028950"/>
            <a:ext cx="7068300" cy="61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are you taking away from today?</a:t>
            </a:r>
            <a:br>
              <a:rPr lang="en" dirty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/>
              <a:t>1. Co-Reflection Supervision</a:t>
            </a:r>
            <a:br>
              <a:rPr lang="en" sz="2800" dirty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/>
              <a:t>2. Peer Customer Evaluations</a:t>
            </a:r>
            <a:endParaRPr sz="2800"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1037875" y="2774327"/>
            <a:ext cx="70683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Yay!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939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55BE70-1B1C-4BA2-81C2-6428EE10E7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A3F663-F86A-4D4A-970F-C1998C0D6FBE}"/>
              </a:ext>
            </a:extLst>
          </p:cNvPr>
          <p:cNvSpPr txBox="1"/>
          <p:nvPr/>
        </p:nvSpPr>
        <p:spPr>
          <a:xfrm>
            <a:off x="1219200" y="742950"/>
            <a:ext cx="716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From my </a:t>
            </a:r>
            <a:r>
              <a:rPr lang="en-US" sz="2000" b="1" i="1" dirty="0" err="1"/>
              <a:t>ohana</a:t>
            </a:r>
            <a:r>
              <a:rPr lang="en-US" sz="2000" b="1" i="1" dirty="0"/>
              <a:t> to yours</a:t>
            </a:r>
          </a:p>
          <a:p>
            <a:r>
              <a:rPr lang="en-US" sz="3600" b="1" dirty="0"/>
              <a:t>How Could Anyone </a:t>
            </a:r>
            <a:r>
              <a:rPr lang="en-US" sz="2000" b="1" dirty="0"/>
              <a:t>– Shaina Noll</a:t>
            </a:r>
          </a:p>
          <a:p>
            <a:endParaRPr lang="en-US" b="1" dirty="0"/>
          </a:p>
          <a:p>
            <a:endParaRPr lang="en-US" sz="2000" b="1" dirty="0"/>
          </a:p>
          <a:p>
            <a:r>
              <a:rPr lang="en-US" sz="2000" b="1" dirty="0"/>
              <a:t>How could any one ever tell you </a:t>
            </a:r>
          </a:p>
          <a:p>
            <a:r>
              <a:rPr lang="en-US" sz="2000" b="1" dirty="0"/>
              <a:t>you were anything less than beautiful?</a:t>
            </a:r>
          </a:p>
          <a:p>
            <a:endParaRPr lang="en-US" sz="2000" b="1" dirty="0"/>
          </a:p>
          <a:p>
            <a:r>
              <a:rPr lang="en-US" sz="2000" b="1" dirty="0"/>
              <a:t>How could anyone ever tell you </a:t>
            </a:r>
          </a:p>
          <a:p>
            <a:r>
              <a:rPr lang="en-US" sz="2000" b="1" dirty="0"/>
              <a:t>you were less than whole?</a:t>
            </a:r>
          </a:p>
          <a:p>
            <a:endParaRPr lang="en-US" sz="2000" b="1" dirty="0"/>
          </a:p>
          <a:p>
            <a:r>
              <a:rPr lang="en-US" sz="2000" b="1" dirty="0"/>
              <a:t>How could anyone fail to notice your loving is a miracle</a:t>
            </a:r>
          </a:p>
          <a:p>
            <a:endParaRPr lang="en-US" sz="2000" b="1" dirty="0"/>
          </a:p>
          <a:p>
            <a:r>
              <a:rPr lang="en-US" sz="2000" b="1" dirty="0"/>
              <a:t>How deeply your connected to my soul </a:t>
            </a:r>
          </a:p>
        </p:txBody>
      </p:sp>
    </p:spTree>
    <p:extLst>
      <p:ext uri="{BB962C8B-B14F-4D97-AF65-F5344CB8AC3E}">
        <p14:creationId xmlns:p14="http://schemas.microsoft.com/office/powerpoint/2010/main" val="1558027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DD5E-3182-4B84-9C03-7361CE054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4933950"/>
            <a:ext cx="7068300" cy="6105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How was you today?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a  </a:t>
            </a:r>
            <a:r>
              <a:rPr lang="en" sz="4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😸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b  </a:t>
            </a:r>
            <a:r>
              <a:rPr lang="en" sz="4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💑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c  </a:t>
            </a:r>
            <a:r>
              <a:rPr lang="en" sz="4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😭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d  </a:t>
            </a:r>
            <a:r>
              <a:rPr lang="en" sz="4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😒</a:t>
            </a:r>
            <a:br>
              <a:rPr lang="en" sz="4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4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 </a:t>
            </a:r>
            <a:r>
              <a:rPr lang="en" sz="4800" b="1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</a:t>
            </a:r>
            <a:r>
              <a:rPr lang="en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/>
            </a:r>
            <a:br>
              <a:rPr lang="en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dirty="0"/>
              <a:t> please type in the chat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37A8D-C299-44A9-ADB4-93C755DB2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037875" y="4477649"/>
            <a:ext cx="7068300" cy="75299"/>
          </a:xfrm>
        </p:spPr>
        <p:txBody>
          <a:bodyPr/>
          <a:lstStyle/>
          <a:p>
            <a:r>
              <a:rPr lang="en-US" dirty="0"/>
              <a:t>*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DE1C1-ECE4-4D4E-BAB8-2D0873AD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41" y="4151414"/>
            <a:ext cx="727768" cy="72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22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"/>
          <p:cNvSpPr txBox="1">
            <a:spLocks noGrp="1"/>
          </p:cNvSpPr>
          <p:nvPr>
            <p:ph type="ctrTitle" idx="4294967295"/>
          </p:nvPr>
        </p:nvSpPr>
        <p:spPr>
          <a:xfrm>
            <a:off x="1037875" y="974563"/>
            <a:ext cx="5889600" cy="969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 dirty="0"/>
              <a:t>Thanks!</a:t>
            </a:r>
            <a:endParaRPr sz="6800" dirty="0"/>
          </a:p>
        </p:txBody>
      </p:sp>
      <p:sp>
        <p:nvSpPr>
          <p:cNvPr id="325" name="Google Shape;325;p34"/>
          <p:cNvSpPr txBox="1">
            <a:spLocks noGrp="1"/>
          </p:cNvSpPr>
          <p:nvPr>
            <p:ph type="subTitle" idx="4294967295"/>
          </p:nvPr>
        </p:nvSpPr>
        <p:spPr>
          <a:xfrm>
            <a:off x="838200" y="1809750"/>
            <a:ext cx="5889600" cy="21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rPr>
              <a:t>Any questions?</a:t>
            </a:r>
            <a:endParaRPr sz="3600" dirty="0">
              <a:solidFill>
                <a:schemeClr val="accent2"/>
              </a:solidFill>
              <a:latin typeface="Inter-Regular"/>
              <a:ea typeface="Inter-Regular"/>
              <a:cs typeface="Inter-Regular"/>
              <a:sym typeface="Inter-Regula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can find me at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@annkasper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>
                <a:hlinkClick r:id="rId3"/>
              </a:rPr>
              <a:t>ann@empowermentroots.com</a:t>
            </a:r>
            <a:endParaRPr lang="en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kasperconnects.com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000" dirty="0">
                <a:hlinkClick r:id="rId4"/>
              </a:rPr>
              <a:t>www.vimeo.com/mentalhealthfreedom</a:t>
            </a:r>
            <a:endParaRPr lang="en-US"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endParaRPr dirty="0"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pic>
        <p:nvPicPr>
          <p:cNvPr id="3" name="Picture 2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341BBD50-D840-45A0-84BE-3910414174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508092"/>
            <a:ext cx="1005326" cy="1552575"/>
          </a:xfrm>
          <a:prstGeom prst="rect">
            <a:avLst/>
          </a:prstGeom>
        </p:spPr>
      </p:pic>
      <p:pic>
        <p:nvPicPr>
          <p:cNvPr id="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7298F136-B0FC-48E4-A58E-C0862CDD8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0746" y="2388037"/>
            <a:ext cx="2790020" cy="2088713"/>
          </a:xfrm>
          <a:prstGeom prst="rect">
            <a:avLst/>
          </a:prstGeom>
        </p:spPr>
      </p:pic>
      <p:pic>
        <p:nvPicPr>
          <p:cNvPr id="9" name="Picture 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A7706FE-127A-47FF-894C-0ED3C8A365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779278"/>
            <a:ext cx="1550255" cy="11645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6AD7D5E-84CB-4399-B49E-0D2E758F38DC}"/>
              </a:ext>
            </a:extLst>
          </p:cNvPr>
          <p:cNvSpPr txBox="1"/>
          <p:nvPr/>
        </p:nvSpPr>
        <p:spPr>
          <a:xfrm>
            <a:off x="1600200" y="4597451"/>
            <a:ext cx="4572000" cy="318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-US" sz="1400" dirty="0"/>
              <a:t>Presentation template by </a:t>
            </a:r>
            <a:r>
              <a:rPr lang="en-US" sz="1400" u="sng" dirty="0" err="1">
                <a:solidFill>
                  <a:schemeClr val="hlink"/>
                </a:solidFill>
                <a:hlinkClick r:id="rId8"/>
              </a:rPr>
              <a:t>SlidesCarnival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66800" y="3906300"/>
            <a:ext cx="7068300" cy="61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00"/>
                </a:solidFill>
              </a:rPr>
              <a:t/>
            </a:r>
            <a:br>
              <a:rPr lang="en" dirty="0">
                <a:solidFill>
                  <a:srgbClr val="FFFF00"/>
                </a:solidFill>
              </a:rPr>
            </a:br>
            <a:r>
              <a:rPr lang="en" dirty="0">
                <a:solidFill>
                  <a:srgbClr val="FFFF00"/>
                </a:solidFill>
              </a:rPr>
              <a:t/>
            </a:r>
            <a:br>
              <a:rPr lang="en" dirty="0">
                <a:solidFill>
                  <a:srgbClr val="FFFF00"/>
                </a:solidFill>
              </a:rPr>
            </a:br>
            <a:r>
              <a:rPr lang="en" dirty="0">
                <a:solidFill>
                  <a:srgbClr val="FFFF00"/>
                </a:solidFill>
              </a:rPr>
              <a:t>“Out beyond the ideas of wrong-doing and right-doing, there is a field. I’ll meet you there.</a:t>
            </a:r>
            <a:r>
              <a:rPr lang="en-US" dirty="0"/>
              <a:t> </a:t>
            </a:r>
            <a:r>
              <a:rPr lang="en-US" sz="1200" dirty="0"/>
              <a:t>When the soul lies down in that grass. the world is too full to talk about.</a:t>
            </a:r>
            <a:r>
              <a:rPr lang="en" dirty="0">
                <a:solidFill>
                  <a:srgbClr val="FFFF00"/>
                </a:solidFill>
              </a:rPr>
              <a:t>”</a:t>
            </a:r>
            <a:br>
              <a:rPr lang="en" dirty="0">
                <a:solidFill>
                  <a:srgbClr val="FFFF00"/>
                </a:solidFill>
              </a:rPr>
            </a:br>
            <a:r>
              <a:rPr lang="en" dirty="0">
                <a:solidFill>
                  <a:srgbClr val="FFFF00"/>
                </a:solidFill>
              </a:rPr>
              <a:t> 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2075700" y="4019550"/>
            <a:ext cx="70683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  Rumi, 1207-1273, Persian Poet</a:t>
            </a:r>
            <a:endParaRPr lang="en-US" sz="1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6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ctrTitle" idx="4294967295"/>
          </p:nvPr>
        </p:nvSpPr>
        <p:spPr>
          <a:xfrm>
            <a:off x="1037875" y="209551"/>
            <a:ext cx="5889600" cy="99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 dirty="0"/>
              <a:t>Hello!</a:t>
            </a:r>
            <a:endParaRPr sz="6800"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4294967295"/>
          </p:nvPr>
        </p:nvSpPr>
        <p:spPr>
          <a:xfrm>
            <a:off x="990600" y="1276350"/>
            <a:ext cx="5889600" cy="21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rPr>
              <a:t>I am </a:t>
            </a:r>
            <a:r>
              <a:rPr lang="en" sz="3600" dirty="0">
                <a:solidFill>
                  <a:schemeClr val="accent2"/>
                </a:solidFill>
              </a:rPr>
              <a:t>Ann Kasper</a:t>
            </a:r>
            <a:endParaRPr sz="3600" dirty="0">
              <a:solidFill>
                <a:schemeClr val="accent2"/>
              </a:solidFill>
              <a:latin typeface="Inter-Regular"/>
              <a:ea typeface="Inter-Regular"/>
              <a:cs typeface="Inter-Regular"/>
              <a:sym typeface="Inter-Regular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 am here because I am team member building systems, a peer support specialist, and a service-user.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A person with lived and loved experiences.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i="1" dirty="0"/>
              <a:t>Ann Kasper, MA, </a:t>
            </a:r>
            <a:r>
              <a:rPr lang="en-US" sz="1600" i="1" dirty="0" err="1"/>
              <a:t>CPSS</a:t>
            </a:r>
            <a:r>
              <a:rPr lang="en-US" sz="1600" i="1" dirty="0"/>
              <a:t>, BD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hlinkClick r:id="rId3"/>
              </a:rPr>
              <a:t>ann@empowermentroots.com</a:t>
            </a:r>
            <a:r>
              <a:rPr lang="en-US" sz="1600" dirty="0"/>
              <a:t>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hlinkClick r:id="rId4"/>
              </a:rPr>
              <a:t>www.choiceheals.com</a:t>
            </a:r>
            <a:r>
              <a:rPr lang="en-US" sz="1600" dirty="0"/>
              <a:t>   </a:t>
            </a:r>
            <a:r>
              <a:rPr lang="en-US" sz="1600" dirty="0">
                <a:hlinkClick r:id="rId5"/>
              </a:rPr>
              <a:t>www.vimeo.com/mentalhealthfreedom</a:t>
            </a:r>
            <a:endParaRPr lang="en-US" sz="1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600" dirty="0"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6" name="Picture 5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4333599D-C8AD-4327-B0DF-537010C63D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200" y="438150"/>
            <a:ext cx="1955083" cy="26067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/>
          <p:nvPr/>
        </p:nvSpPr>
        <p:spPr>
          <a:xfrm>
            <a:off x="421044" y="915845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25"/>
          <p:cNvSpPr txBox="1">
            <a:spLocks noGrp="1"/>
          </p:cNvSpPr>
          <p:nvPr>
            <p:ph type="title" idx="4294967295"/>
          </p:nvPr>
        </p:nvSpPr>
        <p:spPr>
          <a:xfrm>
            <a:off x="354575" y="612576"/>
            <a:ext cx="7068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I love traveling and international exchange!  Do you?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78" name="Google Shape;178;p25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25"/>
          <p:cNvSpPr txBox="1">
            <a:spLocks noGrp="1"/>
          </p:cNvSpPr>
          <p:nvPr>
            <p:ph type="body" idx="4294967295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accent1"/>
                </a:solidFill>
              </a:rPr>
              <a:t>Find more maps at </a:t>
            </a:r>
            <a:r>
              <a:rPr lang="en" sz="9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 b="1">
              <a:solidFill>
                <a:schemeClr val="accent1"/>
              </a:solidFill>
            </a:endParaRPr>
          </a:p>
        </p:txBody>
      </p:sp>
      <p:grpSp>
        <p:nvGrpSpPr>
          <p:cNvPr id="180" name="Google Shape;180;p25"/>
          <p:cNvGrpSpPr/>
          <p:nvPr/>
        </p:nvGrpSpPr>
        <p:grpSpPr>
          <a:xfrm>
            <a:off x="1371600" y="2571750"/>
            <a:ext cx="126900" cy="217958"/>
            <a:chOff x="1400350" y="1633625"/>
            <a:chExt cx="126900" cy="217958"/>
          </a:xfrm>
        </p:grpSpPr>
        <p:cxnSp>
          <p:nvCxnSpPr>
            <p:cNvPr id="181" name="Google Shape;181;p25"/>
            <p:cNvCxnSpPr/>
            <p:nvPr/>
          </p:nvCxnSpPr>
          <p:spPr>
            <a:xfrm>
              <a:off x="1463800" y="1633625"/>
              <a:ext cx="0" cy="1860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82" name="Google Shape;182;p25"/>
            <p:cNvSpPr/>
            <p:nvPr/>
          </p:nvSpPr>
          <p:spPr>
            <a:xfrm>
              <a:off x="1400350" y="1794883"/>
              <a:ext cx="126900" cy="56700"/>
            </a:xfrm>
            <a:prstGeom prst="ellipse">
              <a:avLst/>
            </a:prstGeom>
            <a:solidFill>
              <a:srgbClr val="000C18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25"/>
          <p:cNvGrpSpPr/>
          <p:nvPr/>
        </p:nvGrpSpPr>
        <p:grpSpPr>
          <a:xfrm>
            <a:off x="4537143" y="1765066"/>
            <a:ext cx="126900" cy="217958"/>
            <a:chOff x="1400350" y="1633625"/>
            <a:chExt cx="126900" cy="217958"/>
          </a:xfrm>
        </p:grpSpPr>
        <p:cxnSp>
          <p:nvCxnSpPr>
            <p:cNvPr id="184" name="Google Shape;184;p25"/>
            <p:cNvCxnSpPr/>
            <p:nvPr/>
          </p:nvCxnSpPr>
          <p:spPr>
            <a:xfrm>
              <a:off x="1463800" y="1633625"/>
              <a:ext cx="0" cy="1860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85" name="Google Shape;185;p25"/>
            <p:cNvSpPr/>
            <p:nvPr/>
          </p:nvSpPr>
          <p:spPr>
            <a:xfrm>
              <a:off x="1400350" y="1794883"/>
              <a:ext cx="126900" cy="56700"/>
            </a:xfrm>
            <a:prstGeom prst="ellipse">
              <a:avLst/>
            </a:prstGeom>
            <a:solidFill>
              <a:srgbClr val="000C18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25"/>
          <p:cNvGrpSpPr/>
          <p:nvPr/>
        </p:nvGrpSpPr>
        <p:grpSpPr>
          <a:xfrm>
            <a:off x="3888725" y="1839996"/>
            <a:ext cx="126900" cy="217958"/>
            <a:chOff x="1400350" y="1633625"/>
            <a:chExt cx="126900" cy="217958"/>
          </a:xfrm>
        </p:grpSpPr>
        <p:cxnSp>
          <p:nvCxnSpPr>
            <p:cNvPr id="187" name="Google Shape;187;p25"/>
            <p:cNvCxnSpPr/>
            <p:nvPr/>
          </p:nvCxnSpPr>
          <p:spPr>
            <a:xfrm>
              <a:off x="1463800" y="1633625"/>
              <a:ext cx="0" cy="1860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88" name="Google Shape;188;p25"/>
            <p:cNvSpPr/>
            <p:nvPr/>
          </p:nvSpPr>
          <p:spPr>
            <a:xfrm>
              <a:off x="1400350" y="1794883"/>
              <a:ext cx="126900" cy="56700"/>
            </a:xfrm>
            <a:prstGeom prst="ellipse">
              <a:avLst/>
            </a:prstGeom>
            <a:solidFill>
              <a:srgbClr val="000C18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Google Shape;189;p25"/>
          <p:cNvGrpSpPr/>
          <p:nvPr/>
        </p:nvGrpSpPr>
        <p:grpSpPr>
          <a:xfrm>
            <a:off x="7086600" y="1906700"/>
            <a:ext cx="126900" cy="217958"/>
            <a:chOff x="1400350" y="1633625"/>
            <a:chExt cx="126900" cy="217958"/>
          </a:xfrm>
        </p:grpSpPr>
        <p:cxnSp>
          <p:nvCxnSpPr>
            <p:cNvPr id="190" name="Google Shape;190;p25"/>
            <p:cNvCxnSpPr/>
            <p:nvPr/>
          </p:nvCxnSpPr>
          <p:spPr>
            <a:xfrm>
              <a:off x="1463800" y="1633625"/>
              <a:ext cx="0" cy="1860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91" name="Google Shape;191;p25"/>
            <p:cNvSpPr/>
            <p:nvPr/>
          </p:nvSpPr>
          <p:spPr>
            <a:xfrm>
              <a:off x="1400350" y="1794883"/>
              <a:ext cx="126900" cy="56700"/>
            </a:xfrm>
            <a:prstGeom prst="ellipse">
              <a:avLst/>
            </a:prstGeom>
            <a:solidFill>
              <a:srgbClr val="000C18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25"/>
          <p:cNvGrpSpPr/>
          <p:nvPr/>
        </p:nvGrpSpPr>
        <p:grpSpPr>
          <a:xfrm>
            <a:off x="4280998" y="2058508"/>
            <a:ext cx="126900" cy="217958"/>
            <a:chOff x="1400350" y="1633625"/>
            <a:chExt cx="126900" cy="217958"/>
          </a:xfrm>
        </p:grpSpPr>
        <p:cxnSp>
          <p:nvCxnSpPr>
            <p:cNvPr id="193" name="Google Shape;193;p25"/>
            <p:cNvCxnSpPr/>
            <p:nvPr/>
          </p:nvCxnSpPr>
          <p:spPr>
            <a:xfrm>
              <a:off x="1463800" y="1633625"/>
              <a:ext cx="0" cy="1860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94" name="Google Shape;194;p25"/>
            <p:cNvSpPr/>
            <p:nvPr/>
          </p:nvSpPr>
          <p:spPr>
            <a:xfrm>
              <a:off x="1400350" y="1794883"/>
              <a:ext cx="126900" cy="56700"/>
            </a:xfrm>
            <a:prstGeom prst="ellipse">
              <a:avLst/>
            </a:prstGeom>
            <a:solidFill>
              <a:srgbClr val="000C18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" name="Google Shape;195;p25"/>
          <p:cNvGrpSpPr/>
          <p:nvPr/>
        </p:nvGrpSpPr>
        <p:grpSpPr>
          <a:xfrm>
            <a:off x="4038600" y="1717626"/>
            <a:ext cx="126900" cy="217958"/>
            <a:chOff x="1400350" y="1633625"/>
            <a:chExt cx="126900" cy="217958"/>
          </a:xfrm>
        </p:grpSpPr>
        <p:cxnSp>
          <p:nvCxnSpPr>
            <p:cNvPr id="196" name="Google Shape;196;p25"/>
            <p:cNvCxnSpPr/>
            <p:nvPr/>
          </p:nvCxnSpPr>
          <p:spPr>
            <a:xfrm>
              <a:off x="1463800" y="1633625"/>
              <a:ext cx="0" cy="1860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197" name="Google Shape;197;p25"/>
            <p:cNvSpPr/>
            <p:nvPr/>
          </p:nvSpPr>
          <p:spPr>
            <a:xfrm>
              <a:off x="1400350" y="1794883"/>
              <a:ext cx="126900" cy="56700"/>
            </a:xfrm>
            <a:prstGeom prst="ellipse">
              <a:avLst/>
            </a:prstGeom>
            <a:solidFill>
              <a:srgbClr val="000C18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856" y="1924171"/>
            <a:ext cx="128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92" y="1690643"/>
            <a:ext cx="128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35055"/>
            <a:ext cx="128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861" y="1469145"/>
            <a:ext cx="128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68" y="1596939"/>
            <a:ext cx="128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56" y="1637272"/>
            <a:ext cx="128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423068"/>
            <a:ext cx="128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619" y="1665774"/>
            <a:ext cx="128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66094"/>
            <a:ext cx="128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240" y="2042638"/>
            <a:ext cx="128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33" y="2001254"/>
            <a:ext cx="128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7">
            <a:extLst>
              <a:ext uri="{FF2B5EF4-FFF2-40B4-BE49-F238E27FC236}">
                <a16:creationId xmlns:a16="http://schemas.microsoft.com/office/drawing/2014/main" id="{0BE1EFC8-340A-45C9-B76D-EB901D406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09" y="2219766"/>
            <a:ext cx="128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7">
            <a:extLst>
              <a:ext uri="{FF2B5EF4-FFF2-40B4-BE49-F238E27FC236}">
                <a16:creationId xmlns:a16="http://schemas.microsoft.com/office/drawing/2014/main" id="{C4C07711-B5FB-4601-A90E-F2D58D69D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86565" y="1789672"/>
            <a:ext cx="285492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A88A0A0A-ED9A-413B-B4C9-F90B8DEF2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37" y="1816685"/>
            <a:ext cx="128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7">
            <a:extLst>
              <a:ext uri="{FF2B5EF4-FFF2-40B4-BE49-F238E27FC236}">
                <a16:creationId xmlns:a16="http://schemas.microsoft.com/office/drawing/2014/main" id="{A3346148-5580-4939-B715-DB5058CFF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88" y="1665774"/>
            <a:ext cx="128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7">
            <a:extLst>
              <a:ext uri="{FF2B5EF4-FFF2-40B4-BE49-F238E27FC236}">
                <a16:creationId xmlns:a16="http://schemas.microsoft.com/office/drawing/2014/main" id="{47A27DCE-F3C1-4B3F-941C-C1696B652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20" y="1717626"/>
            <a:ext cx="128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7">
            <a:extLst>
              <a:ext uri="{FF2B5EF4-FFF2-40B4-BE49-F238E27FC236}">
                <a16:creationId xmlns:a16="http://schemas.microsoft.com/office/drawing/2014/main" id="{7981CE04-D08A-4305-9734-8FAE39CAE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07" y="2067958"/>
            <a:ext cx="128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7">
            <a:extLst>
              <a:ext uri="{FF2B5EF4-FFF2-40B4-BE49-F238E27FC236}">
                <a16:creationId xmlns:a16="http://schemas.microsoft.com/office/drawing/2014/main" id="{5CE3F7F4-3D9D-4A71-9822-E2C5EF058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92" y="1961893"/>
            <a:ext cx="128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7">
            <a:extLst>
              <a:ext uri="{FF2B5EF4-FFF2-40B4-BE49-F238E27FC236}">
                <a16:creationId xmlns:a16="http://schemas.microsoft.com/office/drawing/2014/main" id="{094E71EB-37F2-4D7E-BF09-EF92CADDC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7807" y="1870026"/>
            <a:ext cx="128106" cy="25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7">
            <a:extLst>
              <a:ext uri="{FF2B5EF4-FFF2-40B4-BE49-F238E27FC236}">
                <a16:creationId xmlns:a16="http://schemas.microsoft.com/office/drawing/2014/main" id="{0E3D251F-C6C8-42A8-8857-9101E5153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787" y="2091972"/>
            <a:ext cx="128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id="{B5149157-645B-43C6-BFB1-227A961D7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19" y="1787050"/>
            <a:ext cx="128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7">
            <a:extLst>
              <a:ext uri="{FF2B5EF4-FFF2-40B4-BE49-F238E27FC236}">
                <a16:creationId xmlns:a16="http://schemas.microsoft.com/office/drawing/2014/main" id="{74996A7F-C977-4B05-A28B-5F9035DA0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27" y="1727436"/>
            <a:ext cx="128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7">
            <a:extLst>
              <a:ext uri="{FF2B5EF4-FFF2-40B4-BE49-F238E27FC236}">
                <a16:creationId xmlns:a16="http://schemas.microsoft.com/office/drawing/2014/main" id="{C123FB04-5D48-4722-9F09-4DEE9C983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06" y="1739230"/>
            <a:ext cx="128587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37875" y="2066800"/>
            <a:ext cx="7068300" cy="61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\</a:t>
            </a:r>
            <a:br>
              <a:rPr lang="en" dirty="0"/>
            </a:br>
            <a:r>
              <a:rPr lang="en" dirty="0"/>
              <a:t/>
            </a:r>
            <a:br>
              <a:rPr lang="en" dirty="0"/>
            </a:br>
            <a:r>
              <a:rPr lang="en" dirty="0"/>
              <a:t>    Thank you to </a:t>
            </a:r>
            <a:br>
              <a:rPr lang="en" dirty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/>
              <a:t>1. Oregon Senior Peer Outreach</a:t>
            </a:r>
            <a:br>
              <a:rPr lang="en" sz="2800" dirty="0"/>
            </a:br>
            <a:r>
              <a:rPr lang="en" sz="2800" dirty="0"/>
              <a:t/>
            </a:r>
            <a:br>
              <a:rPr lang="en" sz="2800" dirty="0"/>
            </a:br>
            <a:r>
              <a:rPr lang="en" sz="2800" dirty="0"/>
              <a:t>2. Lori Franke, Sharon Kheun, Todd Trautner, Kimberly Lindsay </a:t>
            </a:r>
            <a:endParaRPr sz="2800"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914400" y="4019550"/>
            <a:ext cx="70683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Yay! </a:t>
            </a:r>
            <a:endParaRPr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79EF0C6E-FE61-4909-8A77-B7563125B1D8}"/>
              </a:ext>
            </a:extLst>
          </p:cNvPr>
          <p:cNvSpPr/>
          <p:nvPr/>
        </p:nvSpPr>
        <p:spPr>
          <a:xfrm>
            <a:off x="228600" y="1333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6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DD5E-3182-4B84-9C03-7361CE054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4933950"/>
            <a:ext cx="7068300" cy="6105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How are you doing?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a  </a:t>
            </a:r>
            <a:r>
              <a:rPr lang="en" sz="4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😸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b  </a:t>
            </a:r>
            <a:r>
              <a:rPr lang="en" sz="4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💑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c  </a:t>
            </a:r>
            <a:r>
              <a:rPr lang="en" sz="4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😭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d  </a:t>
            </a:r>
            <a:r>
              <a:rPr lang="en" sz="4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😒</a:t>
            </a:r>
            <a:br>
              <a:rPr lang="en" sz="4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" sz="4800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  </a:t>
            </a:r>
            <a:r>
              <a:rPr lang="en" sz="4800" b="1" dirty="0">
                <a:solidFill>
                  <a:schemeClr val="bg1"/>
                </a:solidFill>
                <a:latin typeface="Inter"/>
                <a:ea typeface="Inter"/>
                <a:cs typeface="Inter"/>
                <a:sym typeface="Inter"/>
              </a:rPr>
              <a:t>e</a:t>
            </a:r>
            <a:r>
              <a:rPr lang="en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/>
            </a:r>
            <a:br>
              <a:rPr lang="en" dirty="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dirty="0"/>
              <a:t> please type in the chat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37A8D-C299-44A9-ADB4-93C755DB2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037875" y="4477649"/>
            <a:ext cx="7068300" cy="75299"/>
          </a:xfrm>
        </p:spPr>
        <p:txBody>
          <a:bodyPr/>
          <a:lstStyle/>
          <a:p>
            <a:r>
              <a:rPr lang="en-US" dirty="0"/>
              <a:t>*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DE1C1-ECE4-4D4E-BAB8-2D0873AD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41" y="4151414"/>
            <a:ext cx="727768" cy="72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01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ctrTitle" idx="4294967295"/>
          </p:nvPr>
        </p:nvSpPr>
        <p:spPr>
          <a:xfrm>
            <a:off x="1658619" y="1139310"/>
            <a:ext cx="5948559" cy="190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 dirty="0">
                <a:solidFill>
                  <a:schemeClr val="lt1"/>
                </a:solidFill>
              </a:rPr>
              <a:t>“Healing is   an inside job.”</a:t>
            </a:r>
            <a:endParaRPr sz="6800" dirty="0">
              <a:solidFill>
                <a:schemeClr val="lt1"/>
              </a:solidFill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4294967295"/>
          </p:nvPr>
        </p:nvSpPr>
        <p:spPr>
          <a:xfrm>
            <a:off x="1589459" y="4005066"/>
            <a:ext cx="4671600" cy="136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Ann Kasper, MA, PSS, BD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7377418" y="3486944"/>
            <a:ext cx="323741" cy="3091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grpSp>
        <p:nvGrpSpPr>
          <p:cNvPr id="101" name="Google Shape;101;p18"/>
          <p:cNvGrpSpPr/>
          <p:nvPr/>
        </p:nvGrpSpPr>
        <p:grpSpPr>
          <a:xfrm>
            <a:off x="6075664" y="3310498"/>
            <a:ext cx="1387013" cy="1387384"/>
            <a:chOff x="6654650" y="3665275"/>
            <a:chExt cx="409100" cy="409125"/>
          </a:xfrm>
        </p:grpSpPr>
        <p:sp>
          <p:nvSpPr>
            <p:cNvPr id="102" name="Google Shape;102;p18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grpSp>
        <p:nvGrpSpPr>
          <p:cNvPr id="104" name="Google Shape;104;p18"/>
          <p:cNvGrpSpPr/>
          <p:nvPr/>
        </p:nvGrpSpPr>
        <p:grpSpPr>
          <a:xfrm rot="1056976">
            <a:off x="650595" y="326725"/>
            <a:ext cx="916363" cy="916472"/>
            <a:chOff x="570875" y="4322250"/>
            <a:chExt cx="443300" cy="443325"/>
          </a:xfrm>
        </p:grpSpPr>
        <p:sp>
          <p:nvSpPr>
            <p:cNvPr id="105" name="Google Shape;105;p18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109" name="Google Shape;109;p18"/>
          <p:cNvSpPr/>
          <p:nvPr/>
        </p:nvSpPr>
        <p:spPr>
          <a:xfrm rot="2466773">
            <a:off x="4276745" y="3306141"/>
            <a:ext cx="449798" cy="42948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10" name="Google Shape;110;p18"/>
          <p:cNvSpPr/>
          <p:nvPr/>
        </p:nvSpPr>
        <p:spPr>
          <a:xfrm rot="-1609367">
            <a:off x="6232792" y="1287335"/>
            <a:ext cx="323700" cy="3090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11" name="Google Shape;111;p18"/>
          <p:cNvSpPr/>
          <p:nvPr/>
        </p:nvSpPr>
        <p:spPr>
          <a:xfrm rot="2926420">
            <a:off x="8362263" y="2534988"/>
            <a:ext cx="242429" cy="23147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12" name="Google Shape;112;p18"/>
          <p:cNvSpPr/>
          <p:nvPr/>
        </p:nvSpPr>
        <p:spPr>
          <a:xfrm rot="-1609361">
            <a:off x="7353476" y="984336"/>
            <a:ext cx="218402" cy="208537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sldNum" idx="12"/>
          </p:nvPr>
        </p:nvSpPr>
        <p:spPr>
          <a:xfrm>
            <a:off x="8328184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9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oan template">
  <a:themeElements>
    <a:clrScheme name="Custom 347">
      <a:dk1>
        <a:srgbClr val="000C18"/>
      </a:dk1>
      <a:lt1>
        <a:srgbClr val="FFFFFF"/>
      </a:lt1>
      <a:dk2>
        <a:srgbClr val="85939C"/>
      </a:dk2>
      <a:lt2>
        <a:srgbClr val="E3F2F8"/>
      </a:lt2>
      <a:accent1>
        <a:srgbClr val="25A6E0"/>
      </a:accent1>
      <a:accent2>
        <a:srgbClr val="104499"/>
      </a:accent2>
      <a:accent3>
        <a:srgbClr val="94E277"/>
      </a:accent3>
      <a:accent4>
        <a:srgbClr val="4FB974"/>
      </a:accent4>
      <a:accent5>
        <a:srgbClr val="E9AB2D"/>
      </a:accent5>
      <a:accent6>
        <a:srgbClr val="D67309"/>
      </a:accent6>
      <a:hlink>
        <a:srgbClr val="10449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658</Words>
  <Application>Microsoft Office PowerPoint</Application>
  <PresentationFormat>On-screen Show (16:9)</PresentationFormat>
  <Paragraphs>162</Paragraphs>
  <Slides>35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Inter</vt:lpstr>
      <vt:lpstr>Inter-Regular</vt:lpstr>
      <vt:lpstr>Calibri</vt:lpstr>
      <vt:lpstr>Joan template</vt:lpstr>
      <vt:lpstr>Ensuring Quality: Using Customer Evaluations in Peer Co-Reflection Supervision   Ann Kasper, MA, CPSS, BD ann@empowermentroots.com www.choiceheals.com www.kasperconnects.com  </vt:lpstr>
      <vt:lpstr> Please type in the chat:   1. Your Name 2. Location 3. Identify as a        Supervisor/Peer/Other 4. Identify as a cat, dog or snake person today? </vt:lpstr>
      <vt:lpstr>Today’s Topics:  1. Co-Refleciton Supervision  2. Peer Customer Evaluations</vt:lpstr>
      <vt:lpstr>  “Out beyond the ideas of wrong-doing and right-doing, there is a field. I’ll meet you there. When the soul lies down in that grass. the world is too full to talk about.”  </vt:lpstr>
      <vt:lpstr>Hello!</vt:lpstr>
      <vt:lpstr>I love traveling and international exchange!  Do you? </vt:lpstr>
      <vt:lpstr>\      Thank you to   1. Oregon Senior Peer Outreach  2. Lori Franke, Sharon Kheun, Todd Trautner, Kimberly Lindsay </vt:lpstr>
      <vt:lpstr>      How are you doing?     a  😸     b  💑     c  😭     d  😒    e  please type in the chat </vt:lpstr>
      <vt:lpstr>“Healing is   an inside job.”</vt:lpstr>
      <vt:lpstr>    For this Session:  -Your (volunteer) roles:  *Choose to talk in the small group breakout discussions, someone to take notes *Participate on the chat *Particpate in the group discussions *Stay awake</vt:lpstr>
      <vt:lpstr>Today’s Topics:  1. Co-Refleciton Supervision  2. Peer Customer Evaluations</vt:lpstr>
      <vt:lpstr>Small Groups Now  1. Name  2. What you hope to gain from this session  3. Favorite dessert</vt:lpstr>
      <vt:lpstr>Intentional Peer Support Shery Mead and Chris Hansen </vt:lpstr>
      <vt:lpstr>What is Intentional Peer Support? </vt:lpstr>
      <vt:lpstr>What is Intentional Peer Support? </vt:lpstr>
      <vt:lpstr>What is Intentional Peer Support? </vt:lpstr>
      <vt:lpstr>What is Intentional Peer Support? </vt:lpstr>
      <vt:lpstr>Intentional Peer Support-Open the Story </vt:lpstr>
      <vt:lpstr>What is Co-Reflection Peer Support Style Supervision? </vt:lpstr>
      <vt:lpstr>Question for You All</vt:lpstr>
      <vt:lpstr>Healing-Informed Approach </vt:lpstr>
      <vt:lpstr>         Peer Support Evaluation  Have you ever received “bad” peer services yourself?  What happened?    Could you give feedback about it?</vt:lpstr>
      <vt:lpstr>Question for You All</vt:lpstr>
      <vt:lpstr>Oregon Senior Peer Outreach</vt:lpstr>
      <vt:lpstr>Oregon Senior Peer Outreach</vt:lpstr>
      <vt:lpstr>Oregon Senior Peer Outreach Surveys</vt:lpstr>
      <vt:lpstr>Let’s Co-Create:  How to create and conduct a customer evaluation survey for peers</vt:lpstr>
      <vt:lpstr>Timing of the Surveys</vt:lpstr>
      <vt:lpstr>Question for You All</vt:lpstr>
      <vt:lpstr>Breakout Small Group Session </vt:lpstr>
      <vt:lpstr>PowerPoint Presentation</vt:lpstr>
      <vt:lpstr>What are you taking away from today?  1. Co-Reflection Supervision  2. Peer Customer Evaluations</vt:lpstr>
      <vt:lpstr>PowerPoint Presentation</vt:lpstr>
      <vt:lpstr>      How was you today?     a  😸     b  💑     c  😭     d  😒    e  please type in the chat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AMK</dc:creator>
  <cp:lastModifiedBy>Kathleen Myers</cp:lastModifiedBy>
  <cp:revision>21</cp:revision>
  <dcterms:modified xsi:type="dcterms:W3CDTF">2022-05-02T16:20:28Z</dcterms:modified>
</cp:coreProperties>
</file>